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7"/>
  </p:notesMasterIdLst>
  <p:handoutMasterIdLst>
    <p:handoutMasterId r:id="rId108"/>
  </p:handoutMasterIdLst>
  <p:sldIdLst>
    <p:sldId id="269" r:id="rId2"/>
    <p:sldId id="302" r:id="rId3"/>
    <p:sldId id="300" r:id="rId4"/>
    <p:sldId id="295" r:id="rId5"/>
    <p:sldId id="1722" r:id="rId6"/>
    <p:sldId id="1723" r:id="rId7"/>
    <p:sldId id="1724" r:id="rId8"/>
    <p:sldId id="1725" r:id="rId9"/>
    <p:sldId id="1726" r:id="rId10"/>
    <p:sldId id="1706" r:id="rId11"/>
    <p:sldId id="738" r:id="rId12"/>
    <p:sldId id="1508" r:id="rId13"/>
    <p:sldId id="306" r:id="rId14"/>
    <p:sldId id="516" r:id="rId15"/>
    <p:sldId id="515" r:id="rId16"/>
    <p:sldId id="1560" r:id="rId17"/>
    <p:sldId id="1095" r:id="rId18"/>
    <p:sldId id="1096" r:id="rId19"/>
    <p:sldId id="1561" r:id="rId20"/>
    <p:sldId id="1562" r:id="rId21"/>
    <p:sldId id="1596" r:id="rId22"/>
    <p:sldId id="1652" r:id="rId23"/>
    <p:sldId id="1653" r:id="rId24"/>
    <p:sldId id="1654" r:id="rId25"/>
    <p:sldId id="1655" r:id="rId26"/>
    <p:sldId id="1657" r:id="rId27"/>
    <p:sldId id="1506" r:id="rId28"/>
    <p:sldId id="1409" r:id="rId29"/>
    <p:sldId id="1658" r:id="rId30"/>
    <p:sldId id="1659" r:id="rId31"/>
    <p:sldId id="1668" r:id="rId32"/>
    <p:sldId id="1660" r:id="rId33"/>
    <p:sldId id="1669" r:id="rId34"/>
    <p:sldId id="1670" r:id="rId35"/>
    <p:sldId id="1671" r:id="rId36"/>
    <p:sldId id="1661" r:id="rId37"/>
    <p:sldId id="1672" r:id="rId38"/>
    <p:sldId id="1680" r:id="rId39"/>
    <p:sldId id="1681" r:id="rId40"/>
    <p:sldId id="1682" r:id="rId41"/>
    <p:sldId id="1683" r:id="rId42"/>
    <p:sldId id="1662" r:id="rId43"/>
    <p:sldId id="1712" r:id="rId44"/>
    <p:sldId id="1673" r:id="rId45"/>
    <p:sldId id="1707" r:id="rId46"/>
    <p:sldId id="1708" r:id="rId47"/>
    <p:sldId id="1710" r:id="rId48"/>
    <p:sldId id="1709" r:id="rId49"/>
    <p:sldId id="1711" r:id="rId50"/>
    <p:sldId id="1727" r:id="rId51"/>
    <p:sldId id="1729" r:id="rId52"/>
    <p:sldId id="1730" r:id="rId53"/>
    <p:sldId id="1663" r:id="rId54"/>
    <p:sldId id="1674" r:id="rId55"/>
    <p:sldId id="1685" r:id="rId56"/>
    <p:sldId id="1684" r:id="rId57"/>
    <p:sldId id="1686" r:id="rId58"/>
    <p:sldId id="1687" r:id="rId59"/>
    <p:sldId id="1688" r:id="rId60"/>
    <p:sldId id="1664" r:id="rId61"/>
    <p:sldId id="1700" r:id="rId62"/>
    <p:sldId id="1701" r:id="rId63"/>
    <p:sldId id="1702" r:id="rId64"/>
    <p:sldId id="1703" r:id="rId65"/>
    <p:sldId id="1705" r:id="rId66"/>
    <p:sldId id="1665" r:id="rId67"/>
    <p:sldId id="1676" r:id="rId68"/>
    <p:sldId id="1713" r:id="rId69"/>
    <p:sldId id="1714" r:id="rId70"/>
    <p:sldId id="1716" r:id="rId71"/>
    <p:sldId id="1715" r:id="rId72"/>
    <p:sldId id="1717" r:id="rId73"/>
    <p:sldId id="1718" r:id="rId74"/>
    <p:sldId id="1719" r:id="rId75"/>
    <p:sldId id="1666" r:id="rId76"/>
    <p:sldId id="1677" r:id="rId77"/>
    <p:sldId id="1691" r:id="rId78"/>
    <p:sldId id="1667" r:id="rId79"/>
    <p:sldId id="1678" r:id="rId80"/>
    <p:sldId id="1692" r:id="rId81"/>
    <p:sldId id="1693" r:id="rId82"/>
    <p:sldId id="1694" r:id="rId83"/>
    <p:sldId id="1696" r:id="rId84"/>
    <p:sldId id="1697" r:id="rId85"/>
    <p:sldId id="1698" r:id="rId86"/>
    <p:sldId id="1699" r:id="rId87"/>
    <p:sldId id="1728" r:id="rId88"/>
    <p:sldId id="1695" r:id="rId89"/>
    <p:sldId id="1679" r:id="rId90"/>
    <p:sldId id="1541" r:id="rId91"/>
    <p:sldId id="1465" r:id="rId92"/>
    <p:sldId id="1690" r:id="rId93"/>
    <p:sldId id="1720" r:id="rId94"/>
    <p:sldId id="1721" r:id="rId95"/>
    <p:sldId id="1689" r:id="rId96"/>
    <p:sldId id="1634" r:id="rId97"/>
    <p:sldId id="1647" r:id="rId98"/>
    <p:sldId id="1646" r:id="rId99"/>
    <p:sldId id="1649" r:id="rId100"/>
    <p:sldId id="1651" r:id="rId101"/>
    <p:sldId id="1648" r:id="rId102"/>
    <p:sldId id="1650" r:id="rId103"/>
    <p:sldId id="868" r:id="rId104"/>
    <p:sldId id="874" r:id="rId105"/>
    <p:sldId id="305" r:id="rId10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2035-00-00ax-transmit-spectral-mask-for-preamble-punctured-channel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a:t>
            </a:r>
            <a:r>
              <a:rPr lang="en-US" b="0" dirty="0" smtClean="0">
                <a:solidFill>
                  <a:schemeClr val="accent2">
                    <a:lumMod val="50000"/>
                  </a:schemeClr>
                </a:solidFill>
              </a:rPr>
              <a:t>November2019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“even” the</a:t>
            </a:r>
            <a:br>
              <a:rPr lang="en-AU" dirty="0" smtClean="0"/>
            </a:br>
            <a:r>
              <a:rPr lang="en-AU" dirty="0" smtClean="0"/>
              <a:t>cellular world is afflicted with an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IEEE 802.11 and 5G based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a:t>
            </a:r>
            <a:r>
              <a:rPr lang="en-AU" dirty="0" smtClean="0"/>
              <a:t>2020 (although </a:t>
            </a:r>
            <a:r>
              <a:rPr lang="en-AU" dirty="0" err="1" smtClean="0"/>
              <a:t>thye</a:t>
            </a:r>
            <a:r>
              <a:rPr lang="en-AU" dirty="0" smtClean="0"/>
              <a:t> are talking abou</a:t>
            </a:r>
            <a:r>
              <a:rPr lang="en-AU" dirty="0" smtClean="0"/>
              <a:t>t revisions)</a:t>
            </a:r>
            <a:endParaRPr lang="en-AU" dirty="0" smtClean="0"/>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788727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26069173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a:t>
            </a:r>
            <a:r>
              <a:rPr lang="en-AU" i="1" dirty="0" smtClean="0"/>
              <a:t>that </a:t>
            </a:r>
            <a:r>
              <a:rPr lang="en-AU" i="1" dirty="0" smtClean="0"/>
              <a:t>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4255376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4619790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a:t>
            </a:r>
            <a:r>
              <a:rPr lang="en-AU" sz="1200" dirty="0" smtClean="0"/>
              <a:t>mask </a:t>
            </a:r>
            <a:r>
              <a:rPr lang="en-AU" sz="1200" dirty="0" smtClean="0">
                <a:solidFill>
                  <a:srgbClr val="FF0000"/>
                </a:solidFill>
              </a:rPr>
              <a:t>(will be discussed on Thursday PM1, based on a request)</a:t>
            </a:r>
            <a:endParaRPr lang="en-AU" sz="1200" dirty="0">
              <a:solidFill>
                <a:srgbClr val="FF0000"/>
              </a:solidFill>
            </a:endParaRP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 </a:t>
            </a:r>
            <a:r>
              <a:rPr lang="en-AU" dirty="0" smtClean="0">
                <a:solidFill>
                  <a:srgbClr val="FF0000"/>
                </a:solidFill>
              </a:rPr>
              <a:t>(Thursday, by request)</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179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9613931"/>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(Nov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tc>
                  <a:txBody>
                    <a:bodyPr/>
                    <a:lstStyle/>
                    <a:p>
                      <a:pPr algn="ctr"/>
                      <a:r>
                        <a:rPr lang="en-AU" sz="1400" dirty="0" smtClean="0">
                          <a:solidFill>
                            <a:schemeClr val="tx1"/>
                          </a:solidFill>
                        </a:rPr>
                        <a:t>30</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1371600" y="4880095"/>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	</a:t>
            </a:r>
            <a:r>
              <a:rPr lang="en-AU" sz="1400" dirty="0" smtClean="0">
                <a:latin typeface="+mj-lt"/>
              </a:rPr>
              <a:t>GSA</a:t>
            </a:r>
            <a:r>
              <a:rPr lang="en-AU" sz="1400" dirty="0">
                <a:latin typeface="+mj-lt"/>
              </a:rPr>
              <a:t>: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r>
              <a:rPr lang="en-AU" sz="1400" dirty="0" smtClean="0">
                <a:latin typeface="+mj-lt"/>
              </a:rPr>
              <a:t>)</a:t>
            </a:r>
          </a:p>
          <a:p>
            <a:pPr eaLnBrk="0" hangingPunct="0">
              <a:spcBef>
                <a:spcPts val="700"/>
              </a:spcBef>
              <a:tabLst>
                <a:tab pos="182563" algn="l"/>
              </a:tabLst>
            </a:pPr>
            <a:r>
              <a:rPr lang="en-AU" sz="1400" baseline="30000" dirty="0" smtClean="0">
                <a:latin typeface="+mj-lt"/>
              </a:rPr>
              <a:t>5</a:t>
            </a:r>
            <a:r>
              <a:rPr lang="en-AU" sz="1400" dirty="0" smtClean="0">
                <a:latin typeface="+mj-lt"/>
              </a:rPr>
              <a:t>	LTE </a:t>
            </a:r>
            <a:r>
              <a:rPr lang="en-AU" sz="1400" dirty="0">
                <a:latin typeface="+mj-lt"/>
              </a:rPr>
              <a:t>Unlicensed - LTE in Unlicensed and Shared </a:t>
            </a:r>
            <a:r>
              <a:rPr lang="en-AU" sz="1400" dirty="0" smtClean="0">
                <a:latin typeface="+mj-lt"/>
              </a:rPr>
              <a:t>Spectrum (Nov 2019)</a:t>
            </a:r>
            <a:endParaRPr lang="en-AU" sz="1400" dirty="0" smtClean="0">
              <a:latin typeface="+mj-lt"/>
            </a:endParaRP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7757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 4 out of 6:</a:t>
            </a:r>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RAN1</a:t>
            </a:r>
          </a:p>
          <a:p>
            <a:pPr lvl="2"/>
            <a:r>
              <a:rPr lang="en-AU" dirty="0" smtClean="0">
                <a:solidFill>
                  <a:srgbClr val="FF0000"/>
                </a:solidFill>
              </a:rPr>
              <a:t>3GPP RAN</a:t>
            </a:r>
          </a:p>
          <a:p>
            <a:pPr lvl="2"/>
            <a:r>
              <a:rPr lang="en-AU" dirty="0" smtClean="0">
                <a:solidFill>
                  <a:srgbClr val="FF0000"/>
                </a:solidFill>
              </a:rPr>
              <a:t>GSMA</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083"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Coex SC will discuss the material later in the agenda, including if and how we want to respond to the LS from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3430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will guide the SC on the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3630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 and a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perceived influence of the Wi-Fi industry in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 as long as they run the ETSI BRAN </a:t>
            </a:r>
            <a:r>
              <a:rPr lang="en-AU" dirty="0" err="1" smtClean="0"/>
              <a:t>professsionally</a:t>
            </a:r>
            <a:endParaRPr lang="en-AU" dirty="0" smtClean="0"/>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96814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a:t>
            </a:r>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for LAA, but could be used by other technologies</a:t>
            </a:r>
          </a:p>
          <a:p>
            <a:pPr lvl="2"/>
            <a:r>
              <a:rPr lang="en-GB" dirty="0" smtClean="0"/>
              <a:t>It restarts a COT after a &gt;100µs gap using a </a:t>
            </a:r>
            <a:r>
              <a:rPr lang="en-GB" i="1" dirty="0" smtClean="0"/>
              <a:t>short LBT </a:t>
            </a:r>
            <a:r>
              <a:rPr lang="en-GB" dirty="0" smtClean="0"/>
              <a:t>with an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 knowing PD is not possible in a </a:t>
            </a:r>
            <a:r>
              <a:rPr lang="en-GB" i="1" dirty="0" smtClean="0"/>
              <a:t>short LBT</a:t>
            </a:r>
          </a:p>
          <a:p>
            <a:pPr lvl="1"/>
            <a:r>
              <a:rPr lang="en-GB" dirty="0" smtClean="0"/>
              <a:t>Some (Cisco </a:t>
            </a:r>
            <a:r>
              <a:rPr lang="en-GB" i="1" dirty="0" smtClean="0"/>
              <a:t>et al</a:t>
            </a:r>
            <a:r>
              <a:rPr lang="en-GB" dirty="0" smtClean="0"/>
              <a:t>)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(Ericsson </a:t>
            </a:r>
            <a:r>
              <a:rPr lang="en-GB" i="1" dirty="0" smtClean="0"/>
              <a:t>et al</a:t>
            </a:r>
            <a:r>
              <a:rPr lang="en-GB" dirty="0" smtClean="0"/>
              <a:t>)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10828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 in relation to the Cisco </a:t>
            </a:r>
            <a:r>
              <a:rPr lang="en-GB" dirty="0"/>
              <a:t>proposal in BRAN(19)103006r1 that </a:t>
            </a:r>
            <a:r>
              <a:rPr lang="en-GB" dirty="0" smtClean="0"/>
              <a:t>a restart of a </a:t>
            </a:r>
            <a:r>
              <a:rPr lang="en-GB" i="1" dirty="0" smtClean="0"/>
              <a:t>paused COT </a:t>
            </a:r>
            <a:r>
              <a:rPr lang="en-GB" dirty="0" smtClean="0"/>
              <a:t>always use an ED of -72 dBm </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are better  … which is a reasonable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95558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compromise was proposed by Cisco whereby any UE using PD/ED for </a:t>
            </a:r>
            <a:r>
              <a:rPr lang="en-GB" i="1" dirty="0" smtClean="0"/>
              <a:t>paused COT </a:t>
            </a:r>
            <a:r>
              <a:rPr lang="en-GB" dirty="0" smtClean="0"/>
              <a:t>should be awake at least a max COT time before the restart of the COT to allow PD to operate</a:t>
            </a:r>
          </a:p>
          <a:p>
            <a:pPr lvl="2"/>
            <a:r>
              <a:rPr lang="en-GB" dirty="0" smtClean="0"/>
              <a:t>This was rejected by Ericsson on the basis that Wi-Fi does not do that in multi-channel, which is 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 caused by the introduction of an “exception” for LAA</a:t>
            </a:r>
          </a:p>
          <a:p>
            <a:r>
              <a:rPr lang="en-GB" dirty="0" smtClean="0"/>
              <a:t>Result of discussion</a:t>
            </a:r>
          </a:p>
          <a:p>
            <a:pPr lvl="1"/>
            <a:r>
              <a:rPr lang="en-GB" dirty="0" smtClean="0"/>
              <a:t>BRAN ended in impasse, with no agreement, and further discussion put off until the December meeting</a:t>
            </a:r>
          </a:p>
          <a:p>
            <a:pPr lvl="1"/>
            <a:r>
              <a:rPr lang="en-GB" dirty="0" smtClean="0"/>
              <a:t>It is expected that Cisco will make a refined proposal at BRAN #104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35453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1"/>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68243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compromise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3048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Conclusion: No </a:t>
            </a:r>
            <a:r>
              <a:rPr lang="en-AU" sz="1600" b="1" dirty="0" smtClean="0">
                <a:latin typeface="+mj-lt"/>
              </a:rPr>
              <a:t>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 and particularly to the proposed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4442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r>
              <a:rPr lang="en-AU" dirty="0" smtClean="0"/>
              <a:t>industry</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a:t>
            </a:r>
            <a:r>
              <a:rPr lang="en-AU" dirty="0"/>
              <a:t>best </a:t>
            </a:r>
            <a:r>
              <a:rPr lang="en-AU" dirty="0" smtClean="0"/>
              <a:t>interest of the Wi-Fi industry</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895636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be proposing a restriction on the use of </a:t>
            </a:r>
            <a:r>
              <a:rPr lang="en-AU" i="1" dirty="0" smtClean="0"/>
              <a:t>no/short LBT </a:t>
            </a:r>
            <a:r>
              <a:rPr lang="en-AU" dirty="0" smtClean="0"/>
              <a:t>in EN 301 893, given it would cause many Wi-Fi implementations to be unusable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a:t>
            </a:r>
            <a:r>
              <a:rPr lang="en-AU" dirty="0" smtClean="0"/>
              <a:t>correct </a:t>
            </a:r>
            <a:r>
              <a:rPr lang="en-AU" dirty="0" err="1" smtClean="0"/>
              <a:t>mechanim</a:t>
            </a:r>
            <a:r>
              <a:rPr lang="en-AU" dirty="0" smtClean="0"/>
              <a:t> </a:t>
            </a:r>
            <a:r>
              <a:rPr lang="en-AU" dirty="0"/>
              <a:t>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explicitly allowing the use of PIFS for Beacons</a:t>
            </a:r>
          </a:p>
          <a:p>
            <a:pPr lvl="2"/>
            <a:r>
              <a:rPr lang="en-AU" dirty="0" smtClean="0"/>
              <a:t>It is likely that the resolution of this comment will not occur until SA ballot phase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82176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i="1" dirty="0"/>
              <a:t>Delayed CW updating </a:t>
            </a:r>
            <a:r>
              <a:rPr lang="en-GB" i="1" dirty="0" smtClean="0"/>
              <a:t>procedure </a:t>
            </a:r>
            <a:r>
              <a:rPr lang="en-GB" dirty="0" smtClean="0"/>
              <a:t>(Qualcomm, Nokia, Ericsson)</a:t>
            </a:r>
          </a:p>
          <a:p>
            <a:pPr lvl="1"/>
            <a:r>
              <a:rPr lang="en-GB" dirty="0" smtClean="0"/>
              <a:t>BRAN(19)103022: </a:t>
            </a:r>
            <a:r>
              <a:rPr lang="en-GB" i="1" dirty="0"/>
              <a:t>CW update response to </a:t>
            </a:r>
            <a:r>
              <a:rPr lang="en-GB" i="1" dirty="0" smtClean="0"/>
              <a:t>BRAN(19)103017</a:t>
            </a:r>
            <a:r>
              <a:rPr lang="en-GB" dirty="0" smtClean="0"/>
              <a:t> (Cisco)</a:t>
            </a:r>
          </a:p>
          <a:p>
            <a:pPr lvl="1"/>
            <a:r>
              <a:rPr lang="en-GB" dirty="0" smtClean="0"/>
              <a:t>BRAN(19)103033: </a:t>
            </a:r>
            <a:r>
              <a:rPr lang="en-GB" i="1" dirty="0"/>
              <a:t>Draft LS to 3GPP and IEEE on CW </a:t>
            </a:r>
            <a:r>
              <a:rPr lang="en-GB" i="1" dirty="0" smtClean="0"/>
              <a:t>updates </a:t>
            </a:r>
            <a:r>
              <a:rPr lang="en-GB" dirty="0" smtClean="0"/>
              <a:t>(</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smtClean="0"/>
              <a:t>ETSI BRAN has asked both IEEE 802.11 </a:t>
            </a:r>
            <a:r>
              <a:rPr lang="en-AU" dirty="0"/>
              <a:t>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75435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current CW adjustment requirements in EN 301 893 v2.1.1 are unsatisfactory:</a:t>
            </a:r>
          </a:p>
          <a:p>
            <a:pPr lvl="2"/>
            <a:r>
              <a:rPr lang="en-AU" dirty="0" smtClean="0"/>
              <a:t>They do not explicitly (but may implicitly)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p>
          <a:p>
            <a:pPr lvl="1"/>
            <a:r>
              <a:rPr lang="en-AU" dirty="0" smtClean="0"/>
              <a:t>Fortunately, there was also some </a:t>
            </a:r>
            <a:r>
              <a:rPr lang="en-AU" dirty="0"/>
              <a:t>agreement during BRAN#102 on </a:t>
            </a:r>
            <a:r>
              <a:rPr lang="en-AU" dirty="0" smtClean="0"/>
              <a:t>principles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20987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p>
          <a:p>
            <a:pPr lvl="1"/>
            <a:endParaRPr lang="en-AU" dirty="0"/>
          </a:p>
          <a:p>
            <a:pPr lvl="1"/>
            <a:r>
              <a:rPr lang="en-AU" dirty="0"/>
              <a:t>Menzo Wentink may present accepted proposal</a:t>
            </a:r>
          </a:p>
          <a:p>
            <a:pPr lvl="1"/>
            <a:r>
              <a:rPr lang="en-AU" dirty="0"/>
              <a:t>SC will address LS from BRAN, particularly </a:t>
            </a:r>
          </a:p>
          <a:p>
            <a:pPr lvl="1"/>
            <a:r>
              <a:rPr lang="en-AU" dirty="0"/>
              <a:t>submitted BRAN(19)103017 based on the agreement as a proposal to resolve all of the issues related to CW </a:t>
            </a:r>
            <a:r>
              <a:rPr lang="en-AU" dirty="0" err="1"/>
              <a:t>adjustemnt</a:t>
            </a:r>
            <a:endParaRPr lang="en-AU" dirty="0"/>
          </a:p>
          <a:p>
            <a:pPr lvl="1"/>
            <a:r>
              <a:rPr lang="en-AU" dirty="0"/>
              <a:t>Menzo Wentink may present accepted proposal</a:t>
            </a:r>
          </a:p>
          <a:p>
            <a:pPr lvl="1"/>
            <a:r>
              <a:rPr lang="en-AU" dirty="0"/>
              <a:t>SC will address LS from BRAN, particularly in relation to no bias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are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a:t>
            </a:r>
            <a:r>
              <a:rPr lang="en-AU" i="1" dirty="0" smtClean="0"/>
              <a:t>random/unbiased</a:t>
            </a:r>
          </a:p>
          <a:p>
            <a:pPr lvl="2"/>
            <a:r>
              <a:rPr lang="en-AU" dirty="0" smtClean="0"/>
              <a:t>The feedback is based on the success of the </a:t>
            </a:r>
            <a:r>
              <a:rPr lang="en-AU" i="1" dirty="0" smtClean="0"/>
              <a:t>start of the COT</a:t>
            </a:r>
          </a:p>
          <a:p>
            <a:pPr lvl="1"/>
            <a:r>
              <a:rPr lang="en-AU" dirty="0" smtClean="0"/>
              <a:t>The issue of </a:t>
            </a:r>
            <a:r>
              <a:rPr lang="en-AU" i="1" dirty="0" smtClean="0"/>
              <a:t>bias</a:t>
            </a:r>
            <a:r>
              <a:rPr lang="en-AU" dirty="0" smtClean="0"/>
              <a:t> is addressed because there is at least one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2653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smtClean="0"/>
              <a:t>acked</a:t>
            </a:r>
            <a:r>
              <a:rPr lang="en-AU" dirty="0" smtClean="0"/>
              <a:t> (10.24.3)</a:t>
            </a:r>
            <a:endParaRPr lang="en-AU" dirty="0"/>
          </a:p>
          <a:p>
            <a:pPr lvl="2"/>
            <a:r>
              <a:rPr lang="en-AU" dirty="0"/>
              <a:t>This means there is a </a:t>
            </a:r>
            <a:r>
              <a:rPr lang="en-AU" dirty="0" smtClean="0"/>
              <a:t>commonly used mechanism in the 802,11 standards that can be used to </a:t>
            </a:r>
            <a:r>
              <a:rPr lang="en-AU" dirty="0"/>
              <a:t>satisfy the proposed CW adjustment rules in the CW adjustment proposal</a:t>
            </a:r>
          </a:p>
          <a:p>
            <a:pPr lvl="1"/>
            <a:r>
              <a:rPr lang="en-AU" dirty="0" smtClean="0"/>
              <a:t>It is not known if NR-U and LAA satisfy </a:t>
            </a:r>
            <a:r>
              <a:rPr lang="en-AU" dirty="0"/>
              <a:t>the proposed requirements</a:t>
            </a:r>
          </a:p>
          <a:p>
            <a:pPr lvl="2"/>
            <a:r>
              <a:rPr lang="en-AU" dirty="0" smtClean="0"/>
              <a:t>The bias properties of NR-U and LAA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683965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decided to ask IEEE 802.11 WG and 3GPP RAN1 to evaluate them</a:t>
            </a:r>
          </a:p>
          <a:p>
            <a:pPr lvl="1"/>
            <a:r>
              <a:rPr lang="en-AU" dirty="0" smtClean="0"/>
              <a:t>In particular a LS from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153468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issues related to the LS from ETSI BRAN</a:t>
            </a:r>
            <a:endParaRPr lang="en-AU" dirty="0"/>
          </a:p>
        </p:txBody>
      </p:sp>
      <p:sp>
        <p:nvSpPr>
          <p:cNvPr id="3" name="Content Placeholder 2"/>
          <p:cNvSpPr>
            <a:spLocks noGrp="1"/>
          </p:cNvSpPr>
          <p:nvPr>
            <p:ph idx="1"/>
          </p:nvPr>
        </p:nvSpPr>
        <p:spPr/>
        <p:txBody>
          <a:bodyPr/>
          <a:lstStyle/>
          <a:p>
            <a:pPr lvl="1"/>
            <a:r>
              <a:rPr lang="en-US" dirty="0" smtClean="0"/>
              <a:t>The Coex SC will discuss </a:t>
            </a:r>
            <a:r>
              <a:rPr lang="en-AU" dirty="0" smtClean="0"/>
              <a:t>issues </a:t>
            </a:r>
            <a:r>
              <a:rPr lang="en-AU" dirty="0"/>
              <a:t>related to the LS from ETSI </a:t>
            </a:r>
            <a:r>
              <a:rPr lang="en-AU" dirty="0" smtClean="0"/>
              <a:t>BRAN</a:t>
            </a:r>
          </a:p>
          <a:p>
            <a:pPr lvl="1"/>
            <a:r>
              <a:rPr lang="en-AU" dirty="0" smtClean="0"/>
              <a:t>Possible topics for discussion include:</a:t>
            </a:r>
          </a:p>
          <a:p>
            <a:pPr lvl="2"/>
            <a:r>
              <a:rPr lang="en-AU" dirty="0" smtClean="0"/>
              <a:t>Does the SC have any objections to the CW adjustment requirements?</a:t>
            </a:r>
          </a:p>
          <a:p>
            <a:pPr lvl="3"/>
            <a:r>
              <a:rPr lang="en-AU" dirty="0"/>
              <a:t>N</a:t>
            </a:r>
            <a:r>
              <a:rPr lang="en-AU" dirty="0" smtClean="0"/>
              <a:t>oting they seem to be aligned with the 802.11 standard</a:t>
            </a:r>
          </a:p>
          <a:p>
            <a:pPr lvl="2"/>
            <a:r>
              <a:rPr lang="en-AU" dirty="0" smtClean="0"/>
              <a:t>Is the SC aware of any cases where the CW adjustment process is not driven by the success (or otherwise) at the start of the COT?</a:t>
            </a:r>
          </a:p>
          <a:p>
            <a:pPr lvl="3"/>
            <a:r>
              <a:rPr lang="en-AU" dirty="0" smtClean="0"/>
              <a:t>Beyond </a:t>
            </a:r>
            <a:r>
              <a:rPr lang="en-AU" dirty="0"/>
              <a:t>the one </a:t>
            </a:r>
            <a:r>
              <a:rPr lang="en-AU" dirty="0" smtClean="0"/>
              <a:t>case related to Block </a:t>
            </a:r>
            <a:r>
              <a:rPr lang="en-AU" dirty="0" err="1" smtClean="0"/>
              <a:t>Acks</a:t>
            </a:r>
            <a:r>
              <a:rPr lang="en-AU" dirty="0" smtClean="0"/>
              <a:t> </a:t>
            </a:r>
            <a:r>
              <a:rPr lang="en-AU" dirty="0"/>
              <a:t>already </a:t>
            </a:r>
            <a:r>
              <a:rPr lang="en-AU" dirty="0" smtClean="0"/>
              <a:t>noted</a:t>
            </a:r>
          </a:p>
          <a:p>
            <a:pPr lvl="2"/>
            <a:r>
              <a:rPr lang="en-AU" dirty="0" smtClean="0"/>
              <a:t>Is the SC aware of any bias in 802.11 in its selection of feedback?</a:t>
            </a:r>
          </a:p>
          <a:p>
            <a:pPr lvl="3"/>
            <a:r>
              <a:rPr lang="en-AU" dirty="0" smtClean="0"/>
              <a:t>Should not be any given feedback is generally immediate</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15742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pPr lvl="1"/>
            <a:r>
              <a:rPr lang="en-US" dirty="0" smtClean="0"/>
              <a:t>All participants in IEEE-SA activities are expected to adhere to the core principles underlying the:</a:t>
            </a:r>
          </a:p>
          <a:p>
            <a:pPr lvl="2"/>
            <a:r>
              <a:rPr lang="en-US" dirty="0" smtClean="0">
                <a:hlinkClick r:id="rId2"/>
              </a:rPr>
              <a:t>IEEE Code of Ethics</a:t>
            </a:r>
            <a:endParaRPr lang="en-US" dirty="0" smtClean="0"/>
          </a:p>
          <a:p>
            <a:pPr lvl="2"/>
            <a:r>
              <a:rPr lang="en-US" dirty="0" smtClean="0">
                <a:hlinkClick r:id="rId3"/>
              </a:rPr>
              <a:t>IEEE Code of Conduct</a:t>
            </a:r>
            <a:endParaRPr lang="en-US" dirty="0" smtClean="0"/>
          </a:p>
          <a:p>
            <a:pPr lvl="1"/>
            <a:r>
              <a:rPr lang="en-US" dirty="0" smtClean="0"/>
              <a:t>The core principles of the IEEE Codes of Ethics &amp; Conduct are to:</a:t>
            </a:r>
          </a:p>
          <a:p>
            <a:pPr lvl="2"/>
            <a:r>
              <a:rPr lang="en-US" i="1" dirty="0" smtClean="0"/>
              <a:t>Uphold the highest standards of integrity, responsible behavior, and ethical and professional conduct</a:t>
            </a:r>
          </a:p>
          <a:p>
            <a:pPr lvl="2"/>
            <a:r>
              <a:rPr lang="en-US" i="1" dirty="0" smtClean="0"/>
              <a:t>Treat people fairly and with respect, to not engage in harassment, discrimination, or retaliation, and to protect people's privacy.</a:t>
            </a:r>
          </a:p>
          <a:p>
            <a:pPr lvl="2"/>
            <a:r>
              <a:rPr lang="en-US" i="1" dirty="0" smtClean="0"/>
              <a:t>Avoid injuring others, their property, reputation, or employment by false or malicious action</a:t>
            </a:r>
          </a:p>
          <a:p>
            <a:pPr lvl="1"/>
            <a:r>
              <a:rPr lang="en-US" dirty="0" smtClean="0"/>
              <a:t>The most recent versions of these Codes are available at</a:t>
            </a:r>
          </a:p>
          <a:p>
            <a:pPr lvl="2"/>
            <a:r>
              <a:rPr lang="en-US" dirty="0" smtClean="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a </a:t>
            </a:r>
            <a:r>
              <a:rPr lang="en-US" dirty="0"/>
              <a:t>discuss</a:t>
            </a:r>
            <a:r>
              <a:rPr lang="en-AU" dirty="0"/>
              <a:t> a possible reply to the LS from ETSI BRAN</a:t>
            </a:r>
            <a:endParaRPr lang="en-AU" b="0" dirty="0"/>
          </a:p>
        </p:txBody>
      </p:sp>
      <p:sp>
        <p:nvSpPr>
          <p:cNvPr id="3" name="Content Placeholder 2"/>
          <p:cNvSpPr>
            <a:spLocks noGrp="1"/>
          </p:cNvSpPr>
          <p:nvPr>
            <p:ph idx="1"/>
          </p:nvPr>
        </p:nvSpPr>
        <p:spPr/>
        <p:txBody>
          <a:bodyPr/>
          <a:lstStyle/>
          <a:p>
            <a:pPr lvl="1"/>
            <a:r>
              <a:rPr lang="en-AU" dirty="0" smtClean="0"/>
              <a:t>Would anyone like to volunteer to draft a reply to ETSI BRAN for consideration on Thursday?</a:t>
            </a:r>
          </a:p>
          <a:p>
            <a:pPr lvl="1"/>
            <a:r>
              <a:rPr lang="en-AU" dirty="0" smtClean="0"/>
              <a:t>A possible outline follows:</a:t>
            </a:r>
          </a:p>
          <a:p>
            <a:pPr lvl="2"/>
            <a:r>
              <a:rPr lang="en-AU" dirty="0" smtClean="0"/>
              <a:t>Thank you for the LS</a:t>
            </a:r>
          </a:p>
          <a:p>
            <a:pPr lvl="2"/>
            <a:r>
              <a:rPr lang="en-AU" dirty="0" smtClean="0"/>
              <a:t>802.11 generally satisfies the proposed CW adjustment requirements, including the no bias requirement, defined in the LS because it almost always uses immediate feedback based on the success (or otherwise) of the start of all TXOPs to drive CW adjustments</a:t>
            </a:r>
          </a:p>
          <a:p>
            <a:pPr lvl="2"/>
            <a:r>
              <a:rPr lang="en-AU" dirty="0" smtClean="0"/>
              <a:t>We are aware of one case (related to the use of Block </a:t>
            </a:r>
            <a:r>
              <a:rPr lang="en-AU" dirty="0" err="1" smtClean="0"/>
              <a:t>Acks</a:t>
            </a:r>
            <a:r>
              <a:rPr lang="en-AU" dirty="0" smtClean="0"/>
              <a:t>) in the IEEE 802.11 standard where it is possible to not satisfy the proposed CW adjustment requirements</a:t>
            </a:r>
          </a:p>
          <a:p>
            <a:pPr lvl="2"/>
            <a:r>
              <a:rPr lang="en-AU" dirty="0" smtClean="0"/>
              <a:t>However, the standard recommends that Block </a:t>
            </a:r>
            <a:r>
              <a:rPr lang="en-AU" dirty="0" err="1" smtClean="0"/>
              <a:t>Acks</a:t>
            </a:r>
            <a:r>
              <a:rPr lang="en-AU" dirty="0" smtClean="0"/>
              <a:t> always be used in a particular way that does satisfy the proposed CW adjustment requirements and it is our understanding that this recommendation is widely followed in implementations</a:t>
            </a:r>
          </a:p>
          <a:p>
            <a:pPr lvl="2"/>
            <a:r>
              <a:rPr lang="en-AU" dirty="0" smtClean="0"/>
              <a:t>IEEE 802.11 WG supports the proposed CW adjustment requirements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510341">
            <a:off x="7026582" y="1524001"/>
            <a:ext cx="1667508"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Superseded by next</a:t>
            </a:r>
            <a:r>
              <a:rPr kumimoji="0" lang="en-AU" sz="1800" b="1" i="0" u="none" strike="noStrike" cap="none" normalizeH="0" dirty="0" smtClean="0">
                <a:ln>
                  <a:noFill/>
                </a:ln>
                <a:solidFill>
                  <a:srgbClr val="FF0000"/>
                </a:solidFill>
                <a:effectLst/>
                <a:latin typeface="+mj-lt"/>
              </a:rPr>
              <a:t>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41848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Coex SC </a:t>
            </a:r>
            <a:r>
              <a:rPr lang="en-AU" dirty="0"/>
              <a:t>will discuss a </a:t>
            </a:r>
            <a:r>
              <a:rPr lang="en-US" dirty="0"/>
              <a:t>discuss</a:t>
            </a:r>
            <a:r>
              <a:rPr lang="en-AU" dirty="0"/>
              <a:t> a possible reply to the LS from ETSI BRAN</a:t>
            </a:r>
          </a:p>
        </p:txBody>
      </p:sp>
      <p:sp>
        <p:nvSpPr>
          <p:cNvPr id="3" name="Content Placeholder 2"/>
          <p:cNvSpPr>
            <a:spLocks noGrp="1"/>
          </p:cNvSpPr>
          <p:nvPr>
            <p:ph idx="1"/>
          </p:nvPr>
        </p:nvSpPr>
        <p:spPr/>
        <p:txBody>
          <a:bodyPr/>
          <a:lstStyle/>
          <a:p>
            <a:pPr lvl="1"/>
            <a:r>
              <a:rPr lang="en-AU" dirty="0" smtClean="0"/>
              <a:t>Originally, the Chair was going to ask for volunteers to wrote a reply LS to ETSI BRAN</a:t>
            </a:r>
          </a:p>
          <a:p>
            <a:pPr lvl="1"/>
            <a:r>
              <a:rPr lang="en-AU" dirty="0" smtClean="0"/>
              <a:t>However, it seemed more efficient to just draft a starting point for discussion … </a:t>
            </a:r>
          </a:p>
          <a:p>
            <a:pPr lvl="2"/>
            <a:r>
              <a:rPr lang="en-AU" dirty="0"/>
              <a:t>See </a:t>
            </a:r>
            <a:r>
              <a:rPr lang="en-AU" dirty="0" smtClean="0">
                <a:hlinkClick r:id="rId2"/>
              </a:rPr>
              <a:t>11-19-2066-00</a:t>
            </a:r>
            <a:endParaRPr lang="en-AU" dirty="0" smtClean="0"/>
          </a:p>
          <a:p>
            <a:pPr lvl="1"/>
            <a:r>
              <a:rPr lang="en-AU" dirty="0" smtClean="0"/>
              <a:t>The Coex SC will discuss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45085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21160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stopped discussing </a:t>
            </a:r>
            <a:r>
              <a:rPr lang="en-AU" i="1" dirty="0" smtClean="0"/>
              <a:t>blocking 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Coex SC has previously discussed the use of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for long periods is inappropriate for shared channels</a:t>
            </a:r>
          </a:p>
          <a:p>
            <a:pPr lvl="2"/>
            <a:r>
              <a:rPr lang="en-AU" dirty="0" smtClean="0"/>
              <a:t>It has also been the position of the 802.11 WG that the use of a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There was also clearly no consensus in ETSI BRAN discussions …</a:t>
            </a:r>
          </a:p>
          <a:p>
            <a:pPr lvl="2"/>
            <a:r>
              <a:rPr lang="en-AU" dirty="0" smtClean="0"/>
              <a:t>… and 3GPP RAN1 refused to even discuss </a:t>
            </a:r>
            <a:r>
              <a:rPr lang="en-AU" i="1" dirty="0"/>
              <a:t>blocking energy</a:t>
            </a:r>
            <a:r>
              <a:rPr lang="en-AU" dirty="0" smtClean="0"/>
              <a: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484166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221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718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is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unicast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007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smtClean="0"/>
              <a:t>Participants in the IEEE-SA “individual process” shall act independently of others, including employers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require that “participants in the IEEE standards development individual process shall act based on their qualifications and experience”</a:t>
            </a:r>
          </a:p>
          <a:p>
            <a:pPr lvl="1"/>
            <a:r>
              <a:rPr lang="en-US" dirty="0" smtClean="0"/>
              <a:t>This means participants:</a:t>
            </a:r>
          </a:p>
          <a:p>
            <a:pPr lvl="2"/>
            <a:r>
              <a:rPr lang="en-US" b="1" dirty="0" smtClean="0">
                <a:solidFill>
                  <a:srgbClr val="00B050"/>
                </a:solidFill>
              </a:rPr>
              <a:t>Shall act &amp; vote </a:t>
            </a:r>
            <a:r>
              <a:rPr lang="en-US" dirty="0" smtClean="0"/>
              <a:t>based on their personal &amp; independent opinions derived from their expertise, knowledge, and qualifications</a:t>
            </a:r>
          </a:p>
          <a:p>
            <a:pPr lvl="2"/>
            <a:r>
              <a:rPr lang="en-US" b="1" dirty="0" smtClean="0">
                <a:solidFill>
                  <a:srgbClr val="FF0000"/>
                </a:solidFill>
              </a:rPr>
              <a:t>Shall not act or vote </a:t>
            </a:r>
            <a:r>
              <a:rPr lang="en-US" dirty="0" smtClean="0"/>
              <a:t>based on any obligation to or any direction from any other person or organization, including an employer or client, regardless of any external commitments, agreements, contracts, or orders</a:t>
            </a:r>
          </a:p>
          <a:p>
            <a:pPr lvl="2"/>
            <a:r>
              <a:rPr lang="en-US" b="1" dirty="0" smtClean="0">
                <a:solidFill>
                  <a:srgbClr val="FF0000"/>
                </a:solidFill>
              </a:rPr>
              <a:t>Shall not direct</a:t>
            </a:r>
            <a:r>
              <a:rPr lang="en-US" dirty="0" smtClean="0"/>
              <a:t> the actions or votes of other participants or retaliate against other participants for fulfilling their responsibility to act &amp; vote based on their personal &amp; independently developed opinions</a:t>
            </a:r>
          </a:p>
          <a:p>
            <a:pPr lvl="1"/>
            <a:r>
              <a:rPr lang="en-US" dirty="0" smtClean="0"/>
              <a:t>By participating in standards activities using the “</a:t>
            </a:r>
            <a:r>
              <a:rPr lang="en-US" i="1" dirty="0" smtClean="0"/>
              <a:t>individual process</a:t>
            </a:r>
            <a:r>
              <a:rPr lang="en-US" dirty="0" smtClean="0"/>
              <a:t>”, you are deemed to accept these requirements; if you are unable to satisfy these requirements then you shall immediately cease any participation</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p>
          <a:p>
            <a:pPr marL="342900" lvl="1" indent="-342900" algn="ctr">
              <a:buNone/>
            </a:pPr>
            <a:r>
              <a:rPr lang="en-AU" sz="2400" b="1" dirty="0" smtClean="0">
                <a:solidFill>
                  <a:srgbClr val="FF0000"/>
                </a:solidFill>
              </a:rPr>
              <a:t>(Thursday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089447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mask ad 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001821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8797682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something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875326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62493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David Boldy (Broadcom) will provide an update on the discussions …</a:t>
            </a:r>
          </a:p>
          <a:p>
            <a:pPr lvl="2"/>
            <a:r>
              <a:rPr lang="en-AU" dirty="0" smtClean="0"/>
              <a:t>Early reports are that a compromise was agreed</a:t>
            </a:r>
          </a:p>
          <a:p>
            <a:pPr lvl="2"/>
            <a:r>
              <a:rPr lang="en-AU" dirty="0" smtClean="0"/>
              <a:t>See </a:t>
            </a:r>
            <a:r>
              <a:rPr lang="en-AU" dirty="0" smtClean="0">
                <a:solidFill>
                  <a:srgbClr val="FF0000"/>
                </a:solidFill>
              </a:rPr>
              <a:t>11-19-xxxx-00</a:t>
            </a:r>
          </a:p>
          <a:p>
            <a:pPr lvl="1"/>
            <a:r>
              <a:rPr lang="en-AU" dirty="0"/>
              <a:t>Dorin Viorel </a:t>
            </a:r>
            <a:r>
              <a:rPr lang="en-AU" dirty="0" smtClean="0"/>
              <a:t>(</a:t>
            </a:r>
            <a:r>
              <a:rPr lang="en-AU" dirty="0" err="1" smtClean="0"/>
              <a:t>Cablelabs</a:t>
            </a:r>
            <a:r>
              <a:rPr lang="en-AU" dirty="0" smtClean="0"/>
              <a:t>) will also lead a discussion on this topic </a:t>
            </a:r>
            <a:r>
              <a:rPr lang="en-AU" dirty="0" smtClean="0">
                <a:solidFill>
                  <a:srgbClr val="FF0000"/>
                </a:solidFill>
              </a:rPr>
              <a:t>(</a:t>
            </a:r>
            <a:r>
              <a:rPr lang="en-AU" dirty="0" smtClean="0">
                <a:solidFill>
                  <a:srgbClr val="FF0000"/>
                </a:solidFill>
              </a:rPr>
              <a:t>requested for </a:t>
            </a:r>
            <a:r>
              <a:rPr lang="en-AU" dirty="0" smtClean="0">
                <a:solidFill>
                  <a:srgbClr val="FF0000"/>
                </a:solidFill>
              </a:rPr>
              <a:t>Thursday)</a:t>
            </a:r>
          </a:p>
          <a:p>
            <a:pPr lvl="2"/>
            <a:r>
              <a:rPr lang="en-US" dirty="0" smtClean="0"/>
              <a:t>A </a:t>
            </a:r>
            <a:r>
              <a:rPr lang="en-US" dirty="0"/>
              <a:t>submission </a:t>
            </a:r>
            <a:r>
              <a:rPr lang="en-US" i="1" dirty="0" smtClean="0"/>
              <a:t>regarding </a:t>
            </a:r>
            <a:r>
              <a:rPr lang="en-US" i="1" dirty="0"/>
              <a:t>the impact of the SEM on punctured channels on legacy 802.11 and provide recommendations</a:t>
            </a:r>
            <a:endParaRPr lang="en-AU" i="1" dirty="0" smtClean="0"/>
          </a:p>
          <a:p>
            <a:pPr lvl="2"/>
            <a:r>
              <a:rPr lang="en-AU" dirty="0"/>
              <a:t>See </a:t>
            </a:r>
            <a:r>
              <a:rPr lang="en-US" u="sng" dirty="0" smtClean="0">
                <a:hlinkClick r:id="rId2"/>
              </a:rPr>
              <a:t>11-19-2035-00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508659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5089812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was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617688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50698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(clause 5.2.1.3) specifies that “the standards development process shall not be dominated by any single interest category, individual, or organization”</a:t>
            </a:r>
          </a:p>
          <a:p>
            <a:pPr lvl="2"/>
            <a:r>
              <a:rPr lang="en-US" dirty="0" smtClean="0"/>
              <a:t>This means no participant </a:t>
            </a:r>
            <a:r>
              <a:rPr lang="en-US" i="1" dirty="0" smtClean="0"/>
              <a:t>may</a:t>
            </a:r>
            <a:r>
              <a:rPr lang="en-US" dirty="0" smtClean="0"/>
              <a:t> </a:t>
            </a:r>
            <a:r>
              <a:rPr lang="en-US" i="1" dirty="0" smtClean="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smtClean="0"/>
              <a:t>This rule applies equally to those participating in a standards development project and to that project’s leadership group</a:t>
            </a:r>
          </a:p>
          <a:p>
            <a:pPr lvl="1"/>
            <a:r>
              <a:rPr lang="en-US" dirty="0" smtClean="0"/>
              <a:t>Any person who reasonably suspects that dominance is occurring in a standards development project is encouraged to bring the issue to the attention of the Standards Committee or the project’s IEEE-SA Program Manager</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a:t>
            </a:r>
            <a:r>
              <a:rPr lang="en-AU" dirty="0" smtClean="0"/>
              <a:t>be consensus </a:t>
            </a:r>
            <a:r>
              <a:rPr lang="en-AU" dirty="0" smtClean="0"/>
              <a:t>that whatever was agreed/understood about PD, it needs to be written down to be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921362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902371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a:t>
            </a:r>
            <a:r>
              <a:rPr lang="en-US" dirty="0" smtClean="0"/>
              <a:t>802.11a preamble </a:t>
            </a:r>
            <a:r>
              <a:rPr lang="en-US" dirty="0"/>
              <a:t>is </a:t>
            </a:r>
            <a:r>
              <a:rPr lang="en-US" dirty="0" smtClean="0"/>
              <a:t>insufficient </a:t>
            </a:r>
            <a:r>
              <a:rPr lang="en-US" dirty="0"/>
              <a:t>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of most people that an 802.11a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a:t>
            </a:r>
            <a:r>
              <a:rPr lang="en-US" dirty="0" smtClean="0"/>
              <a:t>sufficient?</a:t>
            </a:r>
            <a:endParaRPr lang="en-US"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49480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a:t>
            </a:r>
            <a:r>
              <a:rPr lang="en-US" dirty="0" smtClean="0"/>
              <a:t>proposals</a:t>
            </a:r>
            <a:endParaRPr lang="en-US" dirty="0"/>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5278166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pPr lvl="1"/>
            <a:r>
              <a:rPr lang="en-AU" dirty="0" smtClean="0"/>
              <a:t>It is hoped that Menzo </a:t>
            </a:r>
            <a:r>
              <a:rPr lang="en-AU" dirty="0" smtClean="0"/>
              <a:t>Wentink (Qualcomm) or David Boldy (Broadcom) </a:t>
            </a:r>
            <a:r>
              <a:rPr lang="en-AU" dirty="0" smtClean="0"/>
              <a:t>will provide an update of the PD testing issue</a:t>
            </a:r>
          </a:p>
          <a:p>
            <a:pPr lvl="2"/>
            <a:r>
              <a:rPr lang="en-AU" dirty="0" smtClean="0"/>
              <a:t>See &lt;link&gt;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42857280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576527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1343889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(EN 303 687)</a:t>
            </a:r>
          </a:p>
          <a:p>
            <a:pPr lvl="1"/>
            <a:r>
              <a:rPr lang="en-AU" dirty="0" smtClean="0"/>
              <a:t>The rapporteur (David Boldy) has started work on a draft</a:t>
            </a:r>
          </a:p>
          <a:p>
            <a:pPr lvl="2"/>
            <a:r>
              <a:rPr lang="en-GB" dirty="0" smtClean="0"/>
              <a:t>Clause 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smtClean="0"/>
              <a:t>Clause 5.4. text for product information will be developed based on EN 301 893</a:t>
            </a:r>
          </a:p>
          <a:p>
            <a:pPr lvl="2"/>
            <a:r>
              <a:rPr lang="en-GB" dirty="0" smtClean="0"/>
              <a:t>Spectrum 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smtClean="0"/>
              <a:t>Channelization/guard-bands</a:t>
            </a:r>
          </a:p>
          <a:p>
            <a:pPr lvl="2"/>
            <a:r>
              <a:rPr lang="en-GB" dirty="0"/>
              <a:t>R</a:t>
            </a:r>
            <a:r>
              <a:rPr lang="en-GB" dirty="0" smtClean="0"/>
              <a:t>eceiver blocking levels</a:t>
            </a:r>
          </a:p>
          <a:p>
            <a:pPr lvl="1"/>
            <a:r>
              <a:rPr lang="en-GB" dirty="0" smtClean="0"/>
              <a:t>In addition, there will be future consideration </a:t>
            </a:r>
            <a:r>
              <a:rPr lang="en-GB" dirty="0"/>
              <a:t>of removing </a:t>
            </a:r>
            <a:r>
              <a:rPr lang="en-GB" dirty="0" smtClean="0"/>
              <a:t>occupied channel bandwidth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52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smtClean="0"/>
              <a:t>By participating in this activity, you agree to comply with the IEEE Code of Ethics, all applicable laws, and all IEEE policies and procedures including, but not limited to, the IEEE SA Copyright Policy. </a:t>
            </a:r>
          </a:p>
          <a:p>
            <a:pPr lvl="2"/>
            <a:r>
              <a:rPr lang="en-US" altLang="en-US" smtClean="0"/>
              <a:t>Previously Published material (copyright assertion indicated) shall not be presented/submitted to the Working Group nor incorporated into a Working Group draft unless permission is granted. </a:t>
            </a:r>
          </a:p>
          <a:p>
            <a:pPr lvl="2"/>
            <a:r>
              <a:rPr lang="en-US" altLang="en-US" smtClean="0"/>
              <a:t>Prior to presentation or submission, you shall notify the Working Group Chair of previously Published material and should assist the Chair in obtaining copyright permission acceptable to IEEE SA.</a:t>
            </a:r>
          </a:p>
          <a:p>
            <a:pPr lvl="2"/>
            <a:r>
              <a:rPr lang="en-US" altLang="en-US" smtClean="0"/>
              <a:t>For material that is not previously Published, IEEE is automatically granted a license to use any material that is presented or submitted.</a:t>
            </a:r>
            <a:endParaRPr lang="en-US" alt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44280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for 6 GHz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2012938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smtClean="0"/>
              <a:t>Under this proposal, </a:t>
            </a:r>
            <a:r>
              <a:rPr lang="en-GB" dirty="0"/>
              <a:t>802.11 will not be </a:t>
            </a:r>
            <a:r>
              <a:rPr lang="en-GB" dirty="0" smtClean="0"/>
              <a:t>able to use an </a:t>
            </a:r>
            <a:r>
              <a:rPr lang="en-GB" dirty="0"/>
              <a:t>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a:t>
            </a:r>
            <a:r>
              <a:rPr lang="en-GB" dirty="0" smtClean="0"/>
              <a:t>grid layout</a:t>
            </a:r>
            <a:endParaRPr lang="en-GB" dirty="0"/>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744857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751703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here 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long established </a:t>
            </a:r>
            <a:r>
              <a:rPr lang="en-AU" i="1" dirty="0" smtClean="0"/>
              <a:t>status quo</a:t>
            </a:r>
          </a:p>
          <a:p>
            <a:pPr lvl="2"/>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from Ericsson suggest use of PD/ED by LAA/NR-U provides better performance than ED-only in some circumstances</a:t>
            </a:r>
          </a:p>
          <a:p>
            <a:pPr lvl="2"/>
            <a:r>
              <a:rPr lang="en-AU" dirty="0" smtClean="0"/>
              <a:t>Some simulations from Ericsson suggest 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Nokia (and Ericsson) simulations asserting an ED threshold of -72 dBm is better for both NR-U &amp; 802.11ax</a:t>
            </a:r>
          </a:p>
          <a:p>
            <a:pPr lvl="2"/>
            <a:r>
              <a:rPr lang="en-AU" dirty="0"/>
              <a:t>BRAN(19)103016 </a:t>
            </a:r>
            <a:r>
              <a:rPr lang="en-AU" dirty="0" smtClean="0"/>
              <a:t>(Nokia) &amp; 3GPP R1-1813947 (Ericsson)</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Nokia’s (&amp; Ericsson’s) simulation results &amp; assumptions then suggest that 802.11ax (and 802.11be)  should be constrained by an ED threshold of -72 </a:t>
            </a:r>
            <a:r>
              <a:rPr lang="en-AU" dirty="0">
                <a:sym typeface="Wingdings" panose="05000000000000000000" pitchFamily="2" charset="2"/>
              </a:rPr>
              <a:t>dBm in EN 303 687 </a:t>
            </a:r>
            <a:endParaRPr lang="en-AU" dirty="0" smtClean="0">
              <a:sym typeface="Wingdings" panose="05000000000000000000" pitchFamily="2" charset="2"/>
            </a:endParaRPr>
          </a:p>
          <a:p>
            <a:pPr lvl="2"/>
            <a:r>
              <a:rPr lang="en-AU" dirty="0" smtClean="0">
                <a:sym typeface="Wingdings" panose="05000000000000000000" pitchFamily="2" charset="2"/>
              </a:rPr>
              <a:t>Note: 802.11ax/be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 then there is no need for ETSI BRAN to constrain the ED threshold to -72 dBm because 802.11ax vendors will do it anyway based on their best interest</a:t>
            </a:r>
          </a:p>
          <a:p>
            <a:pPr lvl="2"/>
            <a:r>
              <a:rPr lang="en-AU" dirty="0" smtClean="0"/>
              <a:t>Note that this is exactly same argument used 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 then </a:t>
            </a:r>
            <a:r>
              <a:rPr lang="en-AU" dirty="0"/>
              <a:t>there is no </a:t>
            </a:r>
            <a:r>
              <a:rPr lang="en-AU" dirty="0" smtClean="0"/>
              <a:t>justification </a:t>
            </a:r>
            <a:r>
              <a:rPr lang="en-AU" dirty="0"/>
              <a:t>for ETSI BRAN 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402958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likely that </a:t>
            </a:r>
            <a:r>
              <a:rPr lang="en-AU" dirty="0" err="1" smtClean="0"/>
              <a:t>TGax</a:t>
            </a:r>
            <a:r>
              <a:rPr lang="en-AU" dirty="0" smtClean="0"/>
              <a:t> will consider &amp; probably reject any proposal to limit the EDT to -72 dBm in 6 GHz  </a:t>
            </a:r>
            <a:endParaRPr lang="en-AU" dirty="0"/>
          </a:p>
        </p:txBody>
      </p:sp>
      <p:sp>
        <p:nvSpPr>
          <p:cNvPr id="3" name="Content Placeholder 2"/>
          <p:cNvSpPr>
            <a:spLocks noGrp="1"/>
          </p:cNvSpPr>
          <p:nvPr>
            <p:ph idx="1"/>
          </p:nvPr>
        </p:nvSpPr>
        <p:spPr/>
        <p:txBody>
          <a:bodyPr/>
          <a:lstStyle/>
          <a:p>
            <a:pPr lvl="1"/>
            <a:r>
              <a:rPr lang="en-AU" dirty="0" smtClean="0"/>
              <a:t>Andrew Myles inserted a comment into the 802.11ax Letter Ballot in relation to limiting the EDT to -72 dBm</a:t>
            </a:r>
          </a:p>
          <a:p>
            <a:pPr lvl="1"/>
            <a:r>
              <a:rPr lang="en-AU" dirty="0" smtClean="0"/>
              <a:t>The comment requests that 802.11ax be modified to introduce this restriction for operation in the 6 GHz band on the basis of assertions it will improve performance</a:t>
            </a:r>
          </a:p>
          <a:p>
            <a:pPr lvl="1"/>
            <a:r>
              <a:rPr lang="en-AU" dirty="0" smtClean="0"/>
              <a:t>It is expected that </a:t>
            </a:r>
            <a:r>
              <a:rPr lang="en-AU" dirty="0" err="1" smtClean="0"/>
              <a:t>TGax</a:t>
            </a:r>
            <a:r>
              <a:rPr lang="en-AU" dirty="0" smtClean="0"/>
              <a:t> will reject this comment, which will provide good guidance on the position of the 802.11 community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28608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timely conclusion to allow selling of 6GHz equipment in late 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a:p>
            <a:pPr lvl="2"/>
            <a:r>
              <a:rPr lang="en-AU" dirty="0" smtClean="0"/>
              <a:t>Status quo</a:t>
            </a:r>
          </a:p>
          <a:p>
            <a:pPr lvl="2"/>
            <a:r>
              <a:rPr lang="en-AU" dirty="0" smtClean="0"/>
              <a:t>EDT of -72 dBm</a:t>
            </a:r>
          </a:p>
          <a:p>
            <a:pPr lvl="2"/>
            <a:r>
              <a:rPr lang="en-AU" dirty="0" smtClean="0"/>
              <a:t>Something else?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5593593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smtClean="0"/>
              <a:t>The IEEE SA Copyright Policy is described in the IEEE SA Standards Board Bylaws and IEEE SA Standards Board Operations Manual</a:t>
            </a:r>
          </a:p>
          <a:p>
            <a:pPr lvl="2"/>
            <a:r>
              <a:rPr lang="en-US" smtClean="0"/>
              <a:t>IEEE SA Copyright Policy, see:</a:t>
            </a:r>
          </a:p>
          <a:p>
            <a:pPr lvl="3"/>
            <a:r>
              <a:rPr lang="en-US" smtClean="0">
                <a:hlinkClick r:id="rId2"/>
              </a:rPr>
              <a:t>Clause 7</a:t>
            </a:r>
            <a:r>
              <a:rPr lang="en-US" smtClean="0"/>
              <a:t> of the IEEE SA Standards Board Bylaws</a:t>
            </a:r>
          </a:p>
          <a:p>
            <a:pPr lvl="3"/>
            <a:r>
              <a:rPr lang="en-US" smtClean="0">
                <a:hlinkClick r:id="rId3"/>
              </a:rPr>
              <a:t>Clause 6.1</a:t>
            </a:r>
            <a:r>
              <a:rPr lang="en-US" smtClean="0"/>
              <a:t> of the IEEE SA Standards Board Operations Manual</a:t>
            </a:r>
          </a:p>
          <a:p>
            <a:pPr lvl="1"/>
            <a:r>
              <a:rPr lang="en-US" smtClean="0">
                <a:hlinkClick r:id="rId4"/>
              </a:rPr>
              <a:t>IEEE SA Copyright Permission</a:t>
            </a:r>
            <a:endParaRPr lang="en-US" smtClean="0"/>
          </a:p>
          <a:p>
            <a:pPr lvl="1"/>
            <a:r>
              <a:rPr lang="en-US" smtClean="0">
                <a:hlinkClick r:id="rId5"/>
              </a:rPr>
              <a:t>IEEE SA Copyright FAQs</a:t>
            </a:r>
            <a:endParaRPr lang="en-US" smtClean="0"/>
          </a:p>
          <a:p>
            <a:pPr lvl="1"/>
            <a:r>
              <a:rPr lang="en-US" smtClean="0">
                <a:hlinkClick r:id="rId6"/>
              </a:rPr>
              <a:t>IEEE SA Best Practices for IEEE Standards Development</a:t>
            </a:r>
            <a:r>
              <a:rPr lang="en-US" smtClean="0"/>
              <a:t> </a:t>
            </a:r>
          </a:p>
          <a:p>
            <a:pPr lvl="1"/>
            <a:r>
              <a:rPr lang="en-US" smtClean="0"/>
              <a:t>Distribution of Draft Standards (see </a:t>
            </a:r>
            <a:r>
              <a:rPr lang="en-US" smtClean="0">
                <a:hlinkClick r:id="rId3"/>
              </a:rPr>
              <a:t>Clause 6.1.3</a:t>
            </a:r>
            <a:r>
              <a:rPr lang="en-US" smtClean="0"/>
              <a:t> of the SASB Operations Manual)</a:t>
            </a:r>
            <a:endParaRPr 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4186943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coexistence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topic for 2020</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6919482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is likely to explore coexistence within an </a:t>
            </a:r>
            <a:r>
              <a:rPr lang="en-US" dirty="0"/>
              <a:t>umbrella project focusing Wi-Fi/5G Convergence </a:t>
            </a:r>
            <a:br>
              <a:rPr lang="en-US" dirty="0"/>
            </a:br>
            <a:r>
              <a:rPr lang="en-AU" dirty="0" smtClean="0"/>
              <a:t> </a:t>
            </a:r>
            <a:endParaRPr lang="en-AU" dirty="0"/>
          </a:p>
        </p:txBody>
      </p:sp>
      <p:sp>
        <p:nvSpPr>
          <p:cNvPr id="3" name="Content Placeholder 2"/>
          <p:cNvSpPr>
            <a:spLocks noGrp="1"/>
          </p:cNvSpPr>
          <p:nvPr>
            <p:ph idx="1"/>
          </p:nvPr>
        </p:nvSpPr>
        <p:spPr/>
        <p:txBody>
          <a:bodyPr/>
          <a:lstStyle/>
          <a:p>
            <a:r>
              <a:rPr lang="en-US" dirty="0" smtClean="0"/>
              <a:t>Latest update (from Bruno Tomas)</a:t>
            </a:r>
          </a:p>
          <a:p>
            <a:pPr lvl="1"/>
            <a:r>
              <a:rPr lang="en-US" dirty="0" smtClean="0"/>
              <a:t>The WBA </a:t>
            </a:r>
            <a:r>
              <a:rPr lang="en-US" dirty="0"/>
              <a:t>yearly roadmap </a:t>
            </a:r>
            <a:r>
              <a:rPr lang="en-US" dirty="0" smtClean="0"/>
              <a:t>will include </a:t>
            </a:r>
            <a:r>
              <a:rPr lang="en-US" dirty="0"/>
              <a:t>an umbrella project focusing </a:t>
            </a:r>
            <a:r>
              <a:rPr lang="en-US" dirty="0" smtClean="0"/>
              <a:t>Wi-Fi/5G </a:t>
            </a:r>
            <a:r>
              <a:rPr lang="en-US" dirty="0"/>
              <a:t>Convergence </a:t>
            </a:r>
            <a:endParaRPr lang="en-US" dirty="0" smtClean="0"/>
          </a:p>
          <a:p>
            <a:pPr lvl="2"/>
            <a:r>
              <a:rPr lang="en-US" dirty="0"/>
              <a:t>T</a:t>
            </a:r>
            <a:r>
              <a:rPr lang="en-US" dirty="0" smtClean="0"/>
              <a:t>his was </a:t>
            </a:r>
            <a:r>
              <a:rPr lang="en-US" dirty="0"/>
              <a:t>the </a:t>
            </a:r>
            <a:r>
              <a:rPr lang="en-US" dirty="0" smtClean="0"/>
              <a:t>#1 </a:t>
            </a:r>
            <a:r>
              <a:rPr lang="en-US" dirty="0"/>
              <a:t>priority project voted by </a:t>
            </a:r>
            <a:r>
              <a:rPr lang="en-US" dirty="0" smtClean="0"/>
              <a:t>WB </a:t>
            </a:r>
            <a:r>
              <a:rPr lang="en-US" dirty="0"/>
              <a:t>members.</a:t>
            </a:r>
            <a:endParaRPr lang="en-AU" dirty="0"/>
          </a:p>
          <a:p>
            <a:pPr lvl="1"/>
            <a:r>
              <a:rPr lang="en-US" dirty="0" smtClean="0"/>
              <a:t>Within this overarching project there are some references to fair </a:t>
            </a:r>
            <a:r>
              <a:rPr lang="en-US" dirty="0"/>
              <a:t>c</a:t>
            </a:r>
            <a:r>
              <a:rPr lang="en-US" dirty="0" smtClean="0"/>
              <a:t>oexistence between Wi-Fi </a:t>
            </a:r>
            <a:r>
              <a:rPr lang="en-US" dirty="0"/>
              <a:t>and </a:t>
            </a:r>
            <a:r>
              <a:rPr lang="en-US" dirty="0" smtClean="0"/>
              <a:t>5G-NRU</a:t>
            </a:r>
            <a:endParaRPr lang="en-US" dirty="0"/>
          </a:p>
          <a:p>
            <a:pPr lvl="1"/>
            <a:r>
              <a:rPr lang="en-US" dirty="0" smtClean="0"/>
              <a:t>The WBA Board supports exploration of coexistence issues </a:t>
            </a:r>
            <a:r>
              <a:rPr lang="en-US" dirty="0"/>
              <a:t>in fast-track </a:t>
            </a:r>
            <a:r>
              <a:rPr lang="en-US" dirty="0" smtClean="0"/>
              <a:t>mode, but need </a:t>
            </a:r>
            <a:r>
              <a:rPr lang="en-US" dirty="0"/>
              <a:t>to find the right persons/contacts within the </a:t>
            </a:r>
            <a:r>
              <a:rPr lang="en-US" dirty="0" smtClean="0"/>
              <a:t>WBA membership </a:t>
            </a:r>
            <a:r>
              <a:rPr lang="en-US" dirty="0"/>
              <a:t>(potentially in parallel to the above master project</a:t>
            </a:r>
            <a:r>
              <a:rPr lang="en-US" dirty="0" smtClean="0"/>
              <a:t>)</a:t>
            </a:r>
            <a:endParaRPr lang="en-AU" dirty="0"/>
          </a:p>
          <a:p>
            <a:pPr lvl="1"/>
            <a:r>
              <a:rPr lang="en-US" dirty="0"/>
              <a:t> </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070933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are looking for participation in the coexistence activity</a:t>
            </a:r>
            <a:endParaRPr lang="en-AU" dirty="0"/>
          </a:p>
        </p:txBody>
      </p:sp>
      <p:sp>
        <p:nvSpPr>
          <p:cNvPr id="3" name="Content Placeholder 2"/>
          <p:cNvSpPr>
            <a:spLocks noGrp="1"/>
          </p:cNvSpPr>
          <p:nvPr>
            <p:ph idx="1"/>
          </p:nvPr>
        </p:nvSpPr>
        <p:spPr/>
        <p:txBody>
          <a:bodyPr/>
          <a:lstStyle/>
          <a:p>
            <a:r>
              <a:rPr lang="en-US" dirty="0"/>
              <a:t>Latest update (from Bruno Tomas</a:t>
            </a:r>
            <a:r>
              <a:rPr lang="en-US" dirty="0" smtClean="0"/>
              <a:t>)</a:t>
            </a:r>
          </a:p>
          <a:p>
            <a:pPr lvl="1"/>
            <a:r>
              <a:rPr lang="en-US" dirty="0" smtClean="0"/>
              <a:t>The current planned scope of the coexistence activity is: </a:t>
            </a:r>
          </a:p>
          <a:p>
            <a:pPr lvl="2"/>
            <a:r>
              <a:rPr lang="en-US" dirty="0" smtClean="0"/>
              <a:t>Define </a:t>
            </a:r>
            <a:r>
              <a:rPr lang="en-US" dirty="0"/>
              <a:t>the requirements on fair Coexistence of Wi-Fi and Unlicensed 5G on 6 GHz</a:t>
            </a:r>
            <a:endParaRPr lang="en-AU" dirty="0"/>
          </a:p>
          <a:p>
            <a:pPr lvl="2"/>
            <a:r>
              <a:rPr lang="en-US" dirty="0"/>
              <a:t>Address opportunity to converge operator requirements to IEEE and subsequently 3GPP</a:t>
            </a:r>
            <a:endParaRPr lang="en-AU" dirty="0"/>
          </a:p>
          <a:p>
            <a:pPr lvl="2"/>
            <a:r>
              <a:rPr lang="en-US" dirty="0"/>
              <a:t>Define the architecture, QoS and policy interfaces for RAN Convergence Experience</a:t>
            </a:r>
            <a:endParaRPr lang="en-AU" dirty="0"/>
          </a:p>
          <a:p>
            <a:pPr lvl="1"/>
            <a:r>
              <a:rPr lang="en-US" dirty="0" smtClean="0"/>
              <a:t>Bruno Tomas </a:t>
            </a:r>
            <a:r>
              <a:rPr lang="en-US" dirty="0"/>
              <a:t>will be running an initiative to collect expression of interest to form a project team </a:t>
            </a:r>
            <a:endParaRPr lang="en-US" dirty="0" smtClean="0"/>
          </a:p>
          <a:p>
            <a:pPr lvl="2"/>
            <a:r>
              <a:rPr lang="en-US" dirty="0" smtClean="0"/>
              <a:t>With </a:t>
            </a:r>
            <a:r>
              <a:rPr lang="en-US" dirty="0"/>
              <a:t>1 expert from each operator member to contribute to this effort</a:t>
            </a:r>
            <a:endParaRPr lang="en-AU" dirty="0"/>
          </a:p>
          <a:p>
            <a:pPr lvl="1"/>
            <a:r>
              <a:rPr lang="en-US" dirty="0" smtClean="0"/>
              <a:t>Bruno Tomas’ </a:t>
            </a:r>
            <a:r>
              <a:rPr lang="en-US" dirty="0"/>
              <a:t>expectation </a:t>
            </a:r>
            <a:r>
              <a:rPr lang="en-US" dirty="0" smtClean="0"/>
              <a:t>is to have the group </a:t>
            </a:r>
            <a:r>
              <a:rPr lang="en-US" dirty="0"/>
              <a:t>formed and running before year-end with a formal kick-off at </a:t>
            </a:r>
            <a:r>
              <a:rPr lang="en-US" dirty="0" smtClean="0"/>
              <a:t>the </a:t>
            </a:r>
            <a:r>
              <a:rPr lang="en-US" dirty="0"/>
              <a:t>Q1 F2F Working Sessions in Singapore on Feb-6</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11034412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p>
          <a:p>
            <a:pPr marL="342900" lvl="1" indent="-342900" algn="ctr">
              <a:buNone/>
            </a:pPr>
            <a:r>
              <a:rPr lang="en-AU" sz="2400" b="1" i="1" dirty="0" smtClean="0">
                <a:solidFill>
                  <a:srgbClr val="FF0000"/>
                </a:solidFill>
              </a:rPr>
              <a:t>(Thursday PM1)</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pPr lvl="1"/>
            <a:r>
              <a:rPr lang="en-US" dirty="0"/>
              <a:t>Sindhu Verma </a:t>
            </a:r>
            <a:r>
              <a:rPr lang="en-US" dirty="0" smtClean="0"/>
              <a:t>(Broadcom) will provide a RAN1 update</a:t>
            </a:r>
          </a:p>
          <a:p>
            <a:pPr lvl="2"/>
            <a:r>
              <a:rPr lang="en-US" dirty="0" smtClean="0"/>
              <a:t>See 11-19-2044-00-coex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21261597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a:t>
            </a:r>
            <a:r>
              <a:rPr lang="en-AU" sz="1800" b="1" dirty="0" smtClean="0">
                <a:solidFill>
                  <a:srgbClr val="FF0000"/>
                </a:solidFill>
                <a:latin typeface="+mj-lt"/>
              </a:rPr>
              <a:t>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10190</Words>
  <Application>Microsoft Office PowerPoint</Application>
  <PresentationFormat>On-screen Show (4:3)</PresentationFormat>
  <Paragraphs>996</Paragraphs>
  <Slides>105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2"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will guide the SC on the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industry</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are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issues related to the LS from ETSI BRAN</vt:lpstr>
      <vt:lpstr>The SC will discuss a discuss a possible reply to the LS from ETSI BRAN</vt:lpstr>
      <vt:lpstr>The Coex SC will discuss a discuss a possible reply to the LS from ETSI BRAN</vt:lpstr>
      <vt:lpstr>The Coex SC may consider approving a LS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It is likely that TGax will consider &amp; probably reject any proposal to limit the EDT to -72 dBm in 6 GHz  </vt:lpstr>
      <vt:lpstr>What does this mean for the Wi-Fi industry?</vt:lpstr>
      <vt:lpstr>PowerPoint Presentation</vt:lpstr>
      <vt:lpstr>ETSI BRAN will next meet at BRAN#104 in December 2019</vt:lpstr>
      <vt:lpstr>PowerPoint Presentation</vt:lpstr>
      <vt:lpstr>WBA may consider coexistence in 6GHz are a priority focus area in 2020</vt:lpstr>
      <vt:lpstr>The WBA is likely to explore coexistence within an umbrella project focusing Wi-Fi/5G Convergence   </vt:lpstr>
      <vt:lpstr>The WBA are looking for participation in the coexistence activity</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2019-11-13T19:11:32Z</dcterms:modified>
</cp:coreProperties>
</file>