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60"/>
  </p:notesMasterIdLst>
  <p:handoutMasterIdLst>
    <p:handoutMasterId r:id="rId61"/>
  </p:handoutMasterIdLst>
  <p:sldIdLst>
    <p:sldId id="269" r:id="rId2"/>
    <p:sldId id="302" r:id="rId3"/>
    <p:sldId id="300" r:id="rId4"/>
    <p:sldId id="295" r:id="rId5"/>
    <p:sldId id="298" r:id="rId6"/>
    <p:sldId id="503" r:id="rId7"/>
    <p:sldId id="738" r:id="rId8"/>
    <p:sldId id="1508" r:id="rId9"/>
    <p:sldId id="306" r:id="rId10"/>
    <p:sldId id="516" r:id="rId11"/>
    <p:sldId id="515" r:id="rId12"/>
    <p:sldId id="1560" r:id="rId13"/>
    <p:sldId id="1095" r:id="rId14"/>
    <p:sldId id="1096" r:id="rId15"/>
    <p:sldId id="1561" r:id="rId16"/>
    <p:sldId id="1562" r:id="rId17"/>
    <p:sldId id="1596" r:id="rId18"/>
    <p:sldId id="1652" r:id="rId19"/>
    <p:sldId id="1653" r:id="rId20"/>
    <p:sldId id="1654" r:id="rId21"/>
    <p:sldId id="1655" r:id="rId22"/>
    <p:sldId id="1657" r:id="rId23"/>
    <p:sldId id="1506" r:id="rId24"/>
    <p:sldId id="1409" r:id="rId25"/>
    <p:sldId id="1658" r:id="rId26"/>
    <p:sldId id="1659" r:id="rId27"/>
    <p:sldId id="1668" r:id="rId28"/>
    <p:sldId id="1660" r:id="rId29"/>
    <p:sldId id="1669" r:id="rId30"/>
    <p:sldId id="1670" r:id="rId31"/>
    <p:sldId id="1671" r:id="rId32"/>
    <p:sldId id="1661" r:id="rId33"/>
    <p:sldId id="1672" r:id="rId34"/>
    <p:sldId id="1662" r:id="rId35"/>
    <p:sldId id="1673" r:id="rId36"/>
    <p:sldId id="1663" r:id="rId37"/>
    <p:sldId id="1674" r:id="rId38"/>
    <p:sldId id="1664" r:id="rId39"/>
    <p:sldId id="1675" r:id="rId40"/>
    <p:sldId id="1665" r:id="rId41"/>
    <p:sldId id="1676" r:id="rId42"/>
    <p:sldId id="1666" r:id="rId43"/>
    <p:sldId id="1677" r:id="rId44"/>
    <p:sldId id="1667" r:id="rId45"/>
    <p:sldId id="1678" r:id="rId46"/>
    <p:sldId id="1679" r:id="rId47"/>
    <p:sldId id="1541" r:id="rId48"/>
    <p:sldId id="1465" r:id="rId49"/>
    <p:sldId id="1634" r:id="rId50"/>
    <p:sldId id="1647" r:id="rId51"/>
    <p:sldId id="1646" r:id="rId52"/>
    <p:sldId id="1649" r:id="rId53"/>
    <p:sldId id="1651" r:id="rId54"/>
    <p:sldId id="1648" r:id="rId55"/>
    <p:sldId id="1650" r:id="rId56"/>
    <p:sldId id="868" r:id="rId57"/>
    <p:sldId id="874" r:id="rId58"/>
    <p:sldId id="305" r:id="rId5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00"/>
    <a:srgbClr val="FF9999"/>
    <a:srgbClr val="FFCC99"/>
    <a:srgbClr val="99FF99"/>
    <a:srgbClr val="B2B2B2"/>
    <a:srgbClr val="FFCCCC"/>
    <a:srgbClr val="FF6600"/>
    <a:srgbClr val="2D2DB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autoAdjust="0"/>
    <p:restoredTop sz="71403" autoAdjust="0"/>
  </p:normalViewPr>
  <p:slideViewPr>
    <p:cSldViewPr>
      <p:cViewPr varScale="1">
        <p:scale>
          <a:sx n="66" d="100"/>
          <a:sy n="66" d="100"/>
        </p:scale>
        <p:origin x="1436" y="3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AU" dirty="0" smtClean="0"/>
              <a:t>Globally</a:t>
            </a:r>
            <a:r>
              <a:rPr lang="en-AU" baseline="0" dirty="0" smtClean="0"/>
              <a:t> </a:t>
            </a:r>
            <a:r>
              <a:rPr lang="en-AU" dirty="0" smtClean="0"/>
              <a:t>planned/testing</a:t>
            </a:r>
            <a:r>
              <a:rPr lang="en-AU" baseline="0" dirty="0" smtClean="0"/>
              <a:t> &amp; </a:t>
            </a:r>
            <a:r>
              <a:rPr lang="en-AU" dirty="0" smtClean="0"/>
              <a:t>deployed</a:t>
            </a:r>
            <a:r>
              <a:rPr lang="en-AU" baseline="0" dirty="0" smtClean="0"/>
              <a:t> LAA networks</a:t>
            </a:r>
            <a:endParaRPr lang="en-AU"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9194071329319126E-2"/>
          <c:y val="0.12992296101876155"/>
          <c:w val="0.94122484689413832"/>
          <c:h val="0.7864554777874988"/>
        </c:manualLayout>
      </c:layout>
      <c:barChart>
        <c:barDir val="col"/>
        <c:grouping val="stacked"/>
        <c:varyColors val="0"/>
        <c:ser>
          <c:idx val="0"/>
          <c:order val="0"/>
          <c:tx>
            <c:strRef>
              <c:f>Sheet1!$B$1</c:f>
              <c:strCache>
                <c:ptCount val="1"/>
                <c:pt idx="0">
                  <c:v>Planned, testing</c:v>
                </c:pt>
              </c:strCache>
            </c:strRef>
          </c:tx>
          <c:spPr>
            <a:solidFill>
              <a:schemeClr val="accent1"/>
            </a:solidFill>
            <a:ln w="28575">
              <a:noFill/>
            </a:ln>
            <a:effectLst/>
          </c:spPr>
          <c:invertIfNegative val="0"/>
          <c:cat>
            <c:numRef>
              <c:f>Sheet1!$A$2:$A$5</c:f>
              <c:numCache>
                <c:formatCode>mmm\-yy</c:formatCode>
                <c:ptCount val="4"/>
                <c:pt idx="0">
                  <c:v>43282</c:v>
                </c:pt>
                <c:pt idx="1">
                  <c:v>43374</c:v>
                </c:pt>
                <c:pt idx="2">
                  <c:v>43466</c:v>
                </c:pt>
                <c:pt idx="3">
                  <c:v>43647</c:v>
                </c:pt>
              </c:numCache>
            </c:numRef>
          </c:cat>
          <c:val>
            <c:numRef>
              <c:f>Sheet1!$B$2:$B$5</c:f>
              <c:numCache>
                <c:formatCode>General</c:formatCode>
                <c:ptCount val="4"/>
                <c:pt idx="0">
                  <c:v>23</c:v>
                </c:pt>
                <c:pt idx="1">
                  <c:v>22</c:v>
                </c:pt>
                <c:pt idx="2">
                  <c:v>26</c:v>
                </c:pt>
                <c:pt idx="3">
                  <c:v>29</c:v>
                </c:pt>
              </c:numCache>
            </c:numRef>
          </c:val>
          <c:extLst>
            <c:ext xmlns:c16="http://schemas.microsoft.com/office/drawing/2014/chart" uri="{C3380CC4-5D6E-409C-BE32-E72D297353CC}">
              <c16:uniqueId val="{00000000-679B-45DF-BFF4-841D27116758}"/>
            </c:ext>
          </c:extLst>
        </c:ser>
        <c:ser>
          <c:idx val="1"/>
          <c:order val="1"/>
          <c:tx>
            <c:strRef>
              <c:f>Sheet1!$C$1</c:f>
              <c:strCache>
                <c:ptCount val="1"/>
                <c:pt idx="0">
                  <c:v>Deployed</c:v>
                </c:pt>
              </c:strCache>
            </c:strRef>
          </c:tx>
          <c:spPr>
            <a:solidFill>
              <a:schemeClr val="accent2"/>
            </a:solidFill>
            <a:ln w="25400">
              <a:noFill/>
            </a:ln>
            <a:effectLst/>
          </c:spPr>
          <c:invertIfNegative val="0"/>
          <c:cat>
            <c:numRef>
              <c:f>Sheet1!$A$2:$A$5</c:f>
              <c:numCache>
                <c:formatCode>mmm\-yy</c:formatCode>
                <c:ptCount val="4"/>
                <c:pt idx="0">
                  <c:v>43282</c:v>
                </c:pt>
                <c:pt idx="1">
                  <c:v>43374</c:v>
                </c:pt>
                <c:pt idx="2">
                  <c:v>43466</c:v>
                </c:pt>
                <c:pt idx="3">
                  <c:v>43647</c:v>
                </c:pt>
              </c:numCache>
            </c:numRef>
          </c:cat>
          <c:val>
            <c:numRef>
              <c:f>Sheet1!$C$2:$C$5</c:f>
              <c:numCache>
                <c:formatCode>General</c:formatCode>
                <c:ptCount val="4"/>
                <c:pt idx="0">
                  <c:v>4</c:v>
                </c:pt>
                <c:pt idx="1">
                  <c:v>6</c:v>
                </c:pt>
                <c:pt idx="2">
                  <c:v>6</c:v>
                </c:pt>
                <c:pt idx="3">
                  <c:v>8</c:v>
                </c:pt>
              </c:numCache>
            </c:numRef>
          </c:val>
          <c:extLst>
            <c:ext xmlns:c16="http://schemas.microsoft.com/office/drawing/2014/chart" uri="{C3380CC4-5D6E-409C-BE32-E72D297353CC}">
              <c16:uniqueId val="{00000001-679B-45DF-BFF4-841D27116758}"/>
            </c:ext>
          </c:extLst>
        </c:ser>
        <c:dLbls>
          <c:showLegendKey val="0"/>
          <c:showVal val="0"/>
          <c:showCatName val="0"/>
          <c:showSerName val="0"/>
          <c:showPercent val="0"/>
          <c:showBubbleSize val="0"/>
        </c:dLbls>
        <c:gapWidth val="150"/>
        <c:overlap val="100"/>
        <c:axId val="808752840"/>
        <c:axId val="808753824"/>
      </c:barChart>
      <c:dateAx>
        <c:axId val="808752840"/>
        <c:scaling>
          <c:orientation val="minMax"/>
        </c:scaling>
        <c:delete val="0"/>
        <c:axPos val="b"/>
        <c:majorGridlines>
          <c:spPr>
            <a:ln w="9525" cap="flat" cmpd="sng" algn="ctr">
              <a:solidFill>
                <a:schemeClr val="tx1">
                  <a:lumMod val="15000"/>
                  <a:lumOff val="85000"/>
                </a:schemeClr>
              </a:solidFill>
              <a:round/>
            </a:ln>
            <a:effectLst/>
          </c:spPr>
        </c:majorGridlines>
        <c:numFmt formatCode="mmm\-yy"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3824"/>
        <c:crosses val="autoZero"/>
        <c:auto val="1"/>
        <c:lblOffset val="100"/>
        <c:baseTimeUnit val="months"/>
        <c:majorUnit val="2"/>
        <c:majorTimeUnit val="months"/>
      </c:dateAx>
      <c:valAx>
        <c:axId val="808753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2840"/>
        <c:crosses val="autoZero"/>
        <c:crossBetween val="between"/>
      </c:valAx>
      <c:spPr>
        <a:noFill/>
        <a:ln>
          <a:noFill/>
        </a:ln>
        <a:effectLst/>
      </c:spPr>
    </c:plotArea>
    <c:legend>
      <c:legendPos val="r"/>
      <c:layout>
        <c:manualLayout>
          <c:xMode val="edge"/>
          <c:yMode val="edge"/>
          <c:x val="0.59662806855025474"/>
          <c:y val="0.29928574900359678"/>
          <c:w val="0.2448751994236015"/>
          <c:h val="0.18355788859725869"/>
        </c:manualLayout>
      </c:layout>
      <c:overlay val="0"/>
      <c:spPr>
        <a:solidFill>
          <a:schemeClr val="bg1"/>
        </a:solid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017023781118269"/>
          <c:y val="0.10096428451432989"/>
          <c:w val="0.47749036824942337"/>
          <c:h val="0.89685921526330126"/>
        </c:manualLayout>
      </c:layout>
      <c:barChart>
        <c:barDir val="bar"/>
        <c:grouping val="clustered"/>
        <c:varyColors val="0"/>
        <c:ser>
          <c:idx val="0"/>
          <c:order val="0"/>
          <c:tx>
            <c:strRef>
              <c:f>Sheet1!$B$1</c:f>
              <c:strCache>
                <c:ptCount val="1"/>
                <c:pt idx="0">
                  <c:v>Post workshop survey</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835C-4CCA-B99C-F79B7E82F073}"/>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835C-4CCA-B99C-F79B7E82F073}"/>
              </c:ext>
            </c:extLst>
          </c:dPt>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Sheet1!$B$2:$B$12</c:f>
              <c:numCache>
                <c:formatCode>0%</c:formatCode>
                <c:ptCount val="11"/>
                <c:pt idx="0">
                  <c:v>0.5714285714285714</c:v>
                </c:pt>
                <c:pt idx="1">
                  <c:v>0.55555555555555558</c:v>
                </c:pt>
                <c:pt idx="2">
                  <c:v>0.31746031746031744</c:v>
                </c:pt>
                <c:pt idx="3">
                  <c:v>0.38095238095238093</c:v>
                </c:pt>
                <c:pt idx="4">
                  <c:v>0.30158730158730157</c:v>
                </c:pt>
                <c:pt idx="5">
                  <c:v>0.17460317460317459</c:v>
                </c:pt>
                <c:pt idx="6">
                  <c:v>0.23809523809523808</c:v>
                </c:pt>
                <c:pt idx="7">
                  <c:v>6.3492063492063489E-2</c:v>
                </c:pt>
                <c:pt idx="8">
                  <c:v>6.3492063492063489E-2</c:v>
                </c:pt>
                <c:pt idx="9">
                  <c:v>3.1746031746031744E-2</c:v>
                </c:pt>
                <c:pt idx="10">
                  <c:v>9.5238095238095233E-2</c:v>
                </c:pt>
              </c:numCache>
            </c:numRef>
          </c:val>
          <c:extLst>
            <c:ext xmlns:c16="http://schemas.microsoft.com/office/drawing/2014/chart" uri="{C3380CC4-5D6E-409C-BE32-E72D297353CC}">
              <c16:uniqueId val="{00000004-835C-4CCA-B99C-F79B7E82F073}"/>
            </c:ext>
          </c:extLst>
        </c:ser>
        <c:ser>
          <c:idx val="1"/>
          <c:order val="1"/>
          <c:tx>
            <c:strRef>
              <c:f>Sheet1!$C$1</c:f>
              <c:strCache>
                <c:ptCount val="1"/>
                <c:pt idx="0">
                  <c:v>WBA survey</c:v>
                </c:pt>
              </c:strCache>
            </c:strRef>
          </c:tx>
          <c:spPr>
            <a:solidFill>
              <a:schemeClr val="accent2"/>
            </a:solidFill>
            <a:ln>
              <a:noFill/>
            </a:ln>
            <a:effectLst/>
          </c:spPr>
          <c:invertIfNegative val="0"/>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Sheet1!$C$2:$C$12</c:f>
              <c:numCache>
                <c:formatCode>0%</c:formatCode>
                <c:ptCount val="11"/>
                <c:pt idx="0">
                  <c:v>0.5</c:v>
                </c:pt>
                <c:pt idx="1">
                  <c:v>0.36</c:v>
                </c:pt>
                <c:pt idx="2">
                  <c:v>0.36</c:v>
                </c:pt>
                <c:pt idx="3">
                  <c:v>0.22</c:v>
                </c:pt>
                <c:pt idx="4">
                  <c:v>0.1</c:v>
                </c:pt>
                <c:pt idx="5">
                  <c:v>0.08</c:v>
                </c:pt>
                <c:pt idx="6">
                  <c:v>0.04</c:v>
                </c:pt>
              </c:numCache>
            </c:numRef>
          </c:val>
          <c:extLst>
            <c:ext xmlns:c16="http://schemas.microsoft.com/office/drawing/2014/chart" uri="{C3380CC4-5D6E-409C-BE32-E72D297353CC}">
              <c16:uniqueId val="{00000005-835C-4CCA-B99C-F79B7E82F073}"/>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legend>
      <c:legendPos val="r"/>
      <c:layout>
        <c:manualLayout>
          <c:xMode val="edge"/>
          <c:yMode val="edge"/>
          <c:x val="0.65008293963254593"/>
          <c:y val="0.69112877475581225"/>
          <c:w val="0.29981605026644398"/>
          <c:h val="0.11020773262097103"/>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5</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802.11-19/1763r0</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63379"/>
            <a:ext cx="89928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Nov </a:t>
            </a:r>
            <a:r>
              <a:rPr lang="en-US" sz="1600" b="1" dirty="0" smtClean="0">
                <a:latin typeface="Arial" pitchFamily="34" charset="0"/>
              </a:rPr>
              <a:t>2019</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Hawaii </a:t>
            </a:r>
            <a:r>
              <a:rPr lang="en-US" dirty="0" smtClean="0">
                <a:solidFill>
                  <a:schemeClr val="accent6"/>
                </a:solidFill>
              </a:rPr>
              <a:t>in </a:t>
            </a:r>
            <a:r>
              <a:rPr lang="en-US" dirty="0" smtClean="0">
                <a:solidFill>
                  <a:schemeClr val="accent6"/>
                </a:solidFill>
              </a:rPr>
              <a:t>November </a:t>
            </a:r>
            <a:r>
              <a:rPr lang="en-US" dirty="0" smtClean="0">
                <a:solidFill>
                  <a:schemeClr val="accent6"/>
                </a:solidFill>
              </a:rPr>
              <a:t>2019</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14 October 2019</a:t>
            </a:r>
            <a:endParaRPr lang="en-US" b="0" dirty="0" smtClean="0">
              <a:solidFill>
                <a:schemeClr val="accent2">
                  <a:lumMod val="50000"/>
                </a:schemeClr>
              </a:solidFill>
            </a:endParaRP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83578594"/>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err="1"/>
              <a:t>Coex</a:t>
            </a:r>
            <a:r>
              <a:rPr lang="en-AU" i="1" dirty="0"/>
              <a:t>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err="1"/>
              <a:t>Coex</a:t>
            </a:r>
            <a:r>
              <a:rPr lang="en-AU" i="1" dirty="0"/>
              <a:t>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discuss and consider a new scope to extend its life beyond </a:t>
            </a:r>
            <a:r>
              <a:rPr lang="en-AU" dirty="0" smtClean="0"/>
              <a:t>802.11ax on Thu</a:t>
            </a:r>
            <a:endParaRPr lang="en-AU" dirty="0"/>
          </a:p>
        </p:txBody>
      </p:sp>
      <p:sp>
        <p:nvSpPr>
          <p:cNvPr id="3" name="Content Placeholder 2"/>
          <p:cNvSpPr>
            <a:spLocks noGrp="1"/>
          </p:cNvSpPr>
          <p:nvPr>
            <p:ph idx="1"/>
          </p:nvPr>
        </p:nvSpPr>
        <p:spPr/>
        <p:txBody>
          <a:bodyPr/>
          <a:lstStyle/>
          <a:p>
            <a:pPr lvl="1"/>
            <a:r>
              <a:rPr lang="en-AU" dirty="0" smtClean="0"/>
              <a:t>The question of coexistence between Wi-Fi and various LTE based technologies has been “hot” for the last 4+ years</a:t>
            </a:r>
          </a:p>
          <a:p>
            <a:pPr lvl="1"/>
            <a:r>
              <a:rPr lang="en-AU" dirty="0" smtClean="0"/>
              <a:t>The </a:t>
            </a:r>
            <a:r>
              <a:rPr lang="en-AU" dirty="0" err="1" smtClean="0"/>
              <a:t>Coex</a:t>
            </a:r>
            <a:r>
              <a:rPr lang="en-AU" dirty="0" smtClean="0"/>
              <a:t> SC is scheduled to close when 802.11ax completes Sponsor Ballot (now called Standards Committee Ballot) in early 2020</a:t>
            </a:r>
          </a:p>
          <a:p>
            <a:pPr lvl="1"/>
            <a:r>
              <a:rPr lang="en-AU" dirty="0" smtClean="0"/>
              <a:t>However, here is no reason to think that coexistence will not remain a vitally important issue beyond the completion of IEEE 802.11ax as:</a:t>
            </a:r>
          </a:p>
          <a:p>
            <a:pPr lvl="2"/>
            <a:r>
              <a:rPr lang="en-AU" dirty="0" smtClean="0"/>
              <a:t>IEEE 802.11be is developed</a:t>
            </a:r>
          </a:p>
          <a:p>
            <a:pPr lvl="2"/>
            <a:r>
              <a:rPr lang="en-AU" dirty="0" smtClean="0"/>
              <a:t>ETSI BRAN develops a Harmonised standard for 6 GHz operation</a:t>
            </a:r>
          </a:p>
          <a:p>
            <a:pPr lvl="1"/>
            <a:r>
              <a:rPr lang="en-AU" dirty="0" smtClean="0"/>
              <a:t>As the ratification of IEEE 802.11ax get closer the </a:t>
            </a:r>
            <a:r>
              <a:rPr lang="en-AU" dirty="0" err="1" smtClean="0"/>
              <a:t>Coex</a:t>
            </a:r>
            <a:r>
              <a:rPr lang="en-AU" dirty="0" smtClean="0"/>
              <a:t> SC may want to consider a scope </a:t>
            </a:r>
            <a:r>
              <a:rPr lang="en-AU" dirty="0" smtClean="0"/>
              <a:t>extension</a:t>
            </a:r>
          </a:p>
          <a:p>
            <a:pPr lvl="1"/>
            <a:r>
              <a:rPr lang="en-AU" dirty="0" smtClean="0"/>
              <a:t>It is proposed the SC continue this discussion at the end of the agenda (on Thu), when participants will have a better idea of the potential ongoing work for the SC … but think about it in the meantime</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761797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i="1" dirty="0" smtClean="0">
                <a:solidFill>
                  <a:schemeClr val="accent2"/>
                </a:solidFill>
              </a:rPr>
              <a:t>Minutes</a:t>
            </a:r>
            <a:endParaRPr lang="en-AU" sz="2400" b="1" i="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7717284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consider approval of </a:t>
            </a:r>
            <a:r>
              <a:rPr lang="en-AU" dirty="0" smtClean="0"/>
              <a:t>its </a:t>
            </a:r>
            <a:r>
              <a:rPr lang="en-AU" dirty="0" smtClean="0"/>
              <a:t>meeting minutes from </a:t>
            </a:r>
            <a:r>
              <a:rPr lang="en-AU" dirty="0" smtClean="0"/>
              <a:t>Hanoi </a:t>
            </a:r>
            <a:r>
              <a:rPr lang="en-AU" dirty="0" smtClean="0"/>
              <a:t>in </a:t>
            </a:r>
            <a:r>
              <a:rPr lang="en-AU" dirty="0" smtClean="0"/>
              <a:t>Sept </a:t>
            </a:r>
            <a:r>
              <a:rPr lang="en-AU" dirty="0" smtClean="0"/>
              <a:t>2019</a:t>
            </a:r>
            <a:endParaRPr lang="en-AU" dirty="0"/>
          </a:p>
        </p:txBody>
      </p:sp>
      <p:sp>
        <p:nvSpPr>
          <p:cNvPr id="3" name="Content Placeholder 2"/>
          <p:cNvSpPr>
            <a:spLocks noGrp="1"/>
          </p:cNvSpPr>
          <p:nvPr>
            <p:ph idx="1"/>
          </p:nvPr>
        </p:nvSpPr>
        <p:spPr/>
        <p:txBody>
          <a:bodyPr/>
          <a:lstStyle/>
          <a:p>
            <a:pPr lvl="1"/>
            <a:r>
              <a:rPr lang="en-AU" dirty="0" smtClean="0"/>
              <a:t>The minutes for the </a:t>
            </a:r>
            <a:r>
              <a:rPr lang="en-AU" dirty="0" err="1" smtClean="0"/>
              <a:t>Coex</a:t>
            </a:r>
            <a:r>
              <a:rPr lang="en-AU" dirty="0" smtClean="0"/>
              <a:t> SC at the </a:t>
            </a:r>
            <a:r>
              <a:rPr lang="en-AU" dirty="0" smtClean="0"/>
              <a:t>Hanoi </a:t>
            </a:r>
            <a:r>
              <a:rPr lang="en-AU" dirty="0" smtClean="0"/>
              <a:t>meeting in </a:t>
            </a:r>
            <a:r>
              <a:rPr lang="en-AU" dirty="0" smtClean="0"/>
              <a:t>Sept </a:t>
            </a:r>
            <a:r>
              <a:rPr lang="en-AU" dirty="0" smtClean="0"/>
              <a:t>2019 are available on Mentor:</a:t>
            </a:r>
          </a:p>
          <a:p>
            <a:pPr lvl="2"/>
            <a:r>
              <a:rPr lang="en-AU" dirty="0" smtClean="0"/>
              <a:t>See </a:t>
            </a:r>
            <a:endParaRPr lang="en-AU" dirty="0" smtClean="0"/>
          </a:p>
          <a:p>
            <a:pPr lvl="1"/>
            <a:r>
              <a:rPr lang="en-AU" dirty="0" smtClean="0"/>
              <a:t>Motion</a:t>
            </a:r>
            <a:r>
              <a:rPr lang="en-AU" dirty="0" smtClean="0"/>
              <a:t>:</a:t>
            </a:r>
          </a:p>
          <a:p>
            <a:pPr lvl="2"/>
            <a:r>
              <a:rPr lang="en-AU" i="1" dirty="0" smtClean="0"/>
              <a:t>The IEEE 802 </a:t>
            </a:r>
            <a:r>
              <a:rPr lang="en-AU" i="1" dirty="0" err="1" smtClean="0"/>
              <a:t>Coex</a:t>
            </a:r>
            <a:r>
              <a:rPr lang="en-AU" i="1" dirty="0" smtClean="0"/>
              <a:t> SC approves </a:t>
            </a:r>
            <a:r>
              <a:rPr lang="en-AU" i="1" dirty="0" smtClean="0">
                <a:solidFill>
                  <a:srgbClr val="FF0000"/>
                </a:solidFill>
              </a:rPr>
              <a:t>11-19-xxxx-00</a:t>
            </a:r>
            <a:r>
              <a:rPr lang="en-AU" i="1" dirty="0" smtClean="0"/>
              <a:t> </a:t>
            </a:r>
            <a:r>
              <a:rPr lang="en-AU" i="1" dirty="0" smtClean="0">
                <a:solidFill>
                  <a:srgbClr val="FF0000"/>
                </a:solidFill>
              </a:rPr>
              <a:t>(note: asked Guido on 14 Oct) </a:t>
            </a:r>
            <a:r>
              <a:rPr lang="en-AU" i="1" dirty="0" smtClean="0"/>
              <a:t>as </a:t>
            </a:r>
            <a:r>
              <a:rPr lang="en-AU" i="1" dirty="0" smtClean="0"/>
              <a:t>minutes of its meeting in </a:t>
            </a:r>
            <a:r>
              <a:rPr lang="en-AU" i="1" dirty="0" smtClean="0"/>
              <a:t>Hanoi </a:t>
            </a:r>
            <a:r>
              <a:rPr lang="en-AU" i="1" dirty="0" smtClean="0"/>
              <a:t>in </a:t>
            </a:r>
            <a:r>
              <a:rPr lang="en-AU" i="1" dirty="0" smtClean="0"/>
              <a:t>Sept </a:t>
            </a:r>
            <a:r>
              <a:rPr lang="en-AU" i="1" dirty="0" smtClean="0"/>
              <a:t>2019</a:t>
            </a:r>
          </a:p>
          <a:p>
            <a:pPr lvl="2"/>
            <a:r>
              <a:rPr lang="en-AU" dirty="0" smtClean="0"/>
              <a:t>Moved: </a:t>
            </a:r>
          </a:p>
          <a:p>
            <a:pPr lvl="2"/>
            <a:r>
              <a:rPr lang="en-AU" dirty="0" smtClean="0"/>
              <a:t>Seconded:</a:t>
            </a:r>
          </a:p>
          <a:p>
            <a:pPr lvl="2"/>
            <a:r>
              <a:rPr lang="en-AU" dirty="0" smtClean="0"/>
              <a:t>Result</a:t>
            </a:r>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spTree>
    <p:extLst>
      <p:ext uri="{BB962C8B-B14F-4D97-AF65-F5344CB8AC3E}">
        <p14:creationId xmlns:p14="http://schemas.microsoft.com/office/powerpoint/2010/main" val="10244884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Unlicensed LTE deployment</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12552922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8001001" cy="1066800"/>
          </a:xfrm>
        </p:spPr>
        <p:txBody>
          <a:bodyPr/>
          <a:lstStyle/>
          <a:p>
            <a:r>
              <a:rPr lang="en-AU" dirty="0" smtClean="0"/>
              <a:t>Latest stats conform that there is growing interest in LAA, suggesting good coexistence will be important</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03302710"/>
              </p:ext>
            </p:extLst>
          </p:nvPr>
        </p:nvGraphicFramePr>
        <p:xfrm>
          <a:off x="152400" y="2180924"/>
          <a:ext cx="8839199" cy="2956560"/>
        </p:xfrm>
        <a:graphic>
          <a:graphicData uri="http://schemas.openxmlformats.org/drawingml/2006/table">
            <a:tbl>
              <a:tblPr firstRow="1" bandRow="1">
                <a:tableStyleId>{21E4AEA4-8DFA-4A89-87EB-49C32662AFE0}</a:tableStyleId>
              </a:tblPr>
              <a:tblGrid>
                <a:gridCol w="1183199">
                  <a:extLst>
                    <a:ext uri="{9D8B030D-6E8A-4147-A177-3AD203B41FA5}">
                      <a16:colId xmlns:a16="http://schemas.microsoft.com/office/drawing/2014/main" val="3409454223"/>
                    </a:ext>
                  </a:extLst>
                </a:gridCol>
                <a:gridCol w="1531200">
                  <a:extLst>
                    <a:ext uri="{9D8B030D-6E8A-4147-A177-3AD203B41FA5}">
                      <a16:colId xmlns:a16="http://schemas.microsoft.com/office/drawing/2014/main" val="1001302695"/>
                    </a:ext>
                  </a:extLst>
                </a:gridCol>
                <a:gridCol w="1531200">
                  <a:extLst>
                    <a:ext uri="{9D8B030D-6E8A-4147-A177-3AD203B41FA5}">
                      <a16:colId xmlns:a16="http://schemas.microsoft.com/office/drawing/2014/main" val="4129828934"/>
                    </a:ext>
                  </a:extLst>
                </a:gridCol>
                <a:gridCol w="1531200">
                  <a:extLst>
                    <a:ext uri="{9D8B030D-6E8A-4147-A177-3AD203B41FA5}">
                      <a16:colId xmlns:a16="http://schemas.microsoft.com/office/drawing/2014/main" val="175375953"/>
                    </a:ext>
                  </a:extLst>
                </a:gridCol>
                <a:gridCol w="1531200">
                  <a:extLst>
                    <a:ext uri="{9D8B030D-6E8A-4147-A177-3AD203B41FA5}">
                      <a16:colId xmlns:a16="http://schemas.microsoft.com/office/drawing/2014/main" val="3937962473"/>
                    </a:ext>
                  </a:extLst>
                </a:gridCol>
                <a:gridCol w="1531200">
                  <a:extLst>
                    <a:ext uri="{9D8B030D-6E8A-4147-A177-3AD203B41FA5}">
                      <a16:colId xmlns:a16="http://schemas.microsoft.com/office/drawing/2014/main" val="4245245893"/>
                    </a:ext>
                  </a:extLst>
                </a:gridCol>
              </a:tblGrid>
              <a:tr h="385221">
                <a:tc>
                  <a:txBody>
                    <a:bodyPr/>
                    <a:lstStyle/>
                    <a:p>
                      <a:r>
                        <a:rPr lang="en-AU" sz="1400" dirty="0" smtClean="0"/>
                        <a:t>Technology</a:t>
                      </a:r>
                      <a:endParaRPr lang="en-AU" sz="1400" dirty="0"/>
                    </a:p>
                  </a:txBody>
                  <a:tcPr anchor="ctr"/>
                </a:tc>
                <a:tc>
                  <a:txBody>
                    <a:bodyPr/>
                    <a:lstStyle/>
                    <a:p>
                      <a:r>
                        <a:rPr lang="en-AU" sz="1400" dirty="0" smtClean="0"/>
                        <a:t>Stage</a:t>
                      </a:r>
                      <a:endParaRPr lang="en-AU" sz="1400" dirty="0"/>
                    </a:p>
                  </a:txBody>
                  <a:tcPr anchor="ctr"/>
                </a:tc>
                <a:tc>
                  <a:txBody>
                    <a:bodyPr/>
                    <a:lstStyle/>
                    <a:p>
                      <a:pPr algn="ctr"/>
                      <a:r>
                        <a:rPr lang="en-AU" sz="1400" dirty="0" smtClean="0"/>
                        <a:t>GSMA</a:t>
                      </a:r>
                      <a:r>
                        <a:rPr lang="en-AU" sz="1400" b="1" kern="1200" baseline="30000" dirty="0" smtClean="0">
                          <a:solidFill>
                            <a:schemeClr val="lt1"/>
                          </a:solidFill>
                          <a:latin typeface="+mn-lt"/>
                          <a:ea typeface="+mn-ea"/>
                          <a:cs typeface="+mn-cs"/>
                        </a:rPr>
                        <a:t>1</a:t>
                      </a:r>
                      <a:r>
                        <a:rPr lang="en-AU" sz="1400" dirty="0" smtClean="0"/>
                        <a:t/>
                      </a:r>
                      <a:br>
                        <a:rPr lang="en-AU" sz="1400" dirty="0" smtClean="0"/>
                      </a:br>
                      <a:r>
                        <a:rPr lang="en-AU" sz="1400" dirty="0" smtClean="0"/>
                        <a:t>(July 2018)</a:t>
                      </a:r>
                      <a:endParaRPr lang="en-AU" sz="1400" dirty="0"/>
                    </a:p>
                  </a:txBody>
                  <a:tcPr anchor="ctr"/>
                </a:tc>
                <a:tc>
                  <a:txBody>
                    <a:bodyPr/>
                    <a:lstStyle/>
                    <a:p>
                      <a:pPr algn="ctr"/>
                      <a:r>
                        <a:rPr lang="en-AU" sz="1400" dirty="0" smtClean="0"/>
                        <a:t>GSA</a:t>
                      </a:r>
                      <a:r>
                        <a:rPr lang="en-AU" sz="1400" b="1" kern="1200" baseline="30000" dirty="0" smtClean="0">
                          <a:solidFill>
                            <a:schemeClr val="lt1"/>
                          </a:solidFill>
                          <a:latin typeface="+mn-lt"/>
                          <a:ea typeface="+mn-ea"/>
                          <a:cs typeface="+mn-cs"/>
                        </a:rPr>
                        <a:t>2</a:t>
                      </a:r>
                      <a:r>
                        <a:rPr lang="en-AU" sz="1400" dirty="0" smtClean="0"/>
                        <a:t/>
                      </a:r>
                      <a:br>
                        <a:rPr lang="en-AU" sz="1400" dirty="0" smtClean="0"/>
                      </a:br>
                      <a:r>
                        <a:rPr lang="en-AU" sz="1400" dirty="0" smtClean="0"/>
                        <a:t>(Oct 2018)</a:t>
                      </a:r>
                      <a:endParaRPr lang="en-AU" sz="1400" dirty="0"/>
                    </a:p>
                  </a:txBody>
                  <a:tcPr anchor="ctr"/>
                </a:tc>
                <a:tc>
                  <a:txBody>
                    <a:bodyPr/>
                    <a:lstStyle/>
                    <a:p>
                      <a:pPr algn="ctr"/>
                      <a:r>
                        <a:rPr lang="en-AU" sz="1400" dirty="0" smtClean="0"/>
                        <a:t>GSA</a:t>
                      </a:r>
                      <a:r>
                        <a:rPr lang="en-AU" sz="1400" b="1" kern="1200" baseline="30000" dirty="0" smtClean="0">
                          <a:solidFill>
                            <a:schemeClr val="lt1"/>
                          </a:solidFill>
                          <a:latin typeface="+mn-lt"/>
                          <a:ea typeface="+mn-ea"/>
                          <a:cs typeface="+mn-cs"/>
                        </a:rPr>
                        <a:t>3</a:t>
                      </a:r>
                      <a:r>
                        <a:rPr lang="en-AU" sz="1400" dirty="0" smtClean="0"/>
                        <a:t/>
                      </a:r>
                      <a:br>
                        <a:rPr lang="en-AU" sz="1400" dirty="0" smtClean="0"/>
                      </a:br>
                      <a:r>
                        <a:rPr lang="en-AU" sz="1400" dirty="0" smtClean="0"/>
                        <a:t>(Jan 2019)</a:t>
                      </a:r>
                      <a:endParaRPr lang="en-AU"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smtClean="0"/>
                        <a:t>GSA</a:t>
                      </a:r>
                      <a:r>
                        <a:rPr lang="en-AU" sz="1400" b="1" kern="1200" baseline="30000" dirty="0" smtClean="0">
                          <a:solidFill>
                            <a:schemeClr val="lt1"/>
                          </a:solidFill>
                          <a:latin typeface="+mn-lt"/>
                          <a:ea typeface="+mn-ea"/>
                          <a:cs typeface="+mn-cs"/>
                        </a:rPr>
                        <a:t>4</a:t>
                      </a:r>
                      <a:r>
                        <a:rPr lang="en-AU" sz="1400" dirty="0" smtClean="0"/>
                        <a:t/>
                      </a:r>
                      <a:br>
                        <a:rPr lang="en-AU" sz="1400" dirty="0" smtClean="0"/>
                      </a:br>
                      <a:r>
                        <a:rPr lang="en-AU" sz="1400" dirty="0" smtClean="0"/>
                        <a:t>(Jul 2019)</a:t>
                      </a:r>
                    </a:p>
                  </a:txBody>
                  <a:tcPr anchor="ctr"/>
                </a:tc>
                <a:extLst>
                  <a:ext uri="{0D108BD9-81ED-4DB2-BD59-A6C34878D82A}">
                    <a16:rowId xmlns:a16="http://schemas.microsoft.com/office/drawing/2014/main" val="199255957"/>
                  </a:ext>
                </a:extLst>
              </a:tr>
              <a:tr h="275697">
                <a:tc rowSpan="2">
                  <a:txBody>
                    <a:bodyPr/>
                    <a:lstStyle/>
                    <a:p>
                      <a:r>
                        <a:rPr lang="en-AU" sz="1400" dirty="0" smtClean="0"/>
                        <a:t>LAA</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solidFill>
                            <a:schemeClr val="tx1"/>
                          </a:solidFill>
                        </a:rPr>
                        <a:t>23</a:t>
                      </a:r>
                      <a:endParaRPr lang="en-AU" sz="1400" dirty="0">
                        <a:solidFill>
                          <a:schemeClr val="tx1"/>
                        </a:solidFill>
                      </a:endParaRPr>
                    </a:p>
                  </a:txBody>
                  <a:tcPr anchor="ctr"/>
                </a:tc>
                <a:tc>
                  <a:txBody>
                    <a:bodyPr/>
                    <a:lstStyle/>
                    <a:p>
                      <a:pPr algn="ctr"/>
                      <a:r>
                        <a:rPr lang="en-AU" sz="1400" dirty="0" smtClean="0">
                          <a:solidFill>
                            <a:schemeClr val="tx1"/>
                          </a:solidFill>
                        </a:rPr>
                        <a:t>22</a:t>
                      </a:r>
                      <a:endParaRPr lang="en-AU" sz="1400" dirty="0">
                        <a:solidFill>
                          <a:schemeClr val="tx1"/>
                        </a:solidFill>
                      </a:endParaRPr>
                    </a:p>
                  </a:txBody>
                  <a:tcPr anchor="ctr"/>
                </a:tc>
                <a:tc>
                  <a:txBody>
                    <a:bodyPr/>
                    <a:lstStyle/>
                    <a:p>
                      <a:pPr algn="ctr"/>
                      <a:r>
                        <a:rPr lang="en-AU" sz="1400" dirty="0" smtClean="0">
                          <a:solidFill>
                            <a:schemeClr val="tx1"/>
                          </a:solidFill>
                        </a:rPr>
                        <a:t>26</a:t>
                      </a:r>
                      <a:endParaRPr lang="en-AU" sz="1400" dirty="0">
                        <a:solidFill>
                          <a:schemeClr val="tx1"/>
                        </a:solidFill>
                      </a:endParaRPr>
                    </a:p>
                  </a:txBody>
                  <a:tcPr anchor="ctr"/>
                </a:tc>
                <a:tc>
                  <a:txBody>
                    <a:bodyPr/>
                    <a:lstStyle/>
                    <a:p>
                      <a:pPr algn="ctr"/>
                      <a:r>
                        <a:rPr lang="en-AU" sz="1400" dirty="0" smtClean="0">
                          <a:solidFill>
                            <a:schemeClr val="tx1"/>
                          </a:solidFill>
                        </a:rPr>
                        <a:t>29</a:t>
                      </a:r>
                      <a:endParaRPr lang="en-AU" sz="1400" dirty="0">
                        <a:solidFill>
                          <a:schemeClr val="tx1"/>
                        </a:solidFill>
                      </a:endParaRPr>
                    </a:p>
                  </a:txBody>
                  <a:tcPr anchor="ctr"/>
                </a:tc>
                <a:extLst>
                  <a:ext uri="{0D108BD9-81ED-4DB2-BD59-A6C34878D82A}">
                    <a16:rowId xmlns:a16="http://schemas.microsoft.com/office/drawing/2014/main" val="2071330830"/>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solidFill>
                            <a:schemeClr val="tx1"/>
                          </a:solidFill>
                        </a:rPr>
                        <a:t>4</a:t>
                      </a:r>
                      <a:endParaRPr lang="en-AU" sz="1400" dirty="0">
                        <a:solidFill>
                          <a:schemeClr val="tx1"/>
                        </a:solidFill>
                      </a:endParaRPr>
                    </a:p>
                  </a:txBody>
                  <a:tcPr anchor="ctr"/>
                </a:tc>
                <a:tc>
                  <a:txBody>
                    <a:bodyPr/>
                    <a:lstStyle/>
                    <a:p>
                      <a:pPr algn="ctr"/>
                      <a:r>
                        <a:rPr lang="en-AU" sz="1400" dirty="0" smtClean="0">
                          <a:solidFill>
                            <a:schemeClr val="tx1"/>
                          </a:solidFill>
                        </a:rPr>
                        <a:t>6</a:t>
                      </a:r>
                      <a:endParaRPr lang="en-AU" sz="1400" dirty="0">
                        <a:solidFill>
                          <a:schemeClr val="tx1"/>
                        </a:solidFill>
                      </a:endParaRPr>
                    </a:p>
                  </a:txBody>
                  <a:tcPr anchor="ctr"/>
                </a:tc>
                <a:tc>
                  <a:txBody>
                    <a:bodyPr/>
                    <a:lstStyle/>
                    <a:p>
                      <a:pPr algn="ctr"/>
                      <a:r>
                        <a:rPr lang="en-AU" sz="1400" dirty="0" smtClean="0">
                          <a:solidFill>
                            <a:schemeClr val="tx1"/>
                          </a:solidFill>
                        </a:rPr>
                        <a:t>6</a:t>
                      </a:r>
                      <a:endParaRPr lang="en-AU" sz="1400" dirty="0">
                        <a:solidFill>
                          <a:schemeClr val="tx1"/>
                        </a:solidFill>
                      </a:endParaRPr>
                    </a:p>
                  </a:txBody>
                  <a:tcPr anchor="ctr"/>
                </a:tc>
                <a:tc>
                  <a:txBody>
                    <a:bodyPr/>
                    <a:lstStyle/>
                    <a:p>
                      <a:pPr algn="ctr"/>
                      <a:r>
                        <a:rPr lang="en-AU" sz="1400" dirty="0" smtClean="0">
                          <a:solidFill>
                            <a:schemeClr val="tx1"/>
                          </a:solidFill>
                        </a:rPr>
                        <a:t>8</a:t>
                      </a:r>
                      <a:endParaRPr lang="en-AU" sz="1400" dirty="0">
                        <a:solidFill>
                          <a:schemeClr val="tx1"/>
                        </a:solidFill>
                      </a:endParaRPr>
                    </a:p>
                  </a:txBody>
                  <a:tcPr anchor="ctr"/>
                </a:tc>
                <a:extLst>
                  <a:ext uri="{0D108BD9-81ED-4DB2-BD59-A6C34878D82A}">
                    <a16:rowId xmlns:a16="http://schemas.microsoft.com/office/drawing/2014/main" val="2912597888"/>
                  </a:ext>
                </a:extLst>
              </a:tr>
              <a:tr h="275697">
                <a:tc rowSpan="2">
                  <a:txBody>
                    <a:bodyPr/>
                    <a:lstStyle/>
                    <a:p>
                      <a:r>
                        <a:rPr lang="en-AU" sz="1400" dirty="0" err="1" smtClean="0"/>
                        <a:t>eLAA</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extLst>
                  <a:ext uri="{0D108BD9-81ED-4DB2-BD59-A6C34878D82A}">
                    <a16:rowId xmlns:a16="http://schemas.microsoft.com/office/drawing/2014/main" val="1702723510"/>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0</a:t>
                      </a:r>
                      <a:endParaRPr lang="en-AU" sz="1400" dirty="0"/>
                    </a:p>
                  </a:txBody>
                  <a:tcPr anchor="ctr"/>
                </a:tc>
                <a:tc>
                  <a:txBody>
                    <a:bodyPr/>
                    <a:lstStyle/>
                    <a:p>
                      <a:pPr algn="ctr"/>
                      <a:r>
                        <a:rPr lang="en-AU" sz="1400" dirty="0" smtClean="0"/>
                        <a:t>0</a:t>
                      </a:r>
                      <a:endParaRPr lang="en-AU" sz="1400" dirty="0"/>
                    </a:p>
                  </a:txBody>
                  <a:tcPr anchor="ctr"/>
                </a:tc>
                <a:tc>
                  <a:txBody>
                    <a:bodyPr/>
                    <a:lstStyle/>
                    <a:p>
                      <a:pPr algn="ctr"/>
                      <a:r>
                        <a:rPr lang="en-AU" sz="1400" dirty="0" smtClean="0"/>
                        <a:t>0</a:t>
                      </a:r>
                      <a:endParaRPr lang="en-AU" sz="1400" dirty="0"/>
                    </a:p>
                  </a:txBody>
                  <a:tcPr anchor="ctr"/>
                </a:tc>
                <a:extLst>
                  <a:ext uri="{0D108BD9-81ED-4DB2-BD59-A6C34878D82A}">
                    <a16:rowId xmlns:a16="http://schemas.microsoft.com/office/drawing/2014/main" val="1043723728"/>
                  </a:ext>
                </a:extLst>
              </a:tr>
              <a:tr h="275697">
                <a:tc rowSpan="2">
                  <a:txBody>
                    <a:bodyPr/>
                    <a:lstStyle/>
                    <a:p>
                      <a:r>
                        <a:rPr lang="en-AU" sz="1400" dirty="0" smtClean="0"/>
                        <a:t>LWA</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2</a:t>
                      </a:r>
                      <a:endParaRPr lang="en-AU" sz="1400" dirty="0"/>
                    </a:p>
                  </a:txBody>
                  <a:tcPr anchor="ctr"/>
                </a:tc>
                <a:tc>
                  <a:txBody>
                    <a:bodyPr/>
                    <a:lstStyle/>
                    <a:p>
                      <a:pPr algn="ctr"/>
                      <a:r>
                        <a:rPr lang="en-AU" sz="1400" dirty="0" smtClean="0"/>
                        <a:t>2</a:t>
                      </a:r>
                      <a:endParaRPr lang="en-AU" sz="1400" dirty="0"/>
                    </a:p>
                  </a:txBody>
                  <a:tcPr anchor="ctr"/>
                </a:tc>
                <a:tc>
                  <a:txBody>
                    <a:bodyPr/>
                    <a:lstStyle/>
                    <a:p>
                      <a:pPr algn="ctr"/>
                      <a:r>
                        <a:rPr lang="en-AU" sz="1400" dirty="0" smtClean="0"/>
                        <a:t>2</a:t>
                      </a:r>
                      <a:endParaRPr lang="en-AU" sz="1400" dirty="0"/>
                    </a:p>
                  </a:txBody>
                  <a:tcPr anchor="ctr"/>
                </a:tc>
                <a:extLst>
                  <a:ext uri="{0D108BD9-81ED-4DB2-BD59-A6C34878D82A}">
                    <a16:rowId xmlns:a16="http://schemas.microsoft.com/office/drawing/2014/main" val="634136015"/>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extLst>
                  <a:ext uri="{0D108BD9-81ED-4DB2-BD59-A6C34878D82A}">
                    <a16:rowId xmlns:a16="http://schemas.microsoft.com/office/drawing/2014/main" val="3901041144"/>
                  </a:ext>
                </a:extLst>
              </a:tr>
              <a:tr h="275697">
                <a:tc rowSpan="2">
                  <a:txBody>
                    <a:bodyPr/>
                    <a:lstStyle/>
                    <a:p>
                      <a:r>
                        <a:rPr lang="en-AU" sz="1400" dirty="0" smtClean="0"/>
                        <a:t>LTE-U</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8</a:t>
                      </a:r>
                      <a:endParaRPr lang="en-AU" sz="1400" dirty="0"/>
                    </a:p>
                  </a:txBody>
                  <a:tcPr anchor="ctr"/>
                </a:tc>
                <a:tc>
                  <a:txBody>
                    <a:bodyPr/>
                    <a:lstStyle/>
                    <a:p>
                      <a:pPr algn="ctr"/>
                      <a:r>
                        <a:rPr lang="en-AU" sz="1400" dirty="0" smtClean="0"/>
                        <a:t>8</a:t>
                      </a:r>
                      <a:endParaRPr lang="en-AU" sz="1400" dirty="0"/>
                    </a:p>
                  </a:txBody>
                  <a:tcPr anchor="ctr"/>
                </a:tc>
                <a:tc>
                  <a:txBody>
                    <a:bodyPr/>
                    <a:lstStyle/>
                    <a:p>
                      <a:pPr algn="ctr"/>
                      <a:r>
                        <a:rPr lang="en-AU" sz="1400" dirty="0" smtClean="0"/>
                        <a:t>8</a:t>
                      </a:r>
                      <a:endParaRPr lang="en-AU" sz="1400" dirty="0"/>
                    </a:p>
                  </a:txBody>
                  <a:tcPr anchor="ctr"/>
                </a:tc>
                <a:extLst>
                  <a:ext uri="{0D108BD9-81ED-4DB2-BD59-A6C34878D82A}">
                    <a16:rowId xmlns:a16="http://schemas.microsoft.com/office/drawing/2014/main" val="1975259152"/>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3</a:t>
                      </a:r>
                      <a:endParaRPr lang="en-AU" sz="1400" dirty="0"/>
                    </a:p>
                  </a:txBody>
                  <a:tcPr anchor="ctr"/>
                </a:tc>
                <a:tc>
                  <a:txBody>
                    <a:bodyPr/>
                    <a:lstStyle/>
                    <a:p>
                      <a:pPr algn="ctr"/>
                      <a:r>
                        <a:rPr lang="en-AU" sz="1400" dirty="0" smtClean="0"/>
                        <a:t>3</a:t>
                      </a:r>
                      <a:endParaRPr lang="en-AU" sz="1400" dirty="0"/>
                    </a:p>
                  </a:txBody>
                  <a:tcPr anchor="ctr"/>
                </a:tc>
                <a:tc>
                  <a:txBody>
                    <a:bodyPr/>
                    <a:lstStyle/>
                    <a:p>
                      <a:pPr algn="ctr"/>
                      <a:r>
                        <a:rPr lang="en-AU" sz="1400" dirty="0" smtClean="0"/>
                        <a:t>3</a:t>
                      </a:r>
                      <a:endParaRPr lang="en-AU" sz="1400" dirty="0"/>
                    </a:p>
                  </a:txBody>
                  <a:tcPr anchor="ctr"/>
                </a:tc>
                <a:extLst>
                  <a:ext uri="{0D108BD9-81ED-4DB2-BD59-A6C34878D82A}">
                    <a16:rowId xmlns:a16="http://schemas.microsoft.com/office/drawing/2014/main" val="1745351656"/>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
        <p:nvSpPr>
          <p:cNvPr id="8" name="Rectangle 7"/>
          <p:cNvSpPr/>
          <p:nvPr/>
        </p:nvSpPr>
        <p:spPr bwMode="auto">
          <a:xfrm>
            <a:off x="1524000" y="5257800"/>
            <a:ext cx="6172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700"/>
              </a:spcBef>
              <a:tabLst>
                <a:tab pos="182563" algn="l"/>
              </a:tabLst>
            </a:pPr>
            <a:r>
              <a:rPr lang="en-AU" sz="1400" baseline="30000" dirty="0" smtClean="0">
                <a:latin typeface="+mj-lt"/>
              </a:rPr>
              <a:t>1	</a:t>
            </a:r>
            <a:r>
              <a:rPr lang="en-AU" sz="1400" dirty="0" smtClean="0">
                <a:latin typeface="+mj-lt"/>
              </a:rPr>
              <a:t>GSMA (July 2018)</a:t>
            </a:r>
          </a:p>
          <a:p>
            <a:pPr eaLnBrk="0" hangingPunct="0">
              <a:spcBef>
                <a:spcPts val="700"/>
              </a:spcBef>
              <a:tabLst>
                <a:tab pos="182563" algn="l"/>
              </a:tabLst>
            </a:pPr>
            <a:r>
              <a:rPr lang="en-AU" sz="1400" baseline="30000" dirty="0" smtClean="0">
                <a:latin typeface="+mj-lt"/>
              </a:rPr>
              <a:t>2</a:t>
            </a:r>
            <a:r>
              <a:rPr lang="en-AU" sz="1400" dirty="0" smtClean="0">
                <a:latin typeface="+mj-lt"/>
              </a:rPr>
              <a:t>	GSA: Evolution </a:t>
            </a:r>
            <a:r>
              <a:rPr lang="en-AU" sz="1400" dirty="0">
                <a:latin typeface="+mj-lt"/>
              </a:rPr>
              <a:t>from LTE to 5G: Global Market </a:t>
            </a:r>
            <a:r>
              <a:rPr lang="en-AU" sz="1400" dirty="0" smtClean="0">
                <a:latin typeface="+mj-lt"/>
              </a:rPr>
              <a:t>Status (Nov 2018)</a:t>
            </a:r>
          </a:p>
          <a:p>
            <a:pPr eaLnBrk="0" hangingPunct="0">
              <a:spcBef>
                <a:spcPts val="700"/>
              </a:spcBef>
              <a:tabLst>
                <a:tab pos="182563" algn="l"/>
              </a:tabLst>
            </a:pPr>
            <a:r>
              <a:rPr lang="en-AU" sz="1400" baseline="30000" dirty="0" smtClean="0">
                <a:latin typeface="+mj-lt"/>
              </a:rPr>
              <a:t>3	</a:t>
            </a:r>
            <a:r>
              <a:rPr lang="en-AU" sz="1400" dirty="0" smtClean="0">
                <a:latin typeface="+mj-lt"/>
              </a:rPr>
              <a:t>GSA</a:t>
            </a:r>
            <a:r>
              <a:rPr lang="en-AU" sz="1400" dirty="0">
                <a:latin typeface="+mj-lt"/>
              </a:rPr>
              <a:t>: LTE in unlicensed and shared spectrum </a:t>
            </a:r>
            <a:r>
              <a:rPr lang="en-AU" sz="1400" dirty="0" smtClean="0">
                <a:latin typeface="+mj-lt"/>
              </a:rPr>
              <a:t>(Jan 2019)</a:t>
            </a:r>
          </a:p>
          <a:p>
            <a:pPr eaLnBrk="0" hangingPunct="0">
              <a:spcBef>
                <a:spcPts val="700"/>
              </a:spcBef>
              <a:tabLst>
                <a:tab pos="182563" algn="l"/>
              </a:tabLst>
            </a:pPr>
            <a:r>
              <a:rPr lang="en-AU" sz="1400" baseline="30000" dirty="0" smtClean="0">
                <a:latin typeface="+mj-lt"/>
              </a:rPr>
              <a:t>4</a:t>
            </a:r>
            <a:r>
              <a:rPr lang="en-AU" sz="1400" dirty="0" smtClean="0">
                <a:latin typeface="+mj-lt"/>
              </a:rPr>
              <a:t> </a:t>
            </a:r>
            <a:r>
              <a:rPr lang="en-AU" sz="1400" dirty="0">
                <a:latin typeface="+mj-lt"/>
              </a:rPr>
              <a:t>	GSA: Evolution from LTE to </a:t>
            </a:r>
            <a:r>
              <a:rPr lang="en-AU" sz="1400" dirty="0" smtClean="0">
                <a:latin typeface="+mj-lt"/>
              </a:rPr>
              <a:t>5G: Global </a:t>
            </a:r>
            <a:r>
              <a:rPr lang="en-AU" sz="1400" dirty="0">
                <a:latin typeface="+mj-lt"/>
              </a:rPr>
              <a:t>Market Status </a:t>
            </a:r>
            <a:r>
              <a:rPr lang="en-AU" sz="1400" dirty="0" smtClean="0">
                <a:latin typeface="+mj-lt"/>
              </a:rPr>
              <a:t>(Aug </a:t>
            </a:r>
            <a:r>
              <a:rPr lang="en-AU" sz="1400" dirty="0">
                <a:latin typeface="+mj-lt"/>
              </a:rPr>
              <a:t>2019)</a:t>
            </a:r>
          </a:p>
          <a:p>
            <a:pPr marL="342900" indent="-342900" eaLnBrk="0" hangingPunct="0">
              <a:spcBef>
                <a:spcPts val="700"/>
              </a:spcBef>
              <a:buAutoNum type="arabicPlain" startAt="3"/>
              <a:tabLst>
                <a:tab pos="182563" algn="l"/>
              </a:tabLst>
            </a:pPr>
            <a:endParaRPr lang="en-AU" sz="1400" dirty="0">
              <a:latin typeface="+mj-lt"/>
            </a:endParaRPr>
          </a:p>
          <a:p>
            <a:pPr eaLnBrk="0" hangingPunct="0">
              <a:spcBef>
                <a:spcPts val="700"/>
              </a:spcBef>
            </a:pPr>
            <a:r>
              <a:rPr lang="en-AU" sz="1400" dirty="0" smtClean="0">
                <a:latin typeface="+mj-lt"/>
              </a:rPr>
              <a:t> </a:t>
            </a:r>
            <a:endParaRPr kumimoji="0" lang="en-AU" sz="14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065023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number planned/testing and deployed LAA networks is slowly increasing</a:t>
            </a:r>
            <a:endParaRPr lang="en-AU"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174816231"/>
              </p:ext>
            </p:extLst>
          </p:nvPr>
        </p:nvGraphicFramePr>
        <p:xfrm>
          <a:off x="685800" y="1981200"/>
          <a:ext cx="77724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2277572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Outbound </a:t>
            </a:r>
            <a:r>
              <a:rPr lang="en-AU" sz="2400" b="1" dirty="0" smtClean="0">
                <a:solidFill>
                  <a:srgbClr val="FF0000"/>
                </a:solidFill>
              </a:rPr>
              <a:t>LS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14140899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A LS was sent to multiple organisations notifying them of the </a:t>
            </a:r>
            <a:r>
              <a:rPr lang="en-AU" dirty="0" err="1" smtClean="0"/>
              <a:t>Coex</a:t>
            </a:r>
            <a:r>
              <a:rPr lang="en-AU" dirty="0" smtClean="0"/>
              <a:t> Workshop results/documents</a:t>
            </a:r>
            <a:endParaRPr lang="en-AU" dirty="0"/>
          </a:p>
        </p:txBody>
      </p:sp>
      <p:sp>
        <p:nvSpPr>
          <p:cNvPr id="3" name="Content Placeholder 2"/>
          <p:cNvSpPr>
            <a:spLocks noGrp="1"/>
          </p:cNvSpPr>
          <p:nvPr>
            <p:ph idx="1"/>
          </p:nvPr>
        </p:nvSpPr>
        <p:spPr/>
        <p:txBody>
          <a:bodyPr/>
          <a:lstStyle/>
          <a:p>
            <a:pPr lvl="1"/>
            <a:r>
              <a:rPr lang="en-AU" dirty="0" smtClean="0"/>
              <a:t>In Hanoi, the </a:t>
            </a:r>
            <a:r>
              <a:rPr lang="en-AU" dirty="0" err="1" smtClean="0"/>
              <a:t>Coex</a:t>
            </a:r>
            <a:r>
              <a:rPr lang="en-AU" dirty="0" smtClean="0"/>
              <a:t> SC agreed to send LSs to 3GPP RAN, 3GPP RAN1, ETSI BRAN, WFA, WBA &amp; GSMA notifying them of the availability of:</a:t>
            </a:r>
          </a:p>
          <a:p>
            <a:pPr lvl="2"/>
            <a:r>
              <a:rPr lang="en-AU" dirty="0"/>
              <a:t>D</a:t>
            </a:r>
            <a:r>
              <a:rPr lang="en-AU" dirty="0" smtClean="0"/>
              <a:t>ocuments from the IEEE 802.11 Workshop (agenda, minutes, papers) </a:t>
            </a:r>
          </a:p>
          <a:p>
            <a:pPr lvl="2"/>
            <a:r>
              <a:rPr lang="en-AU" dirty="0"/>
              <a:t>R</a:t>
            </a:r>
            <a:r>
              <a:rPr lang="en-AU" dirty="0" smtClean="0"/>
              <a:t>esults from the post workshop surveys (along with a caveat on their use)</a:t>
            </a:r>
          </a:p>
          <a:p>
            <a:pPr lvl="1"/>
            <a:r>
              <a:rPr lang="en-AU" dirty="0" smtClean="0"/>
              <a:t>The 802.11 WG sent the LS to these organisations and 5G-ACIA</a:t>
            </a:r>
          </a:p>
          <a:p>
            <a:pPr lvl="2"/>
            <a:r>
              <a:rPr lang="en-AU" dirty="0" smtClean="0"/>
              <a:t>Sample LS is embedded to right</a:t>
            </a:r>
          </a:p>
          <a:p>
            <a:pPr lvl="1"/>
            <a:r>
              <a:rPr lang="en-AU" dirty="0" smtClean="0"/>
              <a:t>Acknowledgements were received from:</a:t>
            </a:r>
          </a:p>
          <a:p>
            <a:pPr lvl="2"/>
            <a:r>
              <a:rPr lang="en-AU" dirty="0" smtClean="0"/>
              <a:t>WFA</a:t>
            </a:r>
          </a:p>
          <a:p>
            <a:pPr lvl="2"/>
            <a:r>
              <a:rPr lang="en-AU" dirty="0" smtClean="0"/>
              <a:t>5G ACIA</a:t>
            </a:r>
          </a:p>
          <a:p>
            <a:pPr lvl="2"/>
            <a:r>
              <a:rPr lang="en-AU" dirty="0" smtClean="0"/>
              <a:t>ETSI BRAN</a:t>
            </a:r>
          </a:p>
          <a:p>
            <a:pPr lvl="2"/>
            <a:r>
              <a:rPr lang="en-AU" dirty="0" smtClean="0"/>
              <a:t>3GPP RAN1</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19</a:t>
            </a:fld>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901438772"/>
              </p:ext>
            </p:extLst>
          </p:nvPr>
        </p:nvGraphicFramePr>
        <p:xfrm>
          <a:off x="6019800" y="3733800"/>
          <a:ext cx="914400" cy="806450"/>
        </p:xfrm>
        <a:graphic>
          <a:graphicData uri="http://schemas.openxmlformats.org/presentationml/2006/ole">
            <mc:AlternateContent xmlns:mc="http://schemas.openxmlformats.org/markup-compatibility/2006">
              <mc:Choice xmlns:v="urn:schemas-microsoft-com:vml" Requires="v">
                <p:oleObj spid="_x0000_s1035" name="Acrobat Document" showAsIcon="1" r:id="rId3" imgW="914400" imgH="806400" progId="AcroExch.Document.DC">
                  <p:embed/>
                </p:oleObj>
              </mc:Choice>
              <mc:Fallback>
                <p:oleObj name="Acrobat Document" showAsIcon="1" r:id="rId3" imgW="914400" imgH="806400" progId="AcroExch.Document.DC">
                  <p:embed/>
                  <p:pic>
                    <p:nvPicPr>
                      <p:cNvPr id="0" name=""/>
                      <p:cNvPicPr/>
                      <p:nvPr/>
                    </p:nvPicPr>
                    <p:blipFill>
                      <a:blip r:embed="rId4"/>
                      <a:stretch>
                        <a:fillRect/>
                      </a:stretch>
                    </p:blipFill>
                    <p:spPr>
                      <a:xfrm>
                        <a:off x="6019800" y="373380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1506299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smtClean="0"/>
              <a:t>Welcome to the </a:t>
            </a:r>
            <a:r>
              <a:rPr lang="en-AU" dirty="0" smtClean="0"/>
              <a:t>15</a:t>
            </a:r>
            <a:r>
              <a:rPr lang="en-AU" baseline="30000" dirty="0" smtClean="0"/>
              <a:t>th</a:t>
            </a:r>
            <a:r>
              <a:rPr lang="en-AU" dirty="0" smtClean="0"/>
              <a:t> </a:t>
            </a:r>
            <a:r>
              <a:rPr lang="en-AU" dirty="0" smtClean="0"/>
              <a:t>F2F meeting of the </a:t>
            </a:r>
            <a:r>
              <a:rPr lang="en-AU" i="1" dirty="0" err="1" smtClean="0"/>
              <a:t>Coex</a:t>
            </a:r>
            <a:r>
              <a:rPr lang="en-AU" i="1" dirty="0" smtClean="0"/>
              <a:t> SC </a:t>
            </a:r>
            <a:r>
              <a:rPr lang="en-AU" dirty="0" smtClean="0"/>
              <a:t>in </a:t>
            </a:r>
            <a:r>
              <a:rPr lang="en-AU" dirty="0" smtClean="0"/>
              <a:t>Hawaii </a:t>
            </a:r>
            <a:r>
              <a:rPr lang="en-AU" dirty="0" smtClean="0"/>
              <a:t>in </a:t>
            </a:r>
            <a:r>
              <a:rPr lang="en-AU" dirty="0" smtClean="0"/>
              <a:t>November </a:t>
            </a:r>
            <a:r>
              <a:rPr lang="en-AU" dirty="0" smtClean="0"/>
              <a:t>2019</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a:t>
            </a:r>
            <a:r>
              <a:rPr lang="en-AU" i="1" dirty="0" smtClean="0"/>
              <a:t>hoc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Irvine (Jan 2018), Chicago (Mar 2018), Warsaw (May 2018), San Diego (July 2018), Hawaii (Sept 2018), Bangkok (Nov 2018), </a:t>
            </a:r>
            <a:r>
              <a:rPr lang="en-AU" dirty="0"/>
              <a:t>St </a:t>
            </a:r>
            <a:r>
              <a:rPr lang="en-AU" dirty="0" smtClean="0"/>
              <a:t>Louis (Jan 2019), Vancouver (Mar 2019), Atlanta (May 2019), Vienna (Jul 2019</a:t>
            </a:r>
            <a:r>
              <a:rPr lang="en-AU" dirty="0" smtClean="0"/>
              <a:t>) &amp; Hanoi (Nov 2019) </a:t>
            </a:r>
            <a:r>
              <a:rPr lang="en-AU" dirty="0" smtClean="0"/>
              <a:t>and will meet twice this week</a:t>
            </a:r>
          </a:p>
          <a:p>
            <a:pPr lvl="2"/>
            <a:r>
              <a:rPr lang="en-AU" dirty="0" smtClean="0"/>
              <a:t>Wed PM1</a:t>
            </a:r>
          </a:p>
          <a:p>
            <a:pPr lvl="2"/>
            <a:r>
              <a:rPr lang="en-AU" dirty="0" smtClean="0"/>
              <a:t>Thu PM1 (any motions)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Inbound </a:t>
            </a:r>
            <a:r>
              <a:rPr lang="en-AU" sz="2400" b="1" dirty="0" smtClean="0">
                <a:solidFill>
                  <a:srgbClr val="FF0000"/>
                </a:solidFill>
              </a:rPr>
              <a:t>LS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25283251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802.11 WG received a LS from ETSI BRAN related to CW update requirements</a:t>
            </a:r>
            <a:endParaRPr lang="en-AU" dirty="0"/>
          </a:p>
        </p:txBody>
      </p:sp>
      <p:sp>
        <p:nvSpPr>
          <p:cNvPr id="3" name="Content Placeholder 2"/>
          <p:cNvSpPr>
            <a:spLocks noGrp="1"/>
          </p:cNvSpPr>
          <p:nvPr>
            <p:ph idx="1"/>
          </p:nvPr>
        </p:nvSpPr>
        <p:spPr/>
        <p:txBody>
          <a:bodyPr/>
          <a:lstStyle/>
          <a:p>
            <a:pPr lvl="1"/>
            <a:r>
              <a:rPr lang="en-AU" dirty="0" smtClean="0"/>
              <a:t>ETSI BRAN has been discussing requirements for the CW updates in LBT and appear to be converging on a consensus position</a:t>
            </a:r>
          </a:p>
          <a:p>
            <a:pPr lvl="1"/>
            <a:r>
              <a:rPr lang="en-AU" dirty="0" smtClean="0"/>
              <a:t>ETSI BRAN has sent the IEEE 802.11 </a:t>
            </a:r>
            <a:r>
              <a:rPr lang="en-AU" dirty="0" err="1" smtClean="0"/>
              <a:t>Coex</a:t>
            </a:r>
            <a:r>
              <a:rPr lang="en-AU" dirty="0" smtClean="0"/>
              <a:t> SC a LS notifying the WG of the proposed revised requirements., which</a:t>
            </a:r>
          </a:p>
          <a:p>
            <a:pPr lvl="2"/>
            <a:r>
              <a:rPr lang="en-AU" dirty="0" smtClean="0"/>
              <a:t>Explicitly enable broadcasts, as used in 802.11</a:t>
            </a:r>
          </a:p>
          <a:p>
            <a:pPr lvl="2"/>
            <a:r>
              <a:rPr lang="en-AU" dirty="0" smtClean="0"/>
              <a:t>Enable delayed </a:t>
            </a:r>
            <a:r>
              <a:rPr lang="en-AU" dirty="0" err="1" smtClean="0"/>
              <a:t>ack</a:t>
            </a:r>
            <a:r>
              <a:rPr lang="en-AU" dirty="0" smtClean="0"/>
              <a:t>/</a:t>
            </a:r>
            <a:r>
              <a:rPr lang="en-AU" dirty="0" err="1" smtClean="0"/>
              <a:t>nacks</a:t>
            </a:r>
            <a:r>
              <a:rPr lang="en-AU" dirty="0" smtClean="0"/>
              <a:t>, as mostly used in LAA/NR-U</a:t>
            </a:r>
          </a:p>
          <a:p>
            <a:pPr lvl="1"/>
            <a:r>
              <a:rPr lang="en-AU" dirty="0" smtClean="0"/>
              <a:t>The LS encourages the WG to </a:t>
            </a:r>
            <a:r>
              <a:rPr lang="en-US" i="1" dirty="0"/>
              <a:t>analyze the requirements on the CW update </a:t>
            </a:r>
            <a:r>
              <a:rPr lang="en-US" i="1" dirty="0" smtClean="0"/>
              <a:t>procedure, </a:t>
            </a:r>
            <a:r>
              <a:rPr lang="en-US" dirty="0" smtClean="0"/>
              <a:t>particularly the aspect related to </a:t>
            </a:r>
            <a:r>
              <a:rPr lang="en-US" i="1" dirty="0"/>
              <a:t>no bias in providing transmission </a:t>
            </a:r>
            <a:r>
              <a:rPr lang="en-US" i="1" dirty="0" smtClean="0"/>
              <a:t>feedback</a:t>
            </a:r>
          </a:p>
          <a:p>
            <a:pPr lvl="2"/>
            <a:r>
              <a:rPr lang="en-US" dirty="0" smtClean="0"/>
              <a:t>See </a:t>
            </a:r>
            <a:r>
              <a:rPr lang="en-US" dirty="0" smtClean="0">
                <a:solidFill>
                  <a:srgbClr val="FF0000"/>
                </a:solidFill>
              </a:rPr>
              <a:t>&lt;LS link&gt;</a:t>
            </a:r>
          </a:p>
          <a:p>
            <a:pPr lvl="1"/>
            <a:r>
              <a:rPr lang="en-US" dirty="0" smtClean="0"/>
              <a:t>The </a:t>
            </a:r>
            <a:r>
              <a:rPr lang="en-US" dirty="0" err="1" smtClean="0"/>
              <a:t>Coex</a:t>
            </a:r>
            <a:r>
              <a:rPr lang="en-US" dirty="0" smtClean="0"/>
              <a:t> SC will discuss the material later in the agenda, including if and how we want to respond to the LS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1734306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Important issues?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32833437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WBA &amp; post workshop surveys identified the relative importance of various coexistence issues</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graphicFrame>
        <p:nvGraphicFramePr>
          <p:cNvPr id="5" name="Chart 4"/>
          <p:cNvGraphicFramePr/>
          <p:nvPr>
            <p:extLst>
              <p:ext uri="{D42A27DB-BD31-4B8C-83A1-F6EECF244321}">
                <p14:modId xmlns:p14="http://schemas.microsoft.com/office/powerpoint/2010/main" val="1535357013"/>
              </p:ext>
            </p:extLst>
          </p:nvPr>
        </p:nvGraphicFramePr>
        <p:xfrm>
          <a:off x="685800" y="1524000"/>
          <a:ext cx="7858125" cy="49514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042697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10761561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BRAN#103 elected a new Chair and discussed various 5 &amp; 6 GHz related issues</a:t>
            </a:r>
            <a:endParaRPr lang="en-AU" dirty="0"/>
          </a:p>
        </p:txBody>
      </p:sp>
      <p:sp>
        <p:nvSpPr>
          <p:cNvPr id="3" name="Content Placeholder 2"/>
          <p:cNvSpPr>
            <a:spLocks noGrp="1"/>
          </p:cNvSpPr>
          <p:nvPr>
            <p:ph idx="1"/>
          </p:nvPr>
        </p:nvSpPr>
        <p:spPr/>
        <p:txBody>
          <a:bodyPr/>
          <a:lstStyle/>
          <a:p>
            <a:pPr lvl="1"/>
            <a:r>
              <a:rPr lang="en-AU" dirty="0" smtClean="0"/>
              <a:t>ETSI BRAN #103 was held 7-10 Oct 2019 in Sophia Antipolis</a:t>
            </a:r>
          </a:p>
          <a:p>
            <a:pPr lvl="1"/>
            <a:r>
              <a:rPr lang="en-AU" dirty="0" smtClean="0"/>
              <a:t>BRAN#103 discussed various issues of interest to the </a:t>
            </a:r>
            <a:r>
              <a:rPr lang="en-AU" dirty="0" err="1" smtClean="0"/>
              <a:t>Coex</a:t>
            </a:r>
            <a:r>
              <a:rPr lang="en-AU" dirty="0" smtClean="0"/>
              <a:t> SC</a:t>
            </a:r>
          </a:p>
          <a:p>
            <a:pPr lvl="2"/>
            <a:r>
              <a:rPr lang="en-AU" dirty="0"/>
              <a:t>Chair election</a:t>
            </a:r>
          </a:p>
          <a:p>
            <a:pPr lvl="2"/>
            <a:r>
              <a:rPr lang="en-AU" dirty="0" smtClean="0"/>
              <a:t>EN 301 893 issues (5 GHz)</a:t>
            </a:r>
          </a:p>
          <a:p>
            <a:pPr lvl="3"/>
            <a:r>
              <a:rPr lang="en-AU" dirty="0" smtClean="0"/>
              <a:t>Paused COT </a:t>
            </a:r>
          </a:p>
          <a:p>
            <a:pPr lvl="3"/>
            <a:r>
              <a:rPr lang="en-AU" dirty="0"/>
              <a:t>Use of no/short LBT for control </a:t>
            </a:r>
            <a:r>
              <a:rPr lang="en-AU" dirty="0" smtClean="0"/>
              <a:t>signalling</a:t>
            </a:r>
          </a:p>
          <a:p>
            <a:pPr lvl="3"/>
            <a:r>
              <a:rPr lang="en-AU" dirty="0" smtClean="0"/>
              <a:t>CW </a:t>
            </a:r>
            <a:r>
              <a:rPr lang="en-AU" dirty="0"/>
              <a:t>adjustment mechanisms with delayed </a:t>
            </a:r>
            <a:r>
              <a:rPr lang="en-AU" dirty="0" err="1"/>
              <a:t>acks</a:t>
            </a:r>
            <a:r>
              <a:rPr lang="en-AU" dirty="0"/>
              <a:t> (including inbound LS</a:t>
            </a:r>
            <a:r>
              <a:rPr lang="en-AU" dirty="0" smtClean="0"/>
              <a:t>)</a:t>
            </a:r>
          </a:p>
          <a:p>
            <a:pPr lvl="3"/>
            <a:r>
              <a:rPr lang="en-AU" dirty="0"/>
              <a:t>Blocking energy/reservation </a:t>
            </a:r>
            <a:r>
              <a:rPr lang="en-AU" dirty="0" smtClean="0"/>
              <a:t>signals</a:t>
            </a:r>
          </a:p>
          <a:p>
            <a:pPr lvl="3"/>
            <a:r>
              <a:rPr lang="en-AU" dirty="0"/>
              <a:t>Spectral mask</a:t>
            </a:r>
          </a:p>
          <a:p>
            <a:pPr lvl="3"/>
            <a:r>
              <a:rPr lang="en-AU" dirty="0"/>
              <a:t>Floating </a:t>
            </a:r>
            <a:r>
              <a:rPr lang="en-AU" dirty="0" smtClean="0"/>
              <a:t>thresholds </a:t>
            </a:r>
            <a:r>
              <a:rPr lang="en-AU" dirty="0"/>
              <a:t>&amp; </a:t>
            </a:r>
            <a:r>
              <a:rPr lang="en-AU" dirty="0" smtClean="0"/>
              <a:t>preamble detection</a:t>
            </a:r>
            <a:endParaRPr lang="en-AU" dirty="0"/>
          </a:p>
          <a:p>
            <a:pPr lvl="2"/>
            <a:r>
              <a:rPr lang="en-AU" dirty="0" smtClean="0"/>
              <a:t>EN 303 687 issues (6 GHz)</a:t>
            </a:r>
          </a:p>
          <a:p>
            <a:pPr lvl="3"/>
            <a:r>
              <a:rPr lang="en-AU" dirty="0" smtClean="0"/>
              <a:t>Alternative WI </a:t>
            </a:r>
          </a:p>
          <a:p>
            <a:pPr lvl="3"/>
            <a:r>
              <a:rPr lang="en-AU" dirty="0" smtClean="0"/>
              <a:t>6GHz ED </a:t>
            </a:r>
            <a:r>
              <a:rPr lang="en-AU" dirty="0"/>
              <a:t>threshold in 6GHz </a:t>
            </a:r>
            <a:endParaRPr lang="en-AU" dirty="0" smtClean="0"/>
          </a:p>
          <a:p>
            <a:pPr lvl="2"/>
            <a:r>
              <a:rPr lang="en-AU" dirty="0" smtClean="0"/>
              <a:t>Next meetings</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7363045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t>
            </a:r>
            <a:r>
              <a:rPr lang="en-AU" sz="2400" b="1" dirty="0" smtClean="0">
                <a:solidFill>
                  <a:srgbClr val="FF0000"/>
                </a:solidFill>
              </a:rPr>
              <a:t>activities</a:t>
            </a:r>
          </a:p>
          <a:p>
            <a:pPr marL="342900" lvl="1" indent="-342900" algn="ctr">
              <a:buNone/>
            </a:pPr>
            <a:r>
              <a:rPr lang="en-AU" sz="2400" b="1" dirty="0" smtClean="0">
                <a:solidFill>
                  <a:srgbClr val="FF0000"/>
                </a:solidFill>
              </a:rPr>
              <a:t>Chair election</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12208495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ETSI BRAN elected a new Chair … congratulations to Guido </a:t>
            </a:r>
            <a:r>
              <a:rPr lang="en-AU" dirty="0" smtClean="0"/>
              <a:t>Hiertz</a:t>
            </a:r>
            <a:endParaRPr lang="en-AU" dirty="0"/>
          </a:p>
        </p:txBody>
      </p:sp>
      <p:sp>
        <p:nvSpPr>
          <p:cNvPr id="3" name="Content Placeholder 2"/>
          <p:cNvSpPr>
            <a:spLocks noGrp="1"/>
          </p:cNvSpPr>
          <p:nvPr>
            <p:ph idx="1"/>
          </p:nvPr>
        </p:nvSpPr>
        <p:spPr/>
        <p:txBody>
          <a:bodyPr/>
          <a:lstStyle/>
          <a:p>
            <a:pPr lvl="1"/>
            <a:r>
              <a:rPr lang="en-AU" dirty="0" smtClean="0"/>
              <a:t>ETSI BRAN elected a new Chair … congratulations to Guido Hiertz!</a:t>
            </a:r>
          </a:p>
          <a:p>
            <a:pPr lvl="1"/>
            <a:r>
              <a:rPr lang="en-AU" dirty="0" smtClean="0"/>
              <a:t>The election was very close and little controversial</a:t>
            </a:r>
          </a:p>
          <a:p>
            <a:pPr lvl="2"/>
            <a:r>
              <a:rPr lang="en-AU" dirty="0"/>
              <a:t>R</a:t>
            </a:r>
            <a:r>
              <a:rPr lang="en-AU" dirty="0" smtClean="0"/>
              <a:t>1 was 52/48 (threshold is 71%) and R2 was 55/45 (threshold </a:t>
            </a:r>
            <a:r>
              <a:rPr lang="en-AU" dirty="0"/>
              <a:t>is </a:t>
            </a:r>
            <a:r>
              <a:rPr lang="en-AU" dirty="0" smtClean="0"/>
              <a:t>50%) </a:t>
            </a:r>
          </a:p>
          <a:p>
            <a:pPr lvl="2"/>
            <a:r>
              <a:rPr lang="en-AU" dirty="0" smtClean="0"/>
              <a:t>It was observed that there were many late registrations (60 out of 189), many voters had never attended an ETSI BRAN meeting, and probably never will</a:t>
            </a:r>
          </a:p>
          <a:p>
            <a:pPr lvl="2"/>
            <a:r>
              <a:rPr lang="en-AU" dirty="0" smtClean="0"/>
              <a:t>However, it is important to note that this behaviour is completely within the rules</a:t>
            </a:r>
          </a:p>
          <a:p>
            <a:pPr lvl="1"/>
            <a:r>
              <a:rPr lang="en-AU" dirty="0" smtClean="0"/>
              <a:t>The election result suggests a deep concern from the cellular industry about the activities of ETSI BRAN</a:t>
            </a:r>
          </a:p>
          <a:p>
            <a:pPr lvl="2"/>
            <a:r>
              <a:rPr lang="en-AU" dirty="0" smtClean="0"/>
              <a:t>One of the candidates was generally perceived to be aligned with the Wi-Fi industry, and the other with the cellular industry; the latter won!</a:t>
            </a:r>
          </a:p>
          <a:p>
            <a:pPr lvl="2"/>
            <a:r>
              <a:rPr lang="en-AU" dirty="0" smtClean="0"/>
              <a:t>Note: the Chair is required to be neutral and so it actually does not matter who won the election</a:t>
            </a:r>
          </a:p>
          <a:p>
            <a:pPr lvl="1"/>
            <a:r>
              <a:rPr lang="en-AU" dirty="0" smtClean="0"/>
              <a:t>The message to the Wi-Fi industry from this election result should be that the work of ETSI BRAN is important; the cellular folk certainly think so!</a:t>
            </a:r>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29681472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t>
            </a:r>
            <a:r>
              <a:rPr lang="en-AU" sz="2400" b="1" dirty="0" smtClean="0">
                <a:solidFill>
                  <a:srgbClr val="FF0000"/>
                </a:solidFill>
              </a:rPr>
              <a:t>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a:solidFill>
                  <a:srgbClr val="FF0000"/>
                </a:solidFill>
              </a:rPr>
              <a:t>P</a:t>
            </a:r>
            <a:r>
              <a:rPr lang="en-AU" sz="2400" b="1" dirty="0" smtClean="0">
                <a:solidFill>
                  <a:srgbClr val="FF0000"/>
                </a:solidFill>
              </a:rPr>
              <a:t>aused COT</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3041808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There was no consensus on whether to re-establish status quo with paused COT using EDT of -72 dBm</a:t>
            </a:r>
            <a:endParaRPr lang="en-AU" dirty="0"/>
          </a:p>
        </p:txBody>
      </p:sp>
      <p:sp>
        <p:nvSpPr>
          <p:cNvPr id="3" name="Content Placeholder 2"/>
          <p:cNvSpPr>
            <a:spLocks noGrp="1"/>
          </p:cNvSpPr>
          <p:nvPr>
            <p:ph idx="1"/>
          </p:nvPr>
        </p:nvSpPr>
        <p:spPr/>
        <p:txBody>
          <a:bodyPr/>
          <a:lstStyle/>
          <a:p>
            <a:r>
              <a:rPr lang="en-AU" dirty="0" smtClean="0"/>
              <a:t>Submissions related to </a:t>
            </a:r>
            <a:r>
              <a:rPr lang="en-GB" i="1" dirty="0"/>
              <a:t>paused COT </a:t>
            </a:r>
            <a:r>
              <a:rPr lang="en-GB" dirty="0"/>
              <a:t>issue</a:t>
            </a:r>
            <a:endParaRPr lang="en-AU" dirty="0" smtClean="0"/>
          </a:p>
          <a:p>
            <a:pPr lvl="1"/>
            <a:r>
              <a:rPr lang="en-GB" dirty="0" smtClean="0"/>
              <a:t>BRAN(19)103006r1: </a:t>
            </a:r>
            <a:r>
              <a:rPr lang="en-AU" i="1" dirty="0" smtClean="0"/>
              <a:t>Paused COT update </a:t>
            </a:r>
            <a:r>
              <a:rPr lang="en-AU" dirty="0" smtClean="0"/>
              <a:t>(Cisco)</a:t>
            </a:r>
          </a:p>
          <a:p>
            <a:pPr lvl="1"/>
            <a:r>
              <a:rPr lang="en-GB" dirty="0" smtClean="0"/>
              <a:t>BRAN(19)000036: </a:t>
            </a:r>
            <a:r>
              <a:rPr lang="en-GB" i="1" dirty="0" smtClean="0"/>
              <a:t>25 us LBT </a:t>
            </a:r>
            <a:r>
              <a:rPr lang="en-GB" dirty="0" smtClean="0"/>
              <a:t>(Ericsson)</a:t>
            </a:r>
          </a:p>
          <a:p>
            <a:r>
              <a:rPr lang="en-GB" dirty="0" smtClean="0"/>
              <a:t>Summary of </a:t>
            </a:r>
            <a:r>
              <a:rPr lang="en-GB" i="1" dirty="0" smtClean="0"/>
              <a:t>paused COT </a:t>
            </a:r>
            <a:r>
              <a:rPr lang="en-GB" dirty="0" smtClean="0"/>
              <a:t>issue</a:t>
            </a:r>
          </a:p>
          <a:p>
            <a:pPr lvl="1"/>
            <a:r>
              <a:rPr lang="en-GB" dirty="0" smtClean="0"/>
              <a:t>EN 301 893 v2.1.1 contains a </a:t>
            </a:r>
            <a:r>
              <a:rPr lang="en-GB" i="1" dirty="0" smtClean="0"/>
              <a:t>paused COT </a:t>
            </a:r>
            <a:r>
              <a:rPr lang="en-GB" dirty="0" smtClean="0"/>
              <a:t>feature with EDT of -72 dBm</a:t>
            </a:r>
          </a:p>
          <a:p>
            <a:pPr lvl="2"/>
            <a:r>
              <a:rPr lang="en-GB" dirty="0" smtClean="0"/>
              <a:t>Included for LAA, but could be used by other technologies (it is not so far)</a:t>
            </a:r>
          </a:p>
          <a:p>
            <a:pPr lvl="2"/>
            <a:r>
              <a:rPr lang="en-GB" dirty="0" smtClean="0"/>
              <a:t>It restarts a COT after a </a:t>
            </a:r>
            <a:r>
              <a:rPr lang="en-GB" i="1" dirty="0" smtClean="0"/>
              <a:t>short LBT </a:t>
            </a:r>
            <a:r>
              <a:rPr lang="en-GB" dirty="0" smtClean="0"/>
              <a:t>using EDT of -72 dBm</a:t>
            </a:r>
          </a:p>
          <a:p>
            <a:pPr lvl="1"/>
            <a:r>
              <a:rPr lang="en-GB" dirty="0" smtClean="0"/>
              <a:t>Latest EN 301 893 allows EDT of -62 dBm for </a:t>
            </a:r>
            <a:r>
              <a:rPr lang="en-GB" i="1" dirty="0" smtClean="0"/>
              <a:t>paused COT </a:t>
            </a:r>
            <a:r>
              <a:rPr lang="en-GB" dirty="0" smtClean="0"/>
              <a:t>as an unintended result of allowing any technology to use ED-only or PD/ED</a:t>
            </a:r>
          </a:p>
          <a:p>
            <a:pPr lvl="2"/>
            <a:r>
              <a:rPr lang="en-GB" dirty="0" smtClean="0"/>
              <a:t>An LAA UE can use EDT of -62 dBm (with an expansion of its access) by asserting it can do PD/ED, even knowing PD is not possible in a </a:t>
            </a:r>
            <a:r>
              <a:rPr lang="en-GB" i="1" dirty="0" smtClean="0"/>
              <a:t>short LBT</a:t>
            </a:r>
          </a:p>
          <a:p>
            <a:pPr lvl="1"/>
            <a:r>
              <a:rPr lang="en-GB" dirty="0" smtClean="0"/>
              <a:t>Some want to return </a:t>
            </a:r>
            <a:r>
              <a:rPr lang="en-GB" i="1" dirty="0" smtClean="0"/>
              <a:t>paused COT </a:t>
            </a:r>
            <a:r>
              <a:rPr lang="en-GB" dirty="0" smtClean="0"/>
              <a:t>access to the </a:t>
            </a:r>
            <a:r>
              <a:rPr lang="en-GB" i="1" dirty="0" smtClean="0"/>
              <a:t>status quo</a:t>
            </a:r>
            <a:r>
              <a:rPr lang="en-GB" dirty="0"/>
              <a:t> </a:t>
            </a:r>
            <a:r>
              <a:rPr lang="en-GB" dirty="0" smtClean="0"/>
              <a:t>in v2.1.1, with an EDT of -72dBm, while others do not! </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29</a:t>
            </a:fld>
            <a:endParaRPr lang="en-US"/>
          </a:p>
        </p:txBody>
      </p:sp>
    </p:spTree>
    <p:extLst>
      <p:ext uri="{BB962C8B-B14F-4D97-AF65-F5344CB8AC3E}">
        <p14:creationId xmlns:p14="http://schemas.microsoft.com/office/powerpoint/2010/main" val="2108284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err="1"/>
              <a:t>Coex</a:t>
            </a:r>
            <a:r>
              <a:rPr lang="en-AU" i="1" dirty="0"/>
              <a:t> SC </a:t>
            </a:r>
            <a:r>
              <a:rPr lang="en-AU" dirty="0" smtClean="0"/>
              <a:t>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Coexistence SC meetings</a:t>
            </a:r>
          </a:p>
          <a:p>
            <a:pPr lvl="1"/>
            <a:r>
              <a:rPr lang="en-AU" dirty="0" smtClean="0">
                <a:sym typeface="Wingdings" panose="05000000000000000000" pitchFamily="2" charset="2"/>
              </a:rPr>
              <a:t>Fortunately, Guido Hiertz (Ericsson) agreed in Berlin (in July 2017) to be appointed the IEEE 802.11 Coexistence SC’s permanent Secretary …</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was no consensus on whether to re-establish status quo with paused COT using EDT of -72 dBm</a:t>
            </a:r>
          </a:p>
        </p:txBody>
      </p:sp>
      <p:sp>
        <p:nvSpPr>
          <p:cNvPr id="3" name="Content Placeholder 2"/>
          <p:cNvSpPr>
            <a:spLocks noGrp="1"/>
          </p:cNvSpPr>
          <p:nvPr>
            <p:ph idx="1"/>
          </p:nvPr>
        </p:nvSpPr>
        <p:spPr/>
        <p:txBody>
          <a:bodyPr/>
          <a:lstStyle/>
          <a:p>
            <a:r>
              <a:rPr lang="en-GB" dirty="0" smtClean="0"/>
              <a:t>Discussion </a:t>
            </a:r>
            <a:r>
              <a:rPr lang="en-GB" dirty="0"/>
              <a:t>of </a:t>
            </a:r>
            <a:r>
              <a:rPr lang="en-GB" i="1" dirty="0"/>
              <a:t>paused COT </a:t>
            </a:r>
            <a:r>
              <a:rPr lang="en-GB" dirty="0"/>
              <a:t>issue</a:t>
            </a:r>
            <a:endParaRPr lang="en-GB" dirty="0" smtClean="0"/>
          </a:p>
          <a:p>
            <a:pPr lvl="1"/>
            <a:r>
              <a:rPr lang="en-GB" dirty="0" smtClean="0"/>
              <a:t>There were multiple (counter) arguments put forward</a:t>
            </a:r>
          </a:p>
          <a:p>
            <a:pPr lvl="2"/>
            <a:r>
              <a:rPr lang="en-GB" dirty="0" smtClean="0"/>
              <a:t>It was asserted an LAA UE would never do this … and yet it was also argued they should have the right to do so making it important to deal with the issue</a:t>
            </a:r>
          </a:p>
          <a:p>
            <a:pPr lvl="2"/>
            <a:r>
              <a:rPr lang="en-GB" dirty="0" smtClean="0"/>
              <a:t>It was argued that PD does not work anyway … which will be addressed later in the agenda and is not true!</a:t>
            </a:r>
          </a:p>
          <a:p>
            <a:pPr lvl="2"/>
            <a:r>
              <a:rPr lang="en-GB" dirty="0"/>
              <a:t>It was argued </a:t>
            </a:r>
            <a:r>
              <a:rPr lang="en-GB" dirty="0" smtClean="0"/>
              <a:t>that the UE has the right to use the same method (</a:t>
            </a:r>
            <a:r>
              <a:rPr lang="en-GB" dirty="0" err="1" smtClean="0"/>
              <a:t>ie</a:t>
            </a:r>
            <a:r>
              <a:rPr lang="en-GB" dirty="0" smtClean="0"/>
              <a:t> PD/ED) as used to obtain the COT … although the UE has no way of knowing what method was used to </a:t>
            </a:r>
            <a:r>
              <a:rPr lang="en-GB" dirty="0"/>
              <a:t>obtain the COT </a:t>
            </a:r>
            <a:r>
              <a:rPr lang="en-GB" dirty="0" smtClean="0"/>
              <a:t>because there is no signalling</a:t>
            </a:r>
          </a:p>
          <a:p>
            <a:pPr lvl="2"/>
            <a:r>
              <a:rPr lang="en-GB" dirty="0" smtClean="0"/>
              <a:t>It was argued that less exceptions is better  … which is a good argument assuming there are no other factors to consider</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19555866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was no consensus on whether to re-establish status quo with paused COT using EDT of -72 dBm</a:t>
            </a:r>
          </a:p>
        </p:txBody>
      </p:sp>
      <p:sp>
        <p:nvSpPr>
          <p:cNvPr id="3" name="Content Placeholder 2"/>
          <p:cNvSpPr>
            <a:spLocks noGrp="1"/>
          </p:cNvSpPr>
          <p:nvPr>
            <p:ph idx="1"/>
          </p:nvPr>
        </p:nvSpPr>
        <p:spPr/>
        <p:txBody>
          <a:bodyPr/>
          <a:lstStyle/>
          <a:p>
            <a:pPr lvl="1"/>
            <a:r>
              <a:rPr lang="en-GB" dirty="0" smtClean="0"/>
              <a:t>A </a:t>
            </a:r>
            <a:r>
              <a:rPr lang="en-GB" dirty="0"/>
              <a:t>compromise was proposed </a:t>
            </a:r>
            <a:r>
              <a:rPr lang="en-GB" dirty="0" smtClean="0"/>
              <a:t>by Cisco whereby </a:t>
            </a:r>
            <a:r>
              <a:rPr lang="en-GB" dirty="0"/>
              <a:t>any UE using PD/ED for </a:t>
            </a:r>
            <a:r>
              <a:rPr lang="en-GB" i="1" dirty="0"/>
              <a:t>paused COT </a:t>
            </a:r>
            <a:r>
              <a:rPr lang="en-GB" dirty="0"/>
              <a:t>should be awake at least a max COT time </a:t>
            </a:r>
            <a:r>
              <a:rPr lang="en-GB" dirty="0" smtClean="0"/>
              <a:t>before the restart of the COT to allow PD to work</a:t>
            </a:r>
            <a:endParaRPr lang="en-GB" dirty="0"/>
          </a:p>
          <a:p>
            <a:pPr lvl="2"/>
            <a:r>
              <a:rPr lang="en-GB" dirty="0" smtClean="0"/>
              <a:t>This was rejected by </a:t>
            </a:r>
            <a:r>
              <a:rPr lang="en-GB" dirty="0" err="1" smtClean="0"/>
              <a:t>Ericssson</a:t>
            </a:r>
            <a:r>
              <a:rPr lang="en-GB" dirty="0" smtClean="0"/>
              <a:t> on the basis that Wi-Fi does not do that in multi-channel</a:t>
            </a:r>
          </a:p>
          <a:p>
            <a:pPr lvl="2"/>
            <a:r>
              <a:rPr lang="en-GB" dirty="0" smtClean="0"/>
              <a:t>This is true but multi-channel is a independent issue from </a:t>
            </a:r>
            <a:r>
              <a:rPr lang="en-GB" i="1" dirty="0" smtClean="0"/>
              <a:t>paused COT</a:t>
            </a:r>
            <a:r>
              <a:rPr lang="en-GB" dirty="0" smtClean="0"/>
              <a:t>, with its own </a:t>
            </a:r>
            <a:r>
              <a:rPr lang="en-GB" i="1" dirty="0" smtClean="0"/>
              <a:t>status quo</a:t>
            </a:r>
          </a:p>
          <a:p>
            <a:pPr lvl="2"/>
            <a:r>
              <a:rPr lang="en-GB" dirty="0" smtClean="0"/>
              <a:t>The discussion highlights the difficulty of consistency in an inconsistent situation</a:t>
            </a:r>
          </a:p>
          <a:p>
            <a:r>
              <a:rPr lang="en-GB" dirty="0"/>
              <a:t>Result of discussion</a:t>
            </a:r>
          </a:p>
          <a:p>
            <a:pPr lvl="1"/>
            <a:r>
              <a:rPr lang="en-GB" dirty="0" smtClean="0"/>
              <a:t>BRAN ended in impasse, with no agreement, and further discussion put off until the December meeting</a:t>
            </a:r>
            <a:endParaRPr lang="en-GB"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4354534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t>
            </a:r>
            <a:r>
              <a:rPr lang="en-AU" sz="2400" b="1" dirty="0" smtClean="0">
                <a:solidFill>
                  <a:srgbClr val="FF0000"/>
                </a:solidFill>
              </a:rPr>
              <a:t>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smtClean="0">
                <a:solidFill>
                  <a:srgbClr val="FF0000"/>
                </a:solidFill>
              </a:rPr>
              <a:t>Use </a:t>
            </a:r>
            <a:r>
              <a:rPr lang="en-AU" sz="2400" b="1" dirty="0">
                <a:solidFill>
                  <a:srgbClr val="FF0000"/>
                </a:solidFill>
              </a:rPr>
              <a:t>of no/short LBT for control signalling</a:t>
            </a:r>
          </a:p>
          <a:p>
            <a:pPr marL="342900" lvl="1" indent="-342900" algn="ctr">
              <a:buNone/>
            </a:pP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39299828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1" indent="-342900"/>
            <a:r>
              <a:rPr lang="en-AU" dirty="0">
                <a:solidFill>
                  <a:srgbClr val="FF0000"/>
                </a:solidFill>
              </a:rPr>
              <a:t>Use of no/short LBT for control signalling</a:t>
            </a:r>
            <a:br>
              <a:rPr lang="en-AU" dirty="0">
                <a:solidFill>
                  <a:srgbClr val="FF0000"/>
                </a:solidFill>
              </a:rPr>
            </a:br>
            <a:r>
              <a:rPr lang="en-AU" dirty="0">
                <a:solidFill>
                  <a:srgbClr val="FF0000"/>
                </a:solidFill>
              </a:rPr>
              <a:t/>
            </a:r>
            <a:br>
              <a:rPr lang="en-AU" dirty="0">
                <a:solidFill>
                  <a:srgbClr val="FF0000"/>
                </a:solidFill>
              </a:rPr>
            </a:br>
            <a:endParaRPr lang="en-AU" dirty="0"/>
          </a:p>
        </p:txBody>
      </p:sp>
      <p:sp>
        <p:nvSpPr>
          <p:cNvPr id="3" name="Content Placeholder 2"/>
          <p:cNvSpPr>
            <a:spLocks noGrp="1"/>
          </p:cNvSpPr>
          <p:nvPr>
            <p:ph idx="1"/>
          </p:nvPr>
        </p:nvSpPr>
        <p:spPr/>
        <p:txBody>
          <a:bodyPr/>
          <a:lstStyle/>
          <a:p>
            <a:pPr lvl="1"/>
            <a:r>
              <a:rPr lang="en-AU" dirty="0" smtClean="0">
                <a:solidFill>
                  <a:srgbClr val="FF0000"/>
                </a:solidFill>
              </a:rPr>
              <a:t>Andrew Myles will present</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6824322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t>
            </a:r>
            <a:r>
              <a:rPr lang="en-AU" sz="2400" b="1" dirty="0" smtClean="0">
                <a:solidFill>
                  <a:srgbClr val="FF0000"/>
                </a:solidFill>
              </a:rPr>
              <a:t>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a:solidFill>
                  <a:srgbClr val="FF0000"/>
                </a:solidFill>
              </a:rPr>
              <a:t>CW adjustment mechanisms with delayed </a:t>
            </a:r>
            <a:r>
              <a:rPr lang="en-AU" sz="2400" b="1" dirty="0" err="1" smtClean="0">
                <a:solidFill>
                  <a:srgbClr val="FF0000"/>
                </a:solidFill>
              </a:rPr>
              <a:t>acks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41470597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FF0000"/>
                </a:solidFill>
              </a:rPr>
              <a:t>CW adjustment mechanisms with delayed </a:t>
            </a:r>
            <a:r>
              <a:rPr lang="en-AU" dirty="0" err="1">
                <a:solidFill>
                  <a:srgbClr val="FF0000"/>
                </a:solidFill>
              </a:rPr>
              <a:t>acks</a:t>
            </a:r>
            <a:r>
              <a:rPr lang="en-AU" dirty="0">
                <a:solidFill>
                  <a:srgbClr val="FF0000"/>
                </a:solidFill>
              </a:rPr>
              <a:t/>
            </a:r>
            <a:br>
              <a:rPr lang="en-AU" dirty="0">
                <a:solidFill>
                  <a:srgbClr val="FF0000"/>
                </a:solidFill>
              </a:rPr>
            </a:br>
            <a:endParaRPr lang="en-AU" dirty="0"/>
          </a:p>
        </p:txBody>
      </p:sp>
      <p:sp>
        <p:nvSpPr>
          <p:cNvPr id="3" name="Content Placeholder 2"/>
          <p:cNvSpPr>
            <a:spLocks noGrp="1"/>
          </p:cNvSpPr>
          <p:nvPr>
            <p:ph idx="1"/>
          </p:nvPr>
        </p:nvSpPr>
        <p:spPr/>
        <p:txBody>
          <a:bodyPr/>
          <a:lstStyle/>
          <a:p>
            <a:pPr lvl="1"/>
            <a:r>
              <a:rPr lang="en-AU" dirty="0" smtClean="0">
                <a:solidFill>
                  <a:srgbClr val="FF0000"/>
                </a:solidFill>
              </a:rPr>
              <a:t>Menzo Wentink may present accepted proposal</a:t>
            </a:r>
          </a:p>
          <a:p>
            <a:pPr lvl="1"/>
            <a:r>
              <a:rPr lang="en-AU" dirty="0" smtClean="0">
                <a:solidFill>
                  <a:srgbClr val="FF0000"/>
                </a:solidFill>
              </a:rPr>
              <a:t>SC will address LS from BRAN, particularly in relation to no bias</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22098784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t>
            </a:r>
            <a:r>
              <a:rPr lang="en-AU" sz="2400" b="1" dirty="0" smtClean="0">
                <a:solidFill>
                  <a:srgbClr val="FF0000"/>
                </a:solidFill>
              </a:rPr>
              <a:t>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a:solidFill>
                  <a:srgbClr val="FF0000"/>
                </a:solidFill>
              </a:rPr>
              <a:t>Blocking energy/reservation signals</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4302982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FF0000"/>
                </a:solidFill>
              </a:rPr>
              <a:t>Blocking energy/reservation signals</a:t>
            </a:r>
            <a:br>
              <a:rPr lang="en-AU" dirty="0">
                <a:solidFill>
                  <a:srgbClr val="FF0000"/>
                </a:solidFill>
              </a:rPr>
            </a:br>
            <a:endParaRPr lang="en-AU" dirty="0"/>
          </a:p>
        </p:txBody>
      </p:sp>
      <p:sp>
        <p:nvSpPr>
          <p:cNvPr id="3" name="Content Placeholder 2"/>
          <p:cNvSpPr>
            <a:spLocks noGrp="1"/>
          </p:cNvSpPr>
          <p:nvPr>
            <p:ph idx="1"/>
          </p:nvPr>
        </p:nvSpPr>
        <p:spPr/>
        <p:txBody>
          <a:bodyPr/>
          <a:lstStyle/>
          <a:p>
            <a:pPr lvl="1"/>
            <a:r>
              <a:rPr lang="en-AU" dirty="0" smtClean="0">
                <a:solidFill>
                  <a:srgbClr val="FF0000"/>
                </a:solidFill>
              </a:rPr>
              <a:t>Andrew Myles will present status</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24841665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t>
            </a:r>
            <a:r>
              <a:rPr lang="en-AU" sz="2400" b="1" dirty="0" smtClean="0">
                <a:solidFill>
                  <a:srgbClr val="FF0000"/>
                </a:solidFill>
              </a:rPr>
              <a:t>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smtClean="0">
                <a:solidFill>
                  <a:srgbClr val="FF0000"/>
                </a:solidFill>
              </a:rPr>
              <a:t>Spectral mask</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2089447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FF0000"/>
                </a:solidFill>
              </a:rPr>
              <a:t>Spectral mask</a:t>
            </a:r>
            <a:br>
              <a:rPr lang="en-AU" dirty="0">
                <a:solidFill>
                  <a:srgbClr val="FF0000"/>
                </a:solidFill>
              </a:rPr>
            </a:br>
            <a:endParaRPr lang="en-AU" dirty="0"/>
          </a:p>
        </p:txBody>
      </p:sp>
      <p:sp>
        <p:nvSpPr>
          <p:cNvPr id="3" name="Content Placeholder 2"/>
          <p:cNvSpPr>
            <a:spLocks noGrp="1"/>
          </p:cNvSpPr>
          <p:nvPr>
            <p:ph idx="1"/>
          </p:nvPr>
        </p:nvSpPr>
        <p:spPr/>
        <p:txBody>
          <a:bodyPr/>
          <a:lstStyle/>
          <a:p>
            <a:pPr lvl="1"/>
            <a:r>
              <a:rPr lang="en-AU" dirty="0" smtClean="0">
                <a:solidFill>
                  <a:srgbClr val="FF0000"/>
                </a:solidFill>
              </a:rPr>
              <a:t>David Boldy will present update </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1733055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err="1"/>
              <a:t>Coex</a:t>
            </a:r>
            <a:r>
              <a:rPr lang="en-AU" i="1" dirty="0"/>
              <a:t>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t>
            </a:r>
            <a:r>
              <a:rPr lang="en-AU" sz="2400" b="1" dirty="0" smtClean="0">
                <a:solidFill>
                  <a:srgbClr val="FF0000"/>
                </a:solidFill>
              </a:rPr>
              <a:t>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a:solidFill>
                  <a:srgbClr val="FF0000"/>
                </a:solidFill>
              </a:rPr>
              <a:t>Floating thresholds &amp; preamble detection</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378955288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FF0000"/>
                </a:solidFill>
              </a:rPr>
              <a:t>Floating thresholds &amp; preamble detection</a:t>
            </a:r>
            <a:br>
              <a:rPr lang="en-AU" dirty="0">
                <a:solidFill>
                  <a:srgbClr val="FF0000"/>
                </a:solidFill>
              </a:rPr>
            </a:br>
            <a:endParaRPr lang="en-AU" dirty="0"/>
          </a:p>
        </p:txBody>
      </p:sp>
      <p:sp>
        <p:nvSpPr>
          <p:cNvPr id="3" name="Content Placeholder 2"/>
          <p:cNvSpPr>
            <a:spLocks noGrp="1"/>
          </p:cNvSpPr>
          <p:nvPr>
            <p:ph idx="1"/>
          </p:nvPr>
        </p:nvSpPr>
        <p:spPr/>
        <p:txBody>
          <a:bodyPr/>
          <a:lstStyle/>
          <a:p>
            <a:pPr lvl="1"/>
            <a:r>
              <a:rPr lang="en-AU" dirty="0">
                <a:solidFill>
                  <a:srgbClr val="FF0000"/>
                </a:solidFill>
              </a:rPr>
              <a:t>David Boldy </a:t>
            </a:r>
            <a:r>
              <a:rPr lang="en-AU" dirty="0" smtClean="0">
                <a:solidFill>
                  <a:srgbClr val="FF0000"/>
                </a:solidFill>
              </a:rPr>
              <a:t>&amp; Menzo Wentink will present issues, particularly wrt testing PDs</a:t>
            </a:r>
          </a:p>
          <a:p>
            <a:pPr lvl="1"/>
            <a:r>
              <a:rPr lang="en-AU" dirty="0" smtClean="0">
                <a:solidFill>
                  <a:srgbClr val="FF0000"/>
                </a:solidFill>
              </a:rPr>
              <a:t>Guido Hiertz may present on asserted need for testing with noise </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35089812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t>
            </a:r>
            <a:r>
              <a:rPr lang="en-AU" sz="2400" b="1" dirty="0" smtClean="0">
                <a:solidFill>
                  <a:srgbClr val="FF0000"/>
                </a:solidFill>
              </a:rPr>
              <a:t>activities</a:t>
            </a:r>
          </a:p>
          <a:p>
            <a:pPr marL="342900" lvl="1" indent="-342900" algn="ctr">
              <a:buNone/>
            </a:pPr>
            <a:r>
              <a:rPr lang="en-AU" sz="2400" b="1" dirty="0">
                <a:solidFill>
                  <a:srgbClr val="FF0000"/>
                </a:solidFill>
              </a:rPr>
              <a:t>EN 303 687 </a:t>
            </a:r>
            <a:r>
              <a:rPr lang="en-AU" sz="2400" b="1" dirty="0" smtClean="0">
                <a:solidFill>
                  <a:srgbClr val="FF0000"/>
                </a:solidFill>
              </a:rPr>
              <a:t>issues</a:t>
            </a:r>
          </a:p>
          <a:p>
            <a:pPr marL="342900" lvl="1" indent="-342900" algn="ctr">
              <a:buNone/>
            </a:pPr>
            <a:r>
              <a:rPr lang="en-AU" sz="2400" b="1" dirty="0">
                <a:solidFill>
                  <a:srgbClr val="FF0000"/>
                </a:solidFill>
              </a:rPr>
              <a:t>Alternative </a:t>
            </a:r>
            <a:r>
              <a:rPr lang="en-AU" sz="2400" b="1" dirty="0" smtClean="0">
                <a:solidFill>
                  <a:srgbClr val="FF0000"/>
                </a:solidFill>
              </a:rPr>
              <a:t>WI</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264000153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FF0000"/>
                </a:solidFill>
              </a:rPr>
              <a:t>Alternative WI</a:t>
            </a:r>
            <a:br>
              <a:rPr lang="en-AU" dirty="0">
                <a:solidFill>
                  <a:srgbClr val="FF0000"/>
                </a:solidFill>
              </a:rPr>
            </a:br>
            <a:endParaRPr lang="en-AU" dirty="0"/>
          </a:p>
        </p:txBody>
      </p:sp>
      <p:sp>
        <p:nvSpPr>
          <p:cNvPr id="3" name="Content Placeholder 2"/>
          <p:cNvSpPr>
            <a:spLocks noGrp="1"/>
          </p:cNvSpPr>
          <p:nvPr>
            <p:ph idx="1"/>
          </p:nvPr>
        </p:nvSpPr>
        <p:spPr/>
        <p:txBody>
          <a:bodyPr/>
          <a:lstStyle/>
          <a:p>
            <a:pPr lvl="1"/>
            <a:r>
              <a:rPr lang="en-AU" dirty="0" smtClean="0">
                <a:solidFill>
                  <a:srgbClr val="FF0000"/>
                </a:solidFill>
              </a:rPr>
              <a:t>Quick status update</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35765272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t>
            </a:r>
            <a:r>
              <a:rPr lang="en-AU" sz="2400" b="1" dirty="0" smtClean="0">
                <a:solidFill>
                  <a:srgbClr val="FF0000"/>
                </a:solidFill>
              </a:rPr>
              <a:t>activities</a:t>
            </a:r>
          </a:p>
          <a:p>
            <a:pPr marL="342900" lvl="1" indent="-342900" algn="ctr">
              <a:buNone/>
            </a:pPr>
            <a:r>
              <a:rPr lang="en-AU" sz="2400" b="1" dirty="0">
                <a:solidFill>
                  <a:srgbClr val="FF0000"/>
                </a:solidFill>
              </a:rPr>
              <a:t>EN 303 687 </a:t>
            </a:r>
            <a:r>
              <a:rPr lang="en-AU" sz="2400" b="1" dirty="0" smtClean="0">
                <a:solidFill>
                  <a:srgbClr val="FF0000"/>
                </a:solidFill>
              </a:rPr>
              <a:t>issues</a:t>
            </a:r>
          </a:p>
          <a:p>
            <a:pPr marL="342900" lvl="1" indent="-342900" algn="ctr">
              <a:buNone/>
            </a:pPr>
            <a:r>
              <a:rPr lang="en-AU" sz="2400" b="1" dirty="0">
                <a:solidFill>
                  <a:srgbClr val="FF0000"/>
                </a:solidFill>
              </a:rPr>
              <a:t>6GHz ED threshold in 6GHz </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204316346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FF0000"/>
                </a:solidFill>
              </a:rPr>
              <a:t>6GHz ED threshold in 6GHz </a:t>
            </a:r>
            <a:br>
              <a:rPr lang="en-AU" dirty="0">
                <a:solidFill>
                  <a:srgbClr val="FF0000"/>
                </a:solidFill>
              </a:rPr>
            </a:br>
            <a:endParaRPr lang="en-AU" dirty="0"/>
          </a:p>
        </p:txBody>
      </p:sp>
      <p:sp>
        <p:nvSpPr>
          <p:cNvPr id="3" name="Content Placeholder 2"/>
          <p:cNvSpPr>
            <a:spLocks noGrp="1"/>
          </p:cNvSpPr>
          <p:nvPr>
            <p:ph idx="1"/>
          </p:nvPr>
        </p:nvSpPr>
        <p:spPr/>
        <p:txBody>
          <a:bodyPr/>
          <a:lstStyle/>
          <a:p>
            <a:pPr lvl="1"/>
            <a:r>
              <a:rPr lang="en-AU" dirty="0" smtClean="0">
                <a:solidFill>
                  <a:srgbClr val="FF0000"/>
                </a:solidFill>
              </a:rPr>
              <a:t>Andrew Myles will present status</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40552058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t>
            </a:r>
            <a:r>
              <a:rPr lang="en-AU" sz="2400" b="1" dirty="0" smtClean="0">
                <a:solidFill>
                  <a:srgbClr val="FF0000"/>
                </a:solidFill>
              </a:rPr>
              <a:t>activities</a:t>
            </a:r>
          </a:p>
          <a:p>
            <a:pPr marL="342900" lvl="1" indent="-342900" algn="ctr">
              <a:buNone/>
            </a:pPr>
            <a:r>
              <a:rPr lang="en-AU" sz="2400" b="1" dirty="0" smtClean="0">
                <a:solidFill>
                  <a:srgbClr val="FF0000"/>
                </a:solidFill>
              </a:rPr>
              <a:t>Next meetings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113780489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will next meet at </a:t>
            </a:r>
            <a:r>
              <a:rPr lang="en-AU" dirty="0" smtClean="0"/>
              <a:t>BRAN#104 </a:t>
            </a:r>
            <a:r>
              <a:rPr lang="en-AU" dirty="0" smtClean="0"/>
              <a:t>in </a:t>
            </a:r>
            <a:r>
              <a:rPr lang="en-AU" dirty="0" smtClean="0"/>
              <a:t>December </a:t>
            </a:r>
            <a:r>
              <a:rPr lang="en-AU" dirty="0" smtClean="0"/>
              <a:t>2019</a:t>
            </a:r>
            <a:endParaRPr lang="en-AU" dirty="0"/>
          </a:p>
        </p:txBody>
      </p:sp>
      <p:sp>
        <p:nvSpPr>
          <p:cNvPr id="3" name="Content Placeholder 2"/>
          <p:cNvSpPr>
            <a:spLocks noGrp="1"/>
          </p:cNvSpPr>
          <p:nvPr>
            <p:ph idx="1"/>
          </p:nvPr>
        </p:nvSpPr>
        <p:spPr/>
        <p:txBody>
          <a:bodyPr/>
          <a:lstStyle/>
          <a:p>
            <a:r>
              <a:rPr lang="en-GB" dirty="0" smtClean="0"/>
              <a:t>ETSI BRAN plans</a:t>
            </a:r>
          </a:p>
          <a:p>
            <a:pPr lvl="1"/>
            <a:r>
              <a:rPr lang="en-GB" dirty="0" smtClean="0"/>
              <a:t>BRAN </a:t>
            </a:r>
            <a:r>
              <a:rPr lang="en-GB" dirty="0"/>
              <a:t>#</a:t>
            </a:r>
            <a:r>
              <a:rPr lang="en-GB" dirty="0" smtClean="0"/>
              <a:t>104</a:t>
            </a:r>
            <a:endParaRPr lang="en-GB" dirty="0"/>
          </a:p>
          <a:p>
            <a:pPr lvl="2"/>
            <a:r>
              <a:rPr lang="en-GB" dirty="0" smtClean="0"/>
              <a:t>2-6 </a:t>
            </a:r>
            <a:r>
              <a:rPr lang="en-GB" dirty="0" smtClean="0"/>
              <a:t>December </a:t>
            </a:r>
            <a:r>
              <a:rPr lang="en-GB" dirty="0"/>
              <a:t>2019 – Sophia </a:t>
            </a:r>
            <a:r>
              <a:rPr lang="en-GB" dirty="0" smtClean="0"/>
              <a:t>Antipolis</a:t>
            </a:r>
          </a:p>
          <a:p>
            <a:pPr lvl="1"/>
            <a:r>
              <a:rPr lang="en-GB" dirty="0"/>
              <a:t>BRAN #</a:t>
            </a:r>
            <a:r>
              <a:rPr lang="en-GB" dirty="0" smtClean="0"/>
              <a:t>105</a:t>
            </a:r>
            <a:endParaRPr lang="en-GB" dirty="0"/>
          </a:p>
          <a:p>
            <a:pPr lvl="2"/>
            <a:r>
              <a:rPr lang="en-GB" dirty="0" smtClean="0"/>
              <a:t>23-27 </a:t>
            </a:r>
            <a:r>
              <a:rPr lang="en-GB" dirty="0" smtClean="0"/>
              <a:t>March </a:t>
            </a:r>
            <a:r>
              <a:rPr lang="en-GB" dirty="0"/>
              <a:t>2019 – Sophia Antipolis</a:t>
            </a:r>
          </a:p>
          <a:p>
            <a:pPr lvl="2"/>
            <a:endParaRPr lang="en-GB" dirty="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47</a:t>
            </a:fld>
            <a:endParaRPr lang="en-US"/>
          </a:p>
        </p:txBody>
      </p:sp>
    </p:spTree>
    <p:extLst>
      <p:ext uri="{BB962C8B-B14F-4D97-AF65-F5344CB8AC3E}">
        <p14:creationId xmlns:p14="http://schemas.microsoft.com/office/powerpoint/2010/main" val="41634616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3GPP RAN/RAN1 review</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283496683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hear a status update from the most recent 3GPP </a:t>
            </a:r>
            <a:r>
              <a:rPr lang="en-AU" dirty="0" smtClean="0"/>
              <a:t>RAN/RAN1 meetings</a:t>
            </a:r>
            <a:endParaRPr lang="en-AU" dirty="0"/>
          </a:p>
        </p:txBody>
      </p:sp>
      <p:sp>
        <p:nvSpPr>
          <p:cNvPr id="3" name="Content Placeholder 2"/>
          <p:cNvSpPr>
            <a:spLocks noGrp="1"/>
          </p:cNvSpPr>
          <p:nvPr>
            <p:ph idx="1"/>
          </p:nvPr>
        </p:nvSpPr>
        <p:spPr/>
        <p:txBody>
          <a:bodyPr/>
          <a:lstStyle/>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2126159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5</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err="1"/>
              <a:t>Coex</a:t>
            </a:r>
            <a:r>
              <a:rPr lang="en-AU" i="1" dirty="0"/>
              <a:t> SC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Extension of SC charter</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102972166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discuss and consider a new scope to extend its life beyond </a:t>
            </a:r>
            <a:r>
              <a:rPr lang="en-AU" dirty="0" smtClean="0"/>
              <a:t>802.11ax on Thu</a:t>
            </a:r>
            <a:endParaRPr lang="en-AU" dirty="0"/>
          </a:p>
        </p:txBody>
      </p:sp>
      <p:sp>
        <p:nvSpPr>
          <p:cNvPr id="3" name="Content Placeholder 2"/>
          <p:cNvSpPr>
            <a:spLocks noGrp="1"/>
          </p:cNvSpPr>
          <p:nvPr>
            <p:ph idx="1"/>
          </p:nvPr>
        </p:nvSpPr>
        <p:spPr/>
        <p:txBody>
          <a:bodyPr/>
          <a:lstStyle/>
          <a:p>
            <a:pPr lvl="1"/>
            <a:r>
              <a:rPr lang="en-AU" dirty="0" smtClean="0"/>
              <a:t>The question of coexistence between Wi-Fi and various LTE based technologies has been “hot” for the last 4+ years</a:t>
            </a:r>
          </a:p>
          <a:p>
            <a:pPr lvl="1"/>
            <a:r>
              <a:rPr lang="en-AU" dirty="0" smtClean="0"/>
              <a:t>The </a:t>
            </a:r>
            <a:r>
              <a:rPr lang="en-AU" dirty="0" err="1" smtClean="0"/>
              <a:t>Coex</a:t>
            </a:r>
            <a:r>
              <a:rPr lang="en-AU" dirty="0" smtClean="0"/>
              <a:t> SC is scheduled to close when 802.11ax completes Sponsor Ballot (now called Standards Committee Ballot) in early 2020</a:t>
            </a:r>
          </a:p>
          <a:p>
            <a:pPr lvl="1"/>
            <a:r>
              <a:rPr lang="en-AU" dirty="0" smtClean="0"/>
              <a:t>However, here is no reason to think that coexistence will not remain a vitally important issue beyond the completion of IEEE 802.11ax as:</a:t>
            </a:r>
          </a:p>
          <a:p>
            <a:pPr lvl="2"/>
            <a:r>
              <a:rPr lang="en-AU" dirty="0" smtClean="0"/>
              <a:t>IEEE 802.11be is developed</a:t>
            </a:r>
          </a:p>
          <a:p>
            <a:pPr lvl="2"/>
            <a:r>
              <a:rPr lang="en-AU" dirty="0" smtClean="0"/>
              <a:t>ETSI BRAN develops a Harmonised standard for 6 GHz operation</a:t>
            </a:r>
          </a:p>
          <a:p>
            <a:pPr lvl="1"/>
            <a:r>
              <a:rPr lang="en-AU" dirty="0" smtClean="0"/>
              <a:t>As the ratification of IEEE 802.11ax get closer the </a:t>
            </a:r>
            <a:r>
              <a:rPr lang="en-AU" dirty="0" err="1" smtClean="0"/>
              <a:t>Coex</a:t>
            </a:r>
            <a:r>
              <a:rPr lang="en-AU" dirty="0" smtClean="0"/>
              <a:t> SC may want to consider a scope </a:t>
            </a:r>
            <a:r>
              <a:rPr lang="en-AU" dirty="0" smtClean="0"/>
              <a:t>extension</a:t>
            </a:r>
          </a:p>
          <a:p>
            <a:pPr lvl="1"/>
            <a:r>
              <a:rPr lang="en-AU" dirty="0" smtClean="0"/>
              <a:t>It is proposed the SC continue this discussion at the end of the agenda (on Thu), when participants will have a better idea of the potential ongoing work for the SC … but think about it in the meantime</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
        <p:nvSpPr>
          <p:cNvPr id="6" name="Rectangle 5"/>
          <p:cNvSpPr/>
          <p:nvPr/>
        </p:nvSpPr>
        <p:spPr bwMode="auto">
          <a:xfrm rot="2570983">
            <a:off x="7182253" y="1144587"/>
            <a:ext cx="19050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From</a:t>
            </a:r>
            <a:r>
              <a:rPr kumimoji="0" lang="en-AU" sz="1800" b="1" i="0" u="none" strike="noStrike" cap="none" normalizeH="0" dirty="0" smtClean="0">
                <a:ln>
                  <a:noFill/>
                </a:ln>
                <a:solidFill>
                  <a:srgbClr val="FF0000"/>
                </a:solidFill>
                <a:effectLst/>
                <a:latin typeface="+mj-lt"/>
              </a:rPr>
              <a:t> Wed PM1 session</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42759255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err="1"/>
              <a:t>Coex</a:t>
            </a:r>
            <a:r>
              <a:rPr lang="en-AU" i="1" dirty="0"/>
              <a:t>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52</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
        <p:nvSpPr>
          <p:cNvPr id="10" name="Rectangle 9"/>
          <p:cNvSpPr/>
          <p:nvPr/>
        </p:nvSpPr>
        <p:spPr bwMode="auto">
          <a:xfrm rot="2570983">
            <a:off x="7182253" y="1144587"/>
            <a:ext cx="19050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From</a:t>
            </a:r>
            <a:r>
              <a:rPr kumimoji="0" lang="en-AU" sz="1800" b="1" i="0" u="none" strike="noStrike" cap="none" normalizeH="0" dirty="0" smtClean="0">
                <a:ln>
                  <a:noFill/>
                </a:ln>
                <a:solidFill>
                  <a:srgbClr val="FF0000"/>
                </a:solidFill>
                <a:effectLst/>
                <a:latin typeface="+mj-lt"/>
              </a:rPr>
              <a:t> Wed PM1 session</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71047836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a:t>Coex</a:t>
            </a:r>
            <a:r>
              <a:rPr lang="en-AU" dirty="0"/>
              <a:t> SC </a:t>
            </a:r>
            <a:r>
              <a:rPr lang="en-AU" dirty="0" smtClean="0"/>
              <a:t>has potential coexistence work related to 802.11be and 6 GHz</a:t>
            </a:r>
            <a:endParaRPr lang="en-AU" dirty="0"/>
          </a:p>
        </p:txBody>
      </p:sp>
      <p:sp>
        <p:nvSpPr>
          <p:cNvPr id="3" name="Content Placeholder 2"/>
          <p:cNvSpPr>
            <a:spLocks noGrp="1"/>
          </p:cNvSpPr>
          <p:nvPr>
            <p:ph idx="1"/>
          </p:nvPr>
        </p:nvSpPr>
        <p:spPr/>
        <p:txBody>
          <a:bodyPr/>
          <a:lstStyle/>
          <a:p>
            <a:r>
              <a:rPr lang="en-AU" dirty="0" smtClean="0"/>
              <a:t>Why should the </a:t>
            </a:r>
            <a:r>
              <a:rPr lang="en-AU" dirty="0" err="1"/>
              <a:t>Coex</a:t>
            </a:r>
            <a:r>
              <a:rPr lang="en-AU" dirty="0"/>
              <a:t> SC </a:t>
            </a:r>
            <a:r>
              <a:rPr lang="en-AU" dirty="0" smtClean="0"/>
              <a:t>charter be extended?</a:t>
            </a:r>
          </a:p>
          <a:p>
            <a:pPr lvl="1"/>
            <a:r>
              <a:rPr lang="en-AU" dirty="0" smtClean="0"/>
              <a:t>The existing </a:t>
            </a:r>
            <a:r>
              <a:rPr lang="en-AU" dirty="0" err="1" smtClean="0"/>
              <a:t>Coex</a:t>
            </a:r>
            <a:r>
              <a:rPr lang="en-AU" dirty="0" smtClean="0"/>
              <a:t> SC charter is mostly constrained to 802.11ax and 5 GHz coexistence, despite potential coexistence issues in 802.11be &amp; 6GHz</a:t>
            </a:r>
          </a:p>
          <a:p>
            <a:pPr lvl="2"/>
            <a:r>
              <a:rPr lang="en-AU" dirty="0" smtClean="0"/>
              <a:t>It does not cover coexistence with 802.11be (the next big thing </a:t>
            </a:r>
            <a:r>
              <a:rPr lang="en-AU" dirty="0" smtClean="0">
                <a:sym typeface="Wingdings" panose="05000000000000000000" pitchFamily="2" charset="2"/>
              </a:rPr>
              <a:t>)</a:t>
            </a:r>
            <a:endParaRPr lang="en-AU" dirty="0" smtClean="0"/>
          </a:p>
          <a:p>
            <a:pPr lvl="2"/>
            <a:r>
              <a:rPr lang="en-AU" dirty="0" smtClean="0"/>
              <a:t>It did not explicitly cover </a:t>
            </a:r>
            <a:r>
              <a:rPr lang="en-AU" dirty="0"/>
              <a:t>coexistence </a:t>
            </a:r>
            <a:r>
              <a:rPr lang="en-AU" dirty="0" smtClean="0"/>
              <a:t>in 6 GHz (the other next big thing </a:t>
            </a:r>
            <a:r>
              <a:rPr lang="en-AU" dirty="0" smtClean="0">
                <a:sym typeface="Wingdings" panose="05000000000000000000" pitchFamily="2" charset="2"/>
              </a:rPr>
              <a:t>)</a:t>
            </a:r>
            <a:endParaRPr lang="en-AU" dirty="0" smtClean="0"/>
          </a:p>
          <a:p>
            <a:pPr lvl="3"/>
            <a:r>
              <a:rPr lang="en-AU" dirty="0" smtClean="0"/>
              <a:t>It could be argued that is does implicitly cover 6 GHz with the 802.11ax PAR extension to cover 6 GHz  </a:t>
            </a:r>
          </a:p>
          <a:p>
            <a:pPr lvl="1"/>
            <a:r>
              <a:rPr lang="en-AU" dirty="0" smtClean="0"/>
              <a:t>There is likely to be relevant material to review from other organisations related to coexistence</a:t>
            </a:r>
          </a:p>
          <a:p>
            <a:pPr lvl="2"/>
            <a:r>
              <a:rPr lang="en-AU" dirty="0" smtClean="0"/>
              <a:t>3GPP RAN1 will probably not provide as much to review as in the past because  the NR-U spec is scheduled for completion in early 2020</a:t>
            </a:r>
          </a:p>
          <a:p>
            <a:pPr lvl="2"/>
            <a:r>
              <a:rPr lang="en-AU" dirty="0" smtClean="0"/>
              <a:t>ETSI BRAN will continue providing material as the 5 GHz HS (EN 301 893) is completed and the 6 GHz HS (</a:t>
            </a:r>
            <a:r>
              <a:rPr lang="en-GB" dirty="0"/>
              <a:t>EN 303 </a:t>
            </a:r>
            <a:r>
              <a:rPr lang="en-GB" dirty="0" smtClean="0"/>
              <a:t>687) is developed</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17887278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may discuss a possible new scope for a rechartered </a:t>
            </a:r>
            <a:r>
              <a:rPr lang="en-AU" dirty="0" err="1" smtClean="0"/>
              <a:t>Coex</a:t>
            </a:r>
            <a:r>
              <a:rPr lang="en-AU" dirty="0" smtClean="0"/>
              <a:t> SC </a:t>
            </a:r>
            <a:endParaRPr lang="en-AU" dirty="0"/>
          </a:p>
        </p:txBody>
      </p:sp>
      <p:sp>
        <p:nvSpPr>
          <p:cNvPr id="3" name="Content Placeholder 2"/>
          <p:cNvSpPr>
            <a:spLocks noGrp="1"/>
          </p:cNvSpPr>
          <p:nvPr>
            <p:ph idx="1"/>
          </p:nvPr>
        </p:nvSpPr>
        <p:spPr/>
        <p:txBody>
          <a:bodyPr/>
          <a:lstStyle/>
          <a:p>
            <a:r>
              <a:rPr lang="en-AU" dirty="0" smtClean="0"/>
              <a:t>Possible new scope for Coexistence SC charter extension</a:t>
            </a:r>
          </a:p>
          <a:p>
            <a:pPr lvl="1"/>
            <a:r>
              <a:rPr lang="en-AU" i="1" dirty="0" smtClean="0"/>
              <a:t>The </a:t>
            </a:r>
            <a:r>
              <a:rPr lang="en-AU" i="1" dirty="0" err="1"/>
              <a:t>Coex</a:t>
            </a:r>
            <a:r>
              <a:rPr lang="en-AU" i="1" dirty="0"/>
              <a:t> SC </a:t>
            </a:r>
            <a:r>
              <a:rPr lang="en-AU" i="1" dirty="0" smtClean="0"/>
              <a:t>shall promote the establishment of an </a:t>
            </a:r>
            <a:r>
              <a:rPr lang="en-AU" i="1" dirty="0"/>
              <a:t>environment </a:t>
            </a:r>
            <a:r>
              <a:rPr lang="en-AU" i="1" dirty="0" smtClean="0"/>
              <a:t>and the use of mechanisms that enable </a:t>
            </a:r>
            <a:r>
              <a:rPr lang="en-AU" i="1" dirty="0"/>
              <a:t>IEEE </a:t>
            </a:r>
            <a:r>
              <a:rPr lang="en-AU" i="1" dirty="0" smtClean="0"/>
              <a:t>802.11 technologies to have </a:t>
            </a:r>
            <a:r>
              <a:rPr lang="en-AU" i="1" dirty="0"/>
              <a:t>“fair access” to global unlicensed </a:t>
            </a:r>
            <a:r>
              <a:rPr lang="en-AU" i="1" dirty="0" smtClean="0"/>
              <a:t>spectrum</a:t>
            </a:r>
          </a:p>
          <a:p>
            <a:pPr lvl="1"/>
            <a:r>
              <a:rPr lang="en-AU" i="1" dirty="0" smtClean="0"/>
              <a:t>The </a:t>
            </a:r>
            <a:r>
              <a:rPr lang="en-AU" i="1" dirty="0" err="1" smtClean="0"/>
              <a:t>Coex</a:t>
            </a:r>
            <a:r>
              <a:rPr lang="en-AU" i="1" dirty="0" smtClean="0"/>
              <a:t> SC should focus particularly on coexistence of 802.11ax &amp; 802.11be with LAA &amp; NR-U in the 5 GHz and 6 GHz bands</a:t>
            </a:r>
          </a:p>
          <a:p>
            <a:pPr lvl="1"/>
            <a:r>
              <a:rPr lang="en-AU" i="1" dirty="0" smtClean="0"/>
              <a:t>The </a:t>
            </a:r>
            <a:r>
              <a:rPr lang="en-AU" i="1" dirty="0" err="1" smtClean="0"/>
              <a:t>Coex</a:t>
            </a:r>
            <a:r>
              <a:rPr lang="en-AU" i="1" dirty="0" smtClean="0"/>
              <a:t> SC may consider coexistence with other technologies and in other bands as directed by the Chair of the 802.11 WG</a:t>
            </a:r>
          </a:p>
          <a:p>
            <a:r>
              <a:rPr lang="en-AU" dirty="0"/>
              <a:t>Possible </a:t>
            </a:r>
            <a:r>
              <a:rPr lang="en-AU" dirty="0" smtClean="0"/>
              <a:t>close down criteria for </a:t>
            </a:r>
            <a:r>
              <a:rPr lang="en-AU" dirty="0"/>
              <a:t>Coexistence </a:t>
            </a:r>
            <a:r>
              <a:rPr lang="en-AU" dirty="0" smtClean="0"/>
              <a:t>SC</a:t>
            </a:r>
          </a:p>
          <a:p>
            <a:pPr lvl="1"/>
            <a:r>
              <a:rPr lang="en-AU" i="1" dirty="0"/>
              <a:t>The </a:t>
            </a:r>
            <a:r>
              <a:rPr lang="en-AU" i="1" dirty="0" err="1" smtClean="0"/>
              <a:t>Coex</a:t>
            </a:r>
            <a:r>
              <a:rPr lang="en-AU" i="1" dirty="0" smtClean="0"/>
              <a:t> SC will close when it is determined by the 802.11 WG that the SC </a:t>
            </a:r>
            <a:r>
              <a:rPr lang="en-AU" i="1" dirty="0"/>
              <a:t>is unlikely to make further progress towards its goals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54</a:t>
            </a:fld>
            <a:endParaRPr lang="en-US"/>
          </a:p>
        </p:txBody>
      </p:sp>
    </p:spTree>
    <p:extLst>
      <p:ext uri="{BB962C8B-B14F-4D97-AF65-F5344CB8AC3E}">
        <p14:creationId xmlns:p14="http://schemas.microsoft.com/office/powerpoint/2010/main" val="26069173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consider approving the extension of its charter</a:t>
            </a:r>
            <a:endParaRPr lang="en-AU" dirty="0"/>
          </a:p>
        </p:txBody>
      </p:sp>
      <p:sp>
        <p:nvSpPr>
          <p:cNvPr id="3" name="Content Placeholder 2"/>
          <p:cNvSpPr>
            <a:spLocks noGrp="1"/>
          </p:cNvSpPr>
          <p:nvPr>
            <p:ph idx="1"/>
          </p:nvPr>
        </p:nvSpPr>
        <p:spPr/>
        <p:txBody>
          <a:bodyPr/>
          <a:lstStyle/>
          <a:p>
            <a:r>
              <a:rPr lang="en-AU" dirty="0" smtClean="0"/>
              <a:t>Possible motion</a:t>
            </a:r>
          </a:p>
          <a:p>
            <a:pPr lvl="1"/>
            <a:r>
              <a:rPr lang="en-AU" i="1" dirty="0" smtClean="0"/>
              <a:t>The IEEE 802.11 </a:t>
            </a:r>
            <a:r>
              <a:rPr lang="en-AU" i="1" dirty="0" err="1" smtClean="0"/>
              <a:t>Coex</a:t>
            </a:r>
            <a:r>
              <a:rPr lang="en-AU" i="1" dirty="0" smtClean="0"/>
              <a:t> SC recommends to the IEEE 802.11 WG the that its charter is revised to &lt;see previous slide&gt;</a:t>
            </a:r>
          </a:p>
          <a:p>
            <a:pPr lvl="1"/>
            <a:r>
              <a:rPr lang="en-AU" dirty="0" smtClean="0"/>
              <a:t>Moved:</a:t>
            </a:r>
          </a:p>
          <a:p>
            <a:pPr lvl="1"/>
            <a:r>
              <a:rPr lang="en-AU" dirty="0" smtClean="0"/>
              <a:t>Seconded:</a:t>
            </a:r>
          </a:p>
          <a:p>
            <a:pPr lvl="1"/>
            <a:r>
              <a:rPr lang="en-AU" dirty="0" smtClean="0"/>
              <a:t>Result: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34255376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150688196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a:t>
            </a:r>
            <a:r>
              <a:rPr lang="en-AU" dirty="0" smtClean="0"/>
              <a:t>will continue </a:t>
            </a:r>
            <a:r>
              <a:rPr lang="en-AU" dirty="0" smtClean="0"/>
              <a:t>its normal </a:t>
            </a:r>
            <a:r>
              <a:rPr lang="en-AU" dirty="0" smtClean="0"/>
              <a:t>business in </a:t>
            </a:r>
            <a:r>
              <a:rPr lang="en-AU" dirty="0" smtClean="0"/>
              <a:t>Jan  2020 </a:t>
            </a:r>
            <a:r>
              <a:rPr lang="en-AU" dirty="0" smtClean="0"/>
              <a:t>in </a:t>
            </a:r>
            <a:r>
              <a:rPr lang="en-AU" dirty="0" smtClean="0"/>
              <a:t>Irvine</a:t>
            </a:r>
            <a:endParaRPr lang="en-AU" dirty="0"/>
          </a:p>
        </p:txBody>
      </p:sp>
      <p:sp>
        <p:nvSpPr>
          <p:cNvPr id="3" name="Content Placeholder 2"/>
          <p:cNvSpPr>
            <a:spLocks noGrp="1"/>
          </p:cNvSpPr>
          <p:nvPr>
            <p:ph idx="1"/>
          </p:nvPr>
        </p:nvSpPr>
        <p:spPr/>
        <p:txBody>
          <a:bodyPr/>
          <a:lstStyle/>
          <a:p>
            <a:r>
              <a:rPr lang="en-AU" dirty="0" smtClean="0"/>
              <a:t>Possible agenda items</a:t>
            </a:r>
            <a:endParaRPr lang="en-AU" dirty="0"/>
          </a:p>
          <a:p>
            <a:pPr lvl="1"/>
            <a:r>
              <a:rPr lang="en-AU" dirty="0" smtClean="0"/>
              <a:t>Review results of </a:t>
            </a:r>
            <a:r>
              <a:rPr lang="en-AU" dirty="0"/>
              <a:t>ETSI BRAN meeting in </a:t>
            </a:r>
            <a:r>
              <a:rPr lang="en-AU" dirty="0" smtClean="0"/>
              <a:t>Dec 2019</a:t>
            </a:r>
            <a:endParaRPr lang="en-AU" dirty="0"/>
          </a:p>
          <a:p>
            <a:pPr lvl="1"/>
            <a:r>
              <a:rPr lang="en-AU" dirty="0" smtClean="0"/>
              <a:t>Review </a:t>
            </a:r>
            <a:r>
              <a:rPr lang="en-AU" dirty="0" smtClean="0"/>
              <a:t>recent 3GPP RAN/RAN1 activities</a:t>
            </a:r>
          </a:p>
          <a:p>
            <a:pPr lvl="1"/>
            <a:r>
              <a:rPr lang="en-AU" dirty="0"/>
              <a:t>Prepare for ETSI BRAN meeting in Mar </a:t>
            </a:r>
            <a:r>
              <a:rPr lang="en-AU" dirty="0" smtClean="0"/>
              <a:t>2020</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246197908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a:t>
            </a:r>
            <a:r>
              <a:rPr lang="en-AU" dirty="0" smtClean="0"/>
              <a:t>Hawaii </a:t>
            </a:r>
            <a:r>
              <a:rPr lang="en-AU" dirty="0" smtClean="0"/>
              <a:t>in </a:t>
            </a:r>
            <a:r>
              <a:rPr lang="en-AU" dirty="0" smtClean="0"/>
              <a:t>Nov </a:t>
            </a:r>
            <a:r>
              <a:rPr lang="en-AU" dirty="0" smtClean="0"/>
              <a:t>2019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err="1"/>
              <a:t>Coex</a:t>
            </a:r>
            <a:r>
              <a:rPr lang="en-AU" i="1" dirty="0"/>
              <a:t>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a:t>
            </a:r>
            <a:r>
              <a:rPr lang="en-AU" altLang="en-US" sz="1400" dirty="0" smtClean="0"/>
              <a:t>. A </a:t>
            </a:r>
            <a:r>
              <a:rPr lang="en-AU" altLang="en-US" sz="1400" dirty="0"/>
              <a:t>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a:t>
            </a:r>
            <a:r>
              <a:rPr lang="en-GB" altLang="en-US" sz="1400" dirty="0" smtClean="0"/>
              <a:t>. If </a:t>
            </a:r>
            <a:r>
              <a:rPr lang="en-GB" altLang="en-US" sz="1400" dirty="0"/>
              <a:t>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6</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consider a proposed agenda for Hawaii in Nov 2019</a:t>
            </a:r>
            <a:endParaRPr lang="en-AU" dirty="0"/>
          </a:p>
        </p:txBody>
      </p:sp>
      <p:sp>
        <p:nvSpPr>
          <p:cNvPr id="3" name="Content Placeholder 2"/>
          <p:cNvSpPr>
            <a:spLocks noGrp="1"/>
          </p:cNvSpPr>
          <p:nvPr>
            <p:ph idx="1"/>
          </p:nvPr>
        </p:nvSpPr>
        <p:spPr/>
        <p:txBody>
          <a:bodyPr/>
          <a:lstStyle/>
          <a:p>
            <a:r>
              <a:rPr lang="en-AU" dirty="0" smtClean="0"/>
              <a:t>Proposed Agenda</a:t>
            </a:r>
          </a:p>
          <a:p>
            <a:pPr lvl="1"/>
            <a:r>
              <a:rPr lang="en-AU" dirty="0" smtClean="0"/>
              <a:t>Bureaucratic stuff, </a:t>
            </a:r>
          </a:p>
          <a:p>
            <a:pPr lvl="2"/>
            <a:r>
              <a:rPr lang="en-AU" dirty="0" smtClean="0"/>
              <a:t>Scope of IEEE 802.11 Coexistence SC (a reminder)</a:t>
            </a:r>
          </a:p>
          <a:p>
            <a:pPr lvl="2"/>
            <a:r>
              <a:rPr lang="en-AU" dirty="0" smtClean="0"/>
              <a:t>Approve minutes</a:t>
            </a:r>
          </a:p>
          <a:p>
            <a:pPr lvl="1"/>
            <a:r>
              <a:rPr lang="en-AU" dirty="0" smtClean="0"/>
              <a:t>What is happening this week? (in no particular order)</a:t>
            </a:r>
          </a:p>
          <a:p>
            <a:pPr lvl="2"/>
            <a:r>
              <a:rPr lang="en-AU" dirty="0" smtClean="0"/>
              <a:t>Discussion of extension of </a:t>
            </a:r>
            <a:r>
              <a:rPr lang="en-AU" dirty="0" err="1" smtClean="0"/>
              <a:t>Coex</a:t>
            </a:r>
            <a:r>
              <a:rPr lang="en-AU" dirty="0" smtClean="0"/>
              <a:t> SC charter </a:t>
            </a:r>
            <a:endParaRPr lang="en-AU" dirty="0" smtClean="0"/>
          </a:p>
          <a:p>
            <a:pPr lvl="2"/>
            <a:r>
              <a:rPr lang="en-AU" dirty="0" smtClean="0"/>
              <a:t>Review of inbound/outbound LDs</a:t>
            </a:r>
          </a:p>
          <a:p>
            <a:pPr lvl="3"/>
            <a:r>
              <a:rPr lang="en-AU" dirty="0" smtClean="0"/>
              <a:t>Update on outbound LS related to Coexistence Workshop</a:t>
            </a:r>
          </a:p>
          <a:p>
            <a:pPr lvl="3"/>
            <a:r>
              <a:rPr lang="en-AU" dirty="0" smtClean="0"/>
              <a:t>Review of inbound LS on CW update from ETSI BRAN</a:t>
            </a:r>
          </a:p>
          <a:p>
            <a:pPr lvl="2"/>
            <a:r>
              <a:rPr lang="en-AU" dirty="0" smtClean="0"/>
              <a:t>…</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will consider a proposed agenda for Hawaii in Nov 2019</a:t>
            </a:r>
            <a:endParaRPr lang="en-AU" dirty="0"/>
          </a:p>
        </p:txBody>
      </p:sp>
      <p:sp>
        <p:nvSpPr>
          <p:cNvPr id="3" name="Content Placeholder 2"/>
          <p:cNvSpPr>
            <a:spLocks noGrp="1"/>
          </p:cNvSpPr>
          <p:nvPr>
            <p:ph idx="1"/>
          </p:nvPr>
        </p:nvSpPr>
        <p:spPr/>
        <p:txBody>
          <a:bodyPr/>
          <a:lstStyle/>
          <a:p>
            <a:r>
              <a:rPr lang="en-AU" dirty="0" smtClean="0"/>
              <a:t>Proposed Agenda</a:t>
            </a:r>
          </a:p>
          <a:p>
            <a:pPr lvl="2"/>
            <a:r>
              <a:rPr lang="en-AU" dirty="0" smtClean="0"/>
              <a:t>…</a:t>
            </a:r>
          </a:p>
          <a:p>
            <a:pPr lvl="2"/>
            <a:r>
              <a:rPr lang="en-AU" dirty="0" smtClean="0"/>
              <a:t>Review of recent ETSI BRAN activities</a:t>
            </a:r>
          </a:p>
          <a:p>
            <a:pPr lvl="3"/>
            <a:r>
              <a:rPr lang="en-AU" dirty="0"/>
              <a:t>Chair election</a:t>
            </a:r>
          </a:p>
          <a:p>
            <a:pPr lvl="3"/>
            <a:r>
              <a:rPr lang="en-AU" dirty="0"/>
              <a:t>EN 301 893 issues (5 GHz)</a:t>
            </a:r>
          </a:p>
          <a:p>
            <a:pPr lvl="4"/>
            <a:r>
              <a:rPr lang="en-AU" sz="1200" dirty="0"/>
              <a:t>Paused COT </a:t>
            </a:r>
          </a:p>
          <a:p>
            <a:pPr lvl="4"/>
            <a:r>
              <a:rPr lang="en-AU" sz="1200" dirty="0"/>
              <a:t>Use of no/short LBT for control signalling</a:t>
            </a:r>
          </a:p>
          <a:p>
            <a:pPr lvl="4"/>
            <a:r>
              <a:rPr lang="en-AU" sz="1200" dirty="0"/>
              <a:t>CW adjustment mechanisms with delayed </a:t>
            </a:r>
            <a:r>
              <a:rPr lang="en-AU" sz="1200" dirty="0" err="1"/>
              <a:t>acks</a:t>
            </a:r>
            <a:r>
              <a:rPr lang="en-AU" sz="1200" dirty="0"/>
              <a:t> (including inbound LS)</a:t>
            </a:r>
          </a:p>
          <a:p>
            <a:pPr lvl="4"/>
            <a:r>
              <a:rPr lang="en-AU" sz="1200" dirty="0"/>
              <a:t>Blocking energy/reservation signals</a:t>
            </a:r>
          </a:p>
          <a:p>
            <a:pPr lvl="4"/>
            <a:r>
              <a:rPr lang="en-AU" sz="1200" dirty="0"/>
              <a:t>Spectral mask</a:t>
            </a:r>
          </a:p>
          <a:p>
            <a:pPr lvl="4"/>
            <a:r>
              <a:rPr lang="en-AU" sz="1200" dirty="0"/>
              <a:t>Floating thresholds &amp; preamble detection</a:t>
            </a:r>
          </a:p>
          <a:p>
            <a:pPr lvl="3"/>
            <a:r>
              <a:rPr lang="en-AU" dirty="0"/>
              <a:t>EN 303 687 issues (6 GHz)</a:t>
            </a:r>
          </a:p>
          <a:p>
            <a:pPr lvl="4"/>
            <a:r>
              <a:rPr lang="en-AU" sz="1200" dirty="0"/>
              <a:t>Alternative WI </a:t>
            </a:r>
          </a:p>
          <a:p>
            <a:pPr lvl="4"/>
            <a:r>
              <a:rPr lang="en-AU" sz="1200" dirty="0"/>
              <a:t>6GHz ED threshold in 6GHz </a:t>
            </a:r>
            <a:r>
              <a:rPr lang="en-AU" sz="1200" dirty="0" smtClean="0"/>
              <a:t>Review of recent 3GPP RAN/RAN1 activities</a:t>
            </a:r>
            <a:endParaRPr lang="en-AU" sz="1200" dirty="0" smtClean="0"/>
          </a:p>
          <a:p>
            <a:pPr lvl="2"/>
            <a:r>
              <a:rPr lang="en-AU" dirty="0" smtClean="0"/>
              <a:t>Motions (Thursday PM1)</a:t>
            </a:r>
          </a:p>
          <a:p>
            <a:pPr lvl="1"/>
            <a:r>
              <a:rPr lang="en-AU" dirty="0" smtClean="0"/>
              <a:t>Other business</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
        <p:nvSpPr>
          <p:cNvPr id="7" name="Rectangle 6"/>
          <p:cNvSpPr/>
          <p:nvPr/>
        </p:nvSpPr>
        <p:spPr bwMode="auto">
          <a:xfrm>
            <a:off x="6400800" y="21336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888186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Scope of IEEE 802.11 Coexistence SC</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3596</Words>
  <Application>Microsoft Office PowerPoint</Application>
  <PresentationFormat>On-screen Show (4:3)</PresentationFormat>
  <Paragraphs>475</Paragraphs>
  <Slides>58</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3" baseType="lpstr">
      <vt:lpstr>Arial</vt:lpstr>
      <vt:lpstr>Times New Roman</vt:lpstr>
      <vt:lpstr>Wingdings</vt:lpstr>
      <vt:lpstr>802-11-Submission</vt:lpstr>
      <vt:lpstr>Adobe Acrobat Document</vt:lpstr>
      <vt:lpstr>Agenda for IEEE 802.11 Coexistence SC meeting in Hawaii in November 2019</vt:lpstr>
      <vt:lpstr>Welcome to the 15th F2F meeting of the Coex SC in Hawaii in November 2019</vt:lpstr>
      <vt:lpstr>The first task for the Coex SC today is not to appoint a secretary</vt:lpstr>
      <vt:lpstr>The Coex SC will review the official IEEE-SA patent material for pre-PAR groups</vt:lpstr>
      <vt:lpstr>The Coex SC will operate using accepted principles of meeting etiquette</vt:lpstr>
      <vt:lpstr>The Coex SC will review the modified “Participation in IEEE 802 Meetings” slide</vt:lpstr>
      <vt:lpstr>The Coex SC will consider a proposed agenda for Hawaii in Nov 2019</vt:lpstr>
      <vt:lpstr>The Coex SC will consider a proposed agenda for Hawaii in Nov 2019</vt:lpstr>
      <vt:lpstr>PowerPoint Presentation</vt:lpstr>
      <vt:lpstr>The agreed Coex SC scope focuses on ensuring 802.11ax has fair access to global unlicensed spectrum </vt:lpstr>
      <vt:lpstr>Coex SC will close when determined by the 802.11 WG or 802.11ax is ratified</vt:lpstr>
      <vt:lpstr>The Coex SC may discuss and consider a new scope to extend its life beyond 802.11ax on Thu</vt:lpstr>
      <vt:lpstr>PowerPoint Presentation</vt:lpstr>
      <vt:lpstr>The Coex SC will consider approval of its meeting minutes from Hanoi in Sept 2019</vt:lpstr>
      <vt:lpstr>PowerPoint Presentation</vt:lpstr>
      <vt:lpstr>Latest stats conform that there is growing interest in LAA, suggesting good coexistence will be important</vt:lpstr>
      <vt:lpstr>The number planned/testing and deployed LAA networks is slowly increasing</vt:lpstr>
      <vt:lpstr>PowerPoint Presentation</vt:lpstr>
      <vt:lpstr>A LS was sent to multiple organisations notifying them of the Coex Workshop results/documents</vt:lpstr>
      <vt:lpstr>PowerPoint Presentation</vt:lpstr>
      <vt:lpstr>The 802.11 WG received a LS from ETSI BRAN related to CW update requirements</vt:lpstr>
      <vt:lpstr>PowerPoint Presentation</vt:lpstr>
      <vt:lpstr>WBA &amp; post workshop surveys identified the relative importance of various coexistence issues</vt:lpstr>
      <vt:lpstr>PowerPoint Presentation</vt:lpstr>
      <vt:lpstr>BRAN#103 elected a new Chair and discussed various 5 &amp; 6 GHz related issues</vt:lpstr>
      <vt:lpstr>PowerPoint Presentation</vt:lpstr>
      <vt:lpstr>ETSI BRAN elected a new Chair … congratulations to Guido Hiertz</vt:lpstr>
      <vt:lpstr>PowerPoint Presentation</vt:lpstr>
      <vt:lpstr>There was no consensus on whether to re-establish status quo with paused COT using EDT of -72 dBm</vt:lpstr>
      <vt:lpstr>There was no consensus on whether to re-establish status quo with paused COT using EDT of -72 dBm</vt:lpstr>
      <vt:lpstr>There was no consensus on whether to re-establish status quo with paused COT using EDT of -72 dBm</vt:lpstr>
      <vt:lpstr>PowerPoint Presentation</vt:lpstr>
      <vt:lpstr>Use of no/short LBT for control signalling  </vt:lpstr>
      <vt:lpstr>PowerPoint Presentation</vt:lpstr>
      <vt:lpstr>CW adjustment mechanisms with delayed acks </vt:lpstr>
      <vt:lpstr>PowerPoint Presentation</vt:lpstr>
      <vt:lpstr>Blocking energy/reservation signals </vt:lpstr>
      <vt:lpstr>PowerPoint Presentation</vt:lpstr>
      <vt:lpstr>Spectral mask </vt:lpstr>
      <vt:lpstr>PowerPoint Presentation</vt:lpstr>
      <vt:lpstr>Floating thresholds &amp; preamble detection </vt:lpstr>
      <vt:lpstr>PowerPoint Presentation</vt:lpstr>
      <vt:lpstr>Alternative WI </vt:lpstr>
      <vt:lpstr>PowerPoint Presentation</vt:lpstr>
      <vt:lpstr>6GHz ED threshold in 6GHz  </vt:lpstr>
      <vt:lpstr>PowerPoint Presentation</vt:lpstr>
      <vt:lpstr>ETSI BRAN will next meet at BRAN#104 in December 2019</vt:lpstr>
      <vt:lpstr>PowerPoint Presentation</vt:lpstr>
      <vt:lpstr>The Coex SC may hear a status update from the most recent 3GPP RAN/RAN1 meetings</vt:lpstr>
      <vt:lpstr>PowerPoint Presentation</vt:lpstr>
      <vt:lpstr>The Coex SC may discuss and consider a new scope to extend its life beyond 802.11ax on Thu</vt:lpstr>
      <vt:lpstr>The agreed Coex SC scope focuses on ensuring 802.11ax has fair access to global unlicensed spectrum </vt:lpstr>
      <vt:lpstr>The Coex SC has potential coexistence work related to 802.11be and 6 GHz</vt:lpstr>
      <vt:lpstr>The SC may discuss a possible new scope for a rechartered Coex SC </vt:lpstr>
      <vt:lpstr>The Coex SC may consider approving the extension of its charter</vt:lpstr>
      <vt:lpstr>PowerPoint Presentation</vt:lpstr>
      <vt:lpstr>The Coex SC will continue its normal business in Jan  2020 in Irvine</vt:lpstr>
      <vt:lpstr>The IEEE 802.11 Coexistence SC meeting in Hawaii in Nov 2019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2019-10-14T06:28:21Z</dcterms:modified>
</cp:coreProperties>
</file>