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0"/>
  </p:notesMasterIdLst>
  <p:handoutMasterIdLst>
    <p:handoutMasterId r:id="rId61"/>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652" r:id="rId19"/>
    <p:sldId id="1653" r:id="rId20"/>
    <p:sldId id="1654" r:id="rId21"/>
    <p:sldId id="1655" r:id="rId22"/>
    <p:sldId id="1657" r:id="rId23"/>
    <p:sldId id="1506" r:id="rId24"/>
    <p:sldId id="1409" r:id="rId25"/>
    <p:sldId id="1658" r:id="rId26"/>
    <p:sldId id="1659" r:id="rId27"/>
    <p:sldId id="1668" r:id="rId28"/>
    <p:sldId id="1660" r:id="rId29"/>
    <p:sldId id="1669" r:id="rId30"/>
    <p:sldId id="1670" r:id="rId31"/>
    <p:sldId id="1671" r:id="rId32"/>
    <p:sldId id="1661" r:id="rId33"/>
    <p:sldId id="1672" r:id="rId34"/>
    <p:sldId id="1662" r:id="rId35"/>
    <p:sldId id="1673" r:id="rId36"/>
    <p:sldId id="1663" r:id="rId37"/>
    <p:sldId id="1674" r:id="rId38"/>
    <p:sldId id="1664" r:id="rId39"/>
    <p:sldId id="1675" r:id="rId40"/>
    <p:sldId id="1665" r:id="rId41"/>
    <p:sldId id="1676" r:id="rId42"/>
    <p:sldId id="1666" r:id="rId43"/>
    <p:sldId id="1677" r:id="rId44"/>
    <p:sldId id="1667" r:id="rId45"/>
    <p:sldId id="1678" r:id="rId46"/>
    <p:sldId id="1679" r:id="rId47"/>
    <p:sldId id="1541" r:id="rId48"/>
    <p:sldId id="1465" r:id="rId49"/>
    <p:sldId id="1634" r:id="rId50"/>
    <p:sldId id="1647" r:id="rId51"/>
    <p:sldId id="1646" r:id="rId52"/>
    <p:sldId id="1649" r:id="rId53"/>
    <p:sldId id="1651" r:id="rId54"/>
    <p:sldId id="1648" r:id="rId55"/>
    <p:sldId id="1650" r:id="rId56"/>
    <p:sldId id="868" r:id="rId57"/>
    <p:sldId id="874" r:id="rId58"/>
    <p:sldId id="305"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802.11-19/1763r0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a:t>
            </a:r>
            <a:r>
              <a:rPr lang="en-US" sz="1600" b="1" dirty="0" smtClean="0">
                <a:latin typeface="Arial" pitchFamily="34" charset="0"/>
              </a:rPr>
              <a:t>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Hawaii </a:t>
            </a:r>
            <a:r>
              <a:rPr lang="en-US" dirty="0" smtClean="0">
                <a:solidFill>
                  <a:schemeClr val="accent6"/>
                </a:solidFill>
              </a:rPr>
              <a:t>in </a:t>
            </a:r>
            <a:r>
              <a:rPr lang="en-US" dirty="0" smtClean="0">
                <a:solidFill>
                  <a:schemeClr val="accent6"/>
                </a:solidFill>
              </a:rPr>
              <a:t>November </a:t>
            </a:r>
            <a:r>
              <a:rPr lang="en-US" dirty="0" smtClean="0">
                <a:solidFill>
                  <a:schemeClr val="accent6"/>
                </a:solidFill>
              </a:rPr>
              <a:t>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14 October 2019</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a:t>
            </a:r>
            <a:r>
              <a:rPr lang="en-AU" dirty="0" smtClean="0"/>
              <a:t>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a:t>
            </a:r>
            <a:r>
              <a:rPr lang="en-AU" dirty="0" smtClean="0"/>
              <a:t>extension</a:t>
            </a:r>
          </a:p>
          <a:p>
            <a:pPr lvl="1"/>
            <a:r>
              <a:rPr lang="en-AU" dirty="0" smtClean="0"/>
              <a:t>It is proposed the SC continue this discussion at the end of the agenda (on Thu), when participants will have a better idea of the potential ongoing work for the SC … but think about it in the meantime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a:t>
            </a:r>
            <a:r>
              <a:rPr lang="en-AU" dirty="0" smtClean="0"/>
              <a:t>its </a:t>
            </a:r>
            <a:r>
              <a:rPr lang="en-AU" dirty="0" smtClean="0"/>
              <a:t>meeting minutes from </a:t>
            </a:r>
            <a:r>
              <a:rPr lang="en-AU" dirty="0" smtClean="0"/>
              <a:t>Hanoi </a:t>
            </a:r>
            <a:r>
              <a:rPr lang="en-AU" dirty="0" smtClean="0"/>
              <a:t>in </a:t>
            </a:r>
            <a:r>
              <a:rPr lang="en-AU" dirty="0" smtClean="0"/>
              <a:t>Sept </a:t>
            </a:r>
            <a:r>
              <a:rPr lang="en-AU" dirty="0" smtClean="0"/>
              <a:t>2019</a:t>
            </a:r>
            <a:endParaRPr lang="en-AU" dirty="0"/>
          </a:p>
        </p:txBody>
      </p:sp>
      <p:sp>
        <p:nvSpPr>
          <p:cNvPr id="3" name="Content Placeholder 2"/>
          <p:cNvSpPr>
            <a:spLocks noGrp="1"/>
          </p:cNvSpPr>
          <p:nvPr>
            <p:ph idx="1"/>
          </p:nvPr>
        </p:nvSpPr>
        <p:spPr/>
        <p:txBody>
          <a:bodyPr/>
          <a:lstStyle/>
          <a:p>
            <a:pPr lvl="1"/>
            <a:r>
              <a:rPr lang="en-AU" dirty="0" smtClean="0"/>
              <a:t>The minutes for the </a:t>
            </a:r>
            <a:r>
              <a:rPr lang="en-AU" dirty="0" err="1" smtClean="0"/>
              <a:t>Coex</a:t>
            </a:r>
            <a:r>
              <a:rPr lang="en-AU" dirty="0" smtClean="0"/>
              <a:t> SC at the </a:t>
            </a:r>
            <a:r>
              <a:rPr lang="en-AU" dirty="0" smtClean="0"/>
              <a:t>Hanoi </a:t>
            </a:r>
            <a:r>
              <a:rPr lang="en-AU" dirty="0" smtClean="0"/>
              <a:t>meeting in </a:t>
            </a:r>
            <a:r>
              <a:rPr lang="en-AU" dirty="0" smtClean="0"/>
              <a:t>Sept </a:t>
            </a:r>
            <a:r>
              <a:rPr lang="en-AU" dirty="0" smtClean="0"/>
              <a:t>2019 are available on Mentor:</a:t>
            </a:r>
          </a:p>
          <a:p>
            <a:pPr lvl="2"/>
            <a:r>
              <a:rPr lang="en-AU" dirty="0" smtClean="0"/>
              <a:t>See </a:t>
            </a:r>
            <a:endParaRPr lang="en-AU" dirty="0" smtClean="0"/>
          </a:p>
          <a:p>
            <a:pPr lvl="1"/>
            <a:r>
              <a:rPr lang="en-AU" dirty="0" smtClean="0"/>
              <a:t>Motion</a:t>
            </a:r>
            <a:r>
              <a:rPr lang="en-AU" dirty="0" smtClean="0"/>
              <a:t>:</a:t>
            </a:r>
          </a:p>
          <a:p>
            <a:pPr lvl="2"/>
            <a:r>
              <a:rPr lang="en-AU" i="1" dirty="0" smtClean="0"/>
              <a:t>The IEEE 802 </a:t>
            </a:r>
            <a:r>
              <a:rPr lang="en-AU" i="1" dirty="0" err="1" smtClean="0"/>
              <a:t>Coex</a:t>
            </a:r>
            <a:r>
              <a:rPr lang="en-AU" i="1" dirty="0" smtClean="0"/>
              <a:t> SC approves </a:t>
            </a:r>
            <a:r>
              <a:rPr lang="en-AU" i="1" dirty="0" smtClean="0">
                <a:solidFill>
                  <a:srgbClr val="FF0000"/>
                </a:solidFill>
              </a:rPr>
              <a:t>11-19-xxxx-00</a:t>
            </a:r>
            <a:r>
              <a:rPr lang="en-AU" i="1" dirty="0" smtClean="0"/>
              <a:t> </a:t>
            </a:r>
            <a:r>
              <a:rPr lang="en-AU" i="1" dirty="0" smtClean="0">
                <a:solidFill>
                  <a:srgbClr val="FF0000"/>
                </a:solidFill>
              </a:rPr>
              <a:t>(note: asked Guido on 14 Oct) </a:t>
            </a:r>
            <a:r>
              <a:rPr lang="en-AU" i="1" dirty="0" smtClean="0"/>
              <a:t>as </a:t>
            </a:r>
            <a:r>
              <a:rPr lang="en-AU" i="1" dirty="0" smtClean="0"/>
              <a:t>minutes of its meeting in </a:t>
            </a:r>
            <a:r>
              <a:rPr lang="en-AU" i="1" dirty="0" smtClean="0"/>
              <a:t>Hanoi </a:t>
            </a:r>
            <a:r>
              <a:rPr lang="en-AU" i="1" dirty="0" smtClean="0"/>
              <a:t>in </a:t>
            </a:r>
            <a:r>
              <a:rPr lang="en-AU" i="1" dirty="0" smtClean="0"/>
              <a:t>Sept </a:t>
            </a:r>
            <a:r>
              <a:rPr lang="en-AU" i="1" dirty="0" smtClean="0"/>
              <a:t>2019</a:t>
            </a:r>
          </a:p>
          <a:p>
            <a:pPr lvl="2"/>
            <a:r>
              <a:rPr lang="en-AU" dirty="0" smtClean="0"/>
              <a:t>Moved: </a:t>
            </a:r>
          </a:p>
          <a:p>
            <a:pPr lvl="2"/>
            <a:r>
              <a:rPr lang="en-AU" dirty="0" smtClean="0"/>
              <a:t>Seconded:</a:t>
            </a:r>
          </a:p>
          <a:p>
            <a:pPr lvl="2"/>
            <a:r>
              <a:rPr lang="en-AU" dirty="0" smtClean="0"/>
              <a:t>Result</a:t>
            </a:r>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Outbound </a:t>
            </a:r>
            <a:r>
              <a:rPr lang="en-AU" sz="2400" b="1" dirty="0" smtClean="0">
                <a:solidFill>
                  <a:srgbClr val="FF0000"/>
                </a:solidFill>
              </a:rPr>
              <a:t>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4140899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LS was sent to multiple organisations notifying them of the </a:t>
            </a:r>
            <a:r>
              <a:rPr lang="en-AU" dirty="0" err="1" smtClean="0"/>
              <a:t>Coex</a:t>
            </a:r>
            <a:r>
              <a:rPr lang="en-AU" dirty="0" smtClean="0"/>
              <a:t> Workshop results/documents</a:t>
            </a:r>
            <a:endParaRPr lang="en-AU" dirty="0"/>
          </a:p>
        </p:txBody>
      </p:sp>
      <p:sp>
        <p:nvSpPr>
          <p:cNvPr id="3" name="Content Placeholder 2"/>
          <p:cNvSpPr>
            <a:spLocks noGrp="1"/>
          </p:cNvSpPr>
          <p:nvPr>
            <p:ph idx="1"/>
          </p:nvPr>
        </p:nvSpPr>
        <p:spPr/>
        <p:txBody>
          <a:bodyPr/>
          <a:lstStyle/>
          <a:p>
            <a:pPr lvl="1"/>
            <a:r>
              <a:rPr lang="en-AU" dirty="0" smtClean="0"/>
              <a:t>In Hanoi, the </a:t>
            </a:r>
            <a:r>
              <a:rPr lang="en-AU" dirty="0" err="1" smtClean="0"/>
              <a:t>Coex</a:t>
            </a:r>
            <a:r>
              <a:rPr lang="en-AU" dirty="0" smtClean="0"/>
              <a:t> SC agreed to send LSs to 3GPP RAN, 3GPP RAN1, ETSI BRAN, WFA, WBA &amp; GSMA notifying them of the availability of:</a:t>
            </a:r>
          </a:p>
          <a:p>
            <a:pPr lvl="2"/>
            <a:r>
              <a:rPr lang="en-AU" dirty="0"/>
              <a:t>D</a:t>
            </a:r>
            <a:r>
              <a:rPr lang="en-AU" dirty="0" smtClean="0"/>
              <a:t>ocuments from the IEEE 802.11 Workshop (agenda, minutes, papers) </a:t>
            </a:r>
          </a:p>
          <a:p>
            <a:pPr lvl="2"/>
            <a:r>
              <a:rPr lang="en-AU" dirty="0"/>
              <a:t>R</a:t>
            </a:r>
            <a:r>
              <a:rPr lang="en-AU" dirty="0" smtClean="0"/>
              <a:t>esults from the post workshop surveys (along with a caveat on their use)</a:t>
            </a:r>
          </a:p>
          <a:p>
            <a:pPr lvl="1"/>
            <a:r>
              <a:rPr lang="en-AU" dirty="0" smtClean="0"/>
              <a:t>The 802.11 WG sent the LS to these organisations and 5G-ACIA</a:t>
            </a:r>
          </a:p>
          <a:p>
            <a:pPr lvl="2"/>
            <a:r>
              <a:rPr lang="en-AU" dirty="0" smtClean="0"/>
              <a:t>Sample LS is embedded to right</a:t>
            </a:r>
          </a:p>
          <a:p>
            <a:pPr lvl="1"/>
            <a:r>
              <a:rPr lang="en-AU" dirty="0" smtClean="0"/>
              <a:t>Acknowledgements were received from:</a:t>
            </a:r>
          </a:p>
          <a:p>
            <a:pPr lvl="2"/>
            <a:r>
              <a:rPr lang="en-AU" dirty="0" smtClean="0"/>
              <a:t>WFA</a:t>
            </a:r>
          </a:p>
          <a:p>
            <a:pPr lvl="2"/>
            <a:r>
              <a:rPr lang="en-AU" dirty="0" smtClean="0"/>
              <a:t>5G ACIA</a:t>
            </a:r>
          </a:p>
          <a:p>
            <a:pPr lvl="2"/>
            <a:r>
              <a:rPr lang="en-AU" dirty="0" smtClean="0"/>
              <a:t>ETSI BRAN</a:t>
            </a:r>
          </a:p>
          <a:p>
            <a:pPr lvl="2"/>
            <a:r>
              <a:rPr lang="en-AU" dirty="0" smtClean="0"/>
              <a:t>3GPP RAN1</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901438772"/>
              </p:ext>
            </p:extLst>
          </p:nvPr>
        </p:nvGraphicFramePr>
        <p:xfrm>
          <a:off x="6019800" y="3733800"/>
          <a:ext cx="914400" cy="806450"/>
        </p:xfrm>
        <a:graphic>
          <a:graphicData uri="http://schemas.openxmlformats.org/presentationml/2006/ole">
            <mc:AlternateContent xmlns:mc="http://schemas.openxmlformats.org/markup-compatibility/2006">
              <mc:Choice xmlns:v="urn:schemas-microsoft-com:vml" Requires="v">
                <p:oleObj spid="_x0000_s1035" name="Acrobat Document" showAsIcon="1" r:id="rId3" imgW="914400" imgH="806400" progId="AcroExch.Document.DC">
                  <p:embed/>
                </p:oleObj>
              </mc:Choice>
              <mc:Fallback>
                <p:oleObj name="Acrobat Document" showAsIcon="1" r:id="rId3" imgW="914400" imgH="806400" progId="AcroExch.Document.DC">
                  <p:embed/>
                  <p:pic>
                    <p:nvPicPr>
                      <p:cNvPr id="0" name=""/>
                      <p:cNvPicPr/>
                      <p:nvPr/>
                    </p:nvPicPr>
                    <p:blipFill>
                      <a:blip r:embed="rId4"/>
                      <a:stretch>
                        <a:fillRect/>
                      </a:stretch>
                    </p:blipFill>
                    <p:spPr>
                      <a:xfrm>
                        <a:off x="6019800" y="37338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50629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a:t>
            </a:r>
            <a:r>
              <a:rPr lang="en-AU" dirty="0" smtClean="0"/>
              <a:t>15</a:t>
            </a:r>
            <a:r>
              <a:rPr lang="en-AU" baseline="30000" dirty="0" smtClean="0"/>
              <a:t>th</a:t>
            </a:r>
            <a:r>
              <a:rPr lang="en-AU" dirty="0" smtClean="0"/>
              <a:t> </a:t>
            </a:r>
            <a:r>
              <a:rPr lang="en-AU" dirty="0" smtClean="0"/>
              <a:t>F2F meeting of the </a:t>
            </a:r>
            <a:r>
              <a:rPr lang="en-AU" i="1" dirty="0" err="1" smtClean="0"/>
              <a:t>Coex</a:t>
            </a:r>
            <a:r>
              <a:rPr lang="en-AU" i="1" dirty="0" smtClean="0"/>
              <a:t> SC </a:t>
            </a:r>
            <a:r>
              <a:rPr lang="en-AU" dirty="0" smtClean="0"/>
              <a:t>in </a:t>
            </a:r>
            <a:r>
              <a:rPr lang="en-AU" dirty="0" smtClean="0"/>
              <a:t>Hawaii </a:t>
            </a:r>
            <a:r>
              <a:rPr lang="en-AU" dirty="0" smtClean="0"/>
              <a:t>in </a:t>
            </a:r>
            <a:r>
              <a:rPr lang="en-AU" dirty="0" smtClean="0"/>
              <a:t>November </a:t>
            </a:r>
            <a:r>
              <a:rPr lang="en-AU" dirty="0" smtClean="0"/>
              <a:t>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a:t>
            </a:r>
            <a:r>
              <a:rPr lang="en-AU" dirty="0" smtClean="0"/>
              <a:t>) &amp; Hanoi (Nov 2019) </a:t>
            </a:r>
            <a:r>
              <a:rPr lang="en-AU" dirty="0" smtClean="0"/>
              <a:t>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Inbound </a:t>
            </a:r>
            <a:r>
              <a:rPr lang="en-AU" sz="2400" b="1" dirty="0" smtClean="0">
                <a:solidFill>
                  <a:srgbClr val="FF0000"/>
                </a:solidFill>
              </a:rPr>
              <a:t>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5283251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received a LS from ETSI BRAN related to CW update requirements</a:t>
            </a:r>
            <a:endParaRPr lang="en-AU" dirty="0"/>
          </a:p>
        </p:txBody>
      </p:sp>
      <p:sp>
        <p:nvSpPr>
          <p:cNvPr id="3" name="Content Placeholder 2"/>
          <p:cNvSpPr>
            <a:spLocks noGrp="1"/>
          </p:cNvSpPr>
          <p:nvPr>
            <p:ph idx="1"/>
          </p:nvPr>
        </p:nvSpPr>
        <p:spPr/>
        <p:txBody>
          <a:bodyPr/>
          <a:lstStyle/>
          <a:p>
            <a:pPr lvl="1"/>
            <a:r>
              <a:rPr lang="en-AU" dirty="0" smtClean="0"/>
              <a:t>ETSI BRAN has been discussing requirements for the CW updates in LBT and appear to be converging on a consensus position</a:t>
            </a:r>
          </a:p>
          <a:p>
            <a:pPr lvl="1"/>
            <a:r>
              <a:rPr lang="en-AU" dirty="0" smtClean="0"/>
              <a:t>ETSI BRAN has sent the IEEE 802.11 </a:t>
            </a:r>
            <a:r>
              <a:rPr lang="en-AU" dirty="0" err="1" smtClean="0"/>
              <a:t>Coex</a:t>
            </a:r>
            <a:r>
              <a:rPr lang="en-AU" dirty="0" smtClean="0"/>
              <a:t> SC a LS notifying the WG of the proposed revised requirements., which</a:t>
            </a:r>
          </a:p>
          <a:p>
            <a:pPr lvl="2"/>
            <a:r>
              <a:rPr lang="en-AU" dirty="0" smtClean="0"/>
              <a:t>Explicitly enable broadcasts, as used in 802.11</a:t>
            </a:r>
          </a:p>
          <a:p>
            <a:pPr lvl="2"/>
            <a:r>
              <a:rPr lang="en-AU" dirty="0" smtClean="0"/>
              <a:t>Enable delayed </a:t>
            </a:r>
            <a:r>
              <a:rPr lang="en-AU" dirty="0" err="1" smtClean="0"/>
              <a:t>ack</a:t>
            </a:r>
            <a:r>
              <a:rPr lang="en-AU" dirty="0" smtClean="0"/>
              <a:t>/</a:t>
            </a:r>
            <a:r>
              <a:rPr lang="en-AU" dirty="0" err="1" smtClean="0"/>
              <a:t>nacks</a:t>
            </a:r>
            <a:r>
              <a:rPr lang="en-AU" dirty="0" smtClean="0"/>
              <a:t>, as mostly used in LAA/NR-U</a:t>
            </a:r>
          </a:p>
          <a:p>
            <a:pPr lvl="1"/>
            <a:r>
              <a:rPr lang="en-AU" dirty="0" smtClean="0"/>
              <a:t>The LS encourages the WG to </a:t>
            </a:r>
            <a:r>
              <a:rPr lang="en-US" i="1" dirty="0"/>
              <a:t>analyze the requirements on the CW update </a:t>
            </a:r>
            <a:r>
              <a:rPr lang="en-US" i="1" dirty="0" smtClean="0"/>
              <a:t>procedure, </a:t>
            </a:r>
            <a:r>
              <a:rPr lang="en-US" dirty="0" smtClean="0"/>
              <a:t>particularly the aspect related to </a:t>
            </a:r>
            <a:r>
              <a:rPr lang="en-US" i="1" dirty="0"/>
              <a:t>no bias in providing transmission </a:t>
            </a:r>
            <a:r>
              <a:rPr lang="en-US" i="1" dirty="0" smtClean="0"/>
              <a:t>feedback</a:t>
            </a:r>
          </a:p>
          <a:p>
            <a:pPr lvl="2"/>
            <a:r>
              <a:rPr lang="en-US" dirty="0" smtClean="0"/>
              <a:t>See </a:t>
            </a:r>
            <a:r>
              <a:rPr lang="en-US" dirty="0" smtClean="0">
                <a:solidFill>
                  <a:srgbClr val="FF0000"/>
                </a:solidFill>
              </a:rPr>
              <a:t>&lt;LS link&gt;</a:t>
            </a:r>
          </a:p>
          <a:p>
            <a:pPr lvl="1"/>
            <a:r>
              <a:rPr lang="en-US" dirty="0" smtClean="0"/>
              <a:t>The </a:t>
            </a:r>
            <a:r>
              <a:rPr lang="en-US" dirty="0" err="1" smtClean="0"/>
              <a:t>Coex</a:t>
            </a:r>
            <a:r>
              <a:rPr lang="en-US" dirty="0" smtClean="0"/>
              <a:t> SC will discuss the material later in the agenda, including if and how we want to respond to the LS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73430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Important issues?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283343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elected a new Chair and discussed various 5 &amp; 6 GHz related issues</a:t>
            </a:r>
            <a:endParaRPr lang="en-AU" dirty="0"/>
          </a:p>
        </p:txBody>
      </p:sp>
      <p:sp>
        <p:nvSpPr>
          <p:cNvPr id="3" name="Content Placeholder 2"/>
          <p:cNvSpPr>
            <a:spLocks noGrp="1"/>
          </p:cNvSpPr>
          <p:nvPr>
            <p:ph idx="1"/>
          </p:nvPr>
        </p:nvSpPr>
        <p:spPr/>
        <p:txBody>
          <a:bodyPr/>
          <a:lstStyle/>
          <a:p>
            <a:pPr lvl="1"/>
            <a:r>
              <a:rPr lang="en-AU" dirty="0" smtClean="0"/>
              <a:t>ETSI BRAN #103 was held 7-10 Oct 2019 in Sophia Antipolis</a:t>
            </a:r>
          </a:p>
          <a:p>
            <a:pPr lvl="1"/>
            <a:r>
              <a:rPr lang="en-AU" dirty="0" smtClean="0"/>
              <a:t>BRAN#103 discussed various issues of interest to the </a:t>
            </a:r>
            <a:r>
              <a:rPr lang="en-AU" dirty="0" err="1" smtClean="0"/>
              <a:t>Coex</a:t>
            </a:r>
            <a:r>
              <a:rPr lang="en-AU" dirty="0" smtClean="0"/>
              <a:t> SC</a:t>
            </a:r>
          </a:p>
          <a:p>
            <a:pPr lvl="2"/>
            <a:r>
              <a:rPr lang="en-AU" dirty="0"/>
              <a:t>Chair election</a:t>
            </a:r>
          </a:p>
          <a:p>
            <a:pPr lvl="2"/>
            <a:r>
              <a:rPr lang="en-AU" dirty="0" smtClean="0"/>
              <a:t>EN 301 893 issues (5 GHz)</a:t>
            </a:r>
          </a:p>
          <a:p>
            <a:pPr lvl="3"/>
            <a:r>
              <a:rPr lang="en-AU" dirty="0" smtClean="0"/>
              <a:t>Paused COT </a:t>
            </a:r>
          </a:p>
          <a:p>
            <a:pPr lvl="3"/>
            <a:r>
              <a:rPr lang="en-AU" dirty="0"/>
              <a:t>Use of no/short LBT for control </a:t>
            </a:r>
            <a:r>
              <a:rPr lang="en-AU" dirty="0" smtClean="0"/>
              <a:t>signalling</a:t>
            </a:r>
          </a:p>
          <a:p>
            <a:pPr lvl="3"/>
            <a:r>
              <a:rPr lang="en-AU" dirty="0" smtClean="0"/>
              <a:t>CW </a:t>
            </a:r>
            <a:r>
              <a:rPr lang="en-AU" dirty="0"/>
              <a:t>adjustment mechanisms with delayed </a:t>
            </a:r>
            <a:r>
              <a:rPr lang="en-AU" dirty="0" err="1"/>
              <a:t>acks</a:t>
            </a:r>
            <a:r>
              <a:rPr lang="en-AU" dirty="0"/>
              <a:t> (including inbound LS</a:t>
            </a:r>
            <a:r>
              <a:rPr lang="en-AU" dirty="0" smtClean="0"/>
              <a:t>)</a:t>
            </a:r>
          </a:p>
          <a:p>
            <a:pPr lvl="3"/>
            <a:r>
              <a:rPr lang="en-AU" dirty="0"/>
              <a:t>Blocking energy/reservation </a:t>
            </a:r>
            <a:r>
              <a:rPr lang="en-AU" dirty="0" smtClean="0"/>
              <a:t>signals</a:t>
            </a:r>
          </a:p>
          <a:p>
            <a:pPr lvl="3"/>
            <a:r>
              <a:rPr lang="en-AU" dirty="0"/>
              <a:t>Spectral mask</a:t>
            </a:r>
          </a:p>
          <a:p>
            <a:pPr lvl="3"/>
            <a:r>
              <a:rPr lang="en-AU" dirty="0"/>
              <a:t>Floating </a:t>
            </a:r>
            <a:r>
              <a:rPr lang="en-AU" dirty="0" smtClean="0"/>
              <a:t>thresholds </a:t>
            </a:r>
            <a:r>
              <a:rPr lang="en-AU" dirty="0"/>
              <a:t>&amp; </a:t>
            </a:r>
            <a:r>
              <a:rPr lang="en-AU" dirty="0" smtClean="0"/>
              <a:t>preamble detection</a:t>
            </a:r>
            <a:endParaRPr lang="en-AU" dirty="0"/>
          </a:p>
          <a:p>
            <a:pPr lvl="2"/>
            <a:r>
              <a:rPr lang="en-AU" dirty="0" smtClean="0"/>
              <a:t>EN 303 687 issues (6 GHz)</a:t>
            </a:r>
          </a:p>
          <a:p>
            <a:pPr lvl="3"/>
            <a:r>
              <a:rPr lang="en-AU" dirty="0" smtClean="0"/>
              <a:t>Alternative WI </a:t>
            </a:r>
          </a:p>
          <a:p>
            <a:pPr lvl="3"/>
            <a:r>
              <a:rPr lang="en-AU" dirty="0" smtClean="0"/>
              <a:t>6GHz ED </a:t>
            </a:r>
            <a:r>
              <a:rPr lang="en-AU" dirty="0"/>
              <a:t>threshold in 6GHz </a:t>
            </a:r>
            <a:endParaRPr lang="en-AU" dirty="0" smtClean="0"/>
          </a:p>
          <a:p>
            <a:pPr lvl="2"/>
            <a:r>
              <a:rPr lang="en-AU" dirty="0" smtClean="0"/>
              <a:t>Next meetings</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736304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smtClean="0">
                <a:solidFill>
                  <a:srgbClr val="FF0000"/>
                </a:solidFill>
              </a:rPr>
              <a:t>Chair election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220849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elected a new Chair … congratulations to Guido </a:t>
            </a:r>
            <a:r>
              <a:rPr lang="en-AU" dirty="0" smtClean="0"/>
              <a:t>Hiertz</a:t>
            </a:r>
            <a:endParaRPr lang="en-AU" dirty="0"/>
          </a:p>
        </p:txBody>
      </p:sp>
      <p:sp>
        <p:nvSpPr>
          <p:cNvPr id="3" name="Content Placeholder 2"/>
          <p:cNvSpPr>
            <a:spLocks noGrp="1"/>
          </p:cNvSpPr>
          <p:nvPr>
            <p:ph idx="1"/>
          </p:nvPr>
        </p:nvSpPr>
        <p:spPr/>
        <p:txBody>
          <a:bodyPr/>
          <a:lstStyle/>
          <a:p>
            <a:pPr lvl="1"/>
            <a:r>
              <a:rPr lang="en-AU" dirty="0" smtClean="0"/>
              <a:t>ETSI BRAN elected a new Chair … congratulations to Guido Hiertz!</a:t>
            </a:r>
          </a:p>
          <a:p>
            <a:pPr lvl="1"/>
            <a:r>
              <a:rPr lang="en-AU" dirty="0" smtClean="0"/>
              <a:t>The election was very close and little controversial</a:t>
            </a:r>
          </a:p>
          <a:p>
            <a:pPr lvl="2"/>
            <a:r>
              <a:rPr lang="en-AU" dirty="0"/>
              <a:t>R</a:t>
            </a:r>
            <a:r>
              <a:rPr lang="en-AU" dirty="0" smtClean="0"/>
              <a:t>1 was 52/48 (threshold is 71%) and R2 was 55/45 (threshold </a:t>
            </a:r>
            <a:r>
              <a:rPr lang="en-AU" dirty="0"/>
              <a:t>is </a:t>
            </a:r>
            <a:r>
              <a:rPr lang="en-AU" dirty="0" smtClean="0"/>
              <a:t>50%) </a:t>
            </a:r>
          </a:p>
          <a:p>
            <a:pPr lvl="2"/>
            <a:r>
              <a:rPr lang="en-AU" dirty="0" smtClean="0"/>
              <a:t>It was observed that there were many late registrations (60 out of 189), many voters had never attended an ETSI BRAN meeting, and probably never will</a:t>
            </a:r>
          </a:p>
          <a:p>
            <a:pPr lvl="2"/>
            <a:r>
              <a:rPr lang="en-AU" dirty="0" smtClean="0"/>
              <a:t>However, it is important to note that this behaviour is completely within the rules</a:t>
            </a:r>
          </a:p>
          <a:p>
            <a:pPr lvl="1"/>
            <a:r>
              <a:rPr lang="en-AU" dirty="0" smtClean="0"/>
              <a:t>The election result suggests a deep concern from the cellular industry about the activities of ETSI BRAN</a:t>
            </a:r>
          </a:p>
          <a:p>
            <a:pPr lvl="2"/>
            <a:r>
              <a:rPr lang="en-AU" dirty="0" smtClean="0"/>
              <a:t>One of the candidates was generally perceived to be aligned with the Wi-Fi industry, and the other with the cellular industry; the latter won!</a:t>
            </a:r>
          </a:p>
          <a:p>
            <a:pPr lvl="2"/>
            <a:r>
              <a:rPr lang="en-AU" dirty="0" smtClean="0"/>
              <a:t>Note: the Chair is required to be neutral and so it actually does not matter who won the election</a:t>
            </a:r>
          </a:p>
          <a:p>
            <a:pPr lvl="1"/>
            <a:r>
              <a:rPr lang="en-AU" dirty="0" smtClean="0"/>
              <a:t>The message to the Wi-Fi industry from this election result should be that the work of ETSI BRAN is important; the cellular folk certainly think so!</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96814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P</a:t>
            </a:r>
            <a:r>
              <a:rPr lang="en-AU" sz="2400" b="1" dirty="0" smtClean="0">
                <a:solidFill>
                  <a:srgbClr val="FF0000"/>
                </a:solidFill>
              </a:rPr>
              <a:t>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04180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There was no consensus on whether to re-establish status quo with paused COT using EDT of -72 dBm</a:t>
            </a:r>
            <a:endParaRPr lang="en-AU" dirty="0"/>
          </a:p>
        </p:txBody>
      </p:sp>
      <p:sp>
        <p:nvSpPr>
          <p:cNvPr id="3" name="Content Placeholder 2"/>
          <p:cNvSpPr>
            <a:spLocks noGrp="1"/>
          </p:cNvSpPr>
          <p:nvPr>
            <p:ph idx="1"/>
          </p:nvPr>
        </p:nvSpPr>
        <p:spPr/>
        <p:txBody>
          <a:bodyPr/>
          <a:lstStyle/>
          <a:p>
            <a:r>
              <a:rPr lang="en-AU" dirty="0" smtClean="0"/>
              <a:t>Submissions related to </a:t>
            </a:r>
            <a:r>
              <a:rPr lang="en-GB" i="1" dirty="0"/>
              <a:t>paused COT </a:t>
            </a:r>
            <a:r>
              <a:rPr lang="en-GB" dirty="0"/>
              <a:t>issue</a:t>
            </a:r>
            <a:endParaRPr lang="en-AU" dirty="0" smtClean="0"/>
          </a:p>
          <a:p>
            <a:pPr lvl="1"/>
            <a:r>
              <a:rPr lang="en-GB" dirty="0" smtClean="0"/>
              <a:t>BRAN(19)103006r1: </a:t>
            </a:r>
            <a:r>
              <a:rPr lang="en-AU" i="1" dirty="0" smtClean="0"/>
              <a:t>Paused COT update </a:t>
            </a:r>
            <a:r>
              <a:rPr lang="en-AU" dirty="0" smtClean="0"/>
              <a:t>(Cisco)</a:t>
            </a:r>
          </a:p>
          <a:p>
            <a:pPr lvl="1"/>
            <a:r>
              <a:rPr lang="en-GB" dirty="0" smtClean="0"/>
              <a:t>BRAN(19)000036: </a:t>
            </a:r>
            <a:r>
              <a:rPr lang="en-GB" i="1" dirty="0" smtClean="0"/>
              <a:t>25 us LBT </a:t>
            </a:r>
            <a:r>
              <a:rPr lang="en-GB" dirty="0" smtClean="0"/>
              <a:t>(Ericsson)</a:t>
            </a:r>
          </a:p>
          <a:p>
            <a:r>
              <a:rPr lang="en-GB" dirty="0" smtClean="0"/>
              <a:t>Summary of </a:t>
            </a:r>
            <a:r>
              <a:rPr lang="en-GB" i="1" dirty="0" smtClean="0"/>
              <a:t>paused COT </a:t>
            </a:r>
            <a:r>
              <a:rPr lang="en-GB" dirty="0" smtClean="0"/>
              <a:t>issue</a:t>
            </a:r>
          </a:p>
          <a:p>
            <a:pPr lvl="1"/>
            <a:r>
              <a:rPr lang="en-GB" dirty="0" smtClean="0"/>
              <a:t>EN 301 893 v2.1.1 contains a </a:t>
            </a:r>
            <a:r>
              <a:rPr lang="en-GB" i="1" dirty="0" smtClean="0"/>
              <a:t>paused COT </a:t>
            </a:r>
            <a:r>
              <a:rPr lang="en-GB" dirty="0" smtClean="0"/>
              <a:t>feature with EDT of -72 dBm</a:t>
            </a:r>
          </a:p>
          <a:p>
            <a:pPr lvl="2"/>
            <a:r>
              <a:rPr lang="en-GB" dirty="0" smtClean="0"/>
              <a:t>Included for LAA, but could be used by other technologies (it is not so far)</a:t>
            </a:r>
          </a:p>
          <a:p>
            <a:pPr lvl="2"/>
            <a:r>
              <a:rPr lang="en-GB" dirty="0" smtClean="0"/>
              <a:t>It restarts a COT after a </a:t>
            </a:r>
            <a:r>
              <a:rPr lang="en-GB" i="1" dirty="0" smtClean="0"/>
              <a:t>short LBT </a:t>
            </a:r>
            <a:r>
              <a:rPr lang="en-GB" dirty="0" smtClean="0"/>
              <a:t>using EDT of -72 dBm</a:t>
            </a:r>
          </a:p>
          <a:p>
            <a:pPr lvl="1"/>
            <a:r>
              <a:rPr lang="en-GB" dirty="0" smtClean="0"/>
              <a:t>Latest EN 301 893 allows EDT of -62 dBm for </a:t>
            </a:r>
            <a:r>
              <a:rPr lang="en-GB" i="1" dirty="0" smtClean="0"/>
              <a:t>paused COT </a:t>
            </a:r>
            <a:r>
              <a:rPr lang="en-GB" dirty="0" smtClean="0"/>
              <a:t>as an unintended result of allowing any technology to use ED-only or PD/ED</a:t>
            </a:r>
          </a:p>
          <a:p>
            <a:pPr lvl="2"/>
            <a:r>
              <a:rPr lang="en-GB" dirty="0" smtClean="0"/>
              <a:t>An LAA UE can use EDT of -62 dBm (with an expansion of its access) by asserting it can do PD/ED, even knowing PD is not possible in a </a:t>
            </a:r>
            <a:r>
              <a:rPr lang="en-GB" i="1" dirty="0" smtClean="0"/>
              <a:t>short LBT</a:t>
            </a:r>
          </a:p>
          <a:p>
            <a:pPr lvl="1"/>
            <a:r>
              <a:rPr lang="en-GB" dirty="0" smtClean="0"/>
              <a:t>Some want to return </a:t>
            </a:r>
            <a:r>
              <a:rPr lang="en-GB" i="1" dirty="0" smtClean="0"/>
              <a:t>paused COT </a:t>
            </a:r>
            <a:r>
              <a:rPr lang="en-GB" dirty="0" smtClean="0"/>
              <a:t>access to the </a:t>
            </a:r>
            <a:r>
              <a:rPr lang="en-GB" i="1" dirty="0" smtClean="0"/>
              <a:t>status quo</a:t>
            </a:r>
            <a:r>
              <a:rPr lang="en-GB" dirty="0"/>
              <a:t> </a:t>
            </a:r>
            <a:r>
              <a:rPr lang="en-GB" dirty="0" smtClean="0"/>
              <a:t>in v2.1.1, with an EDT of -72dBm, while others do not! </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210828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r>
              <a:rPr lang="en-GB" dirty="0" smtClean="0"/>
              <a:t>Discussion </a:t>
            </a:r>
            <a:r>
              <a:rPr lang="en-GB" dirty="0"/>
              <a:t>of </a:t>
            </a:r>
            <a:r>
              <a:rPr lang="en-GB" i="1" dirty="0"/>
              <a:t>paused COT </a:t>
            </a:r>
            <a:r>
              <a:rPr lang="en-GB" dirty="0"/>
              <a:t>issue</a:t>
            </a:r>
            <a:endParaRPr lang="en-GB" dirty="0" smtClean="0"/>
          </a:p>
          <a:p>
            <a:pPr lvl="1"/>
            <a:r>
              <a:rPr lang="en-GB" dirty="0" smtClean="0"/>
              <a:t>There were multiple (counter) arguments put forward</a:t>
            </a:r>
          </a:p>
          <a:p>
            <a:pPr lvl="2"/>
            <a:r>
              <a:rPr lang="en-GB" dirty="0" smtClean="0"/>
              <a:t>It was asserted an LAA UE would never do this … and yet it was also argued they should have the right to do so making it important to deal with the issue</a:t>
            </a:r>
          </a:p>
          <a:p>
            <a:pPr lvl="2"/>
            <a:r>
              <a:rPr lang="en-GB" dirty="0" smtClean="0"/>
              <a:t>It was argued that PD does not work anyway … which will be addressed later in the agenda and is not true!</a:t>
            </a:r>
          </a:p>
          <a:p>
            <a:pPr lvl="2"/>
            <a:r>
              <a:rPr lang="en-GB" dirty="0"/>
              <a:t>It was argued </a:t>
            </a:r>
            <a:r>
              <a:rPr lang="en-GB" dirty="0" smtClean="0"/>
              <a:t>that the UE has the right to use the same method (</a:t>
            </a:r>
            <a:r>
              <a:rPr lang="en-GB" dirty="0" err="1" smtClean="0"/>
              <a:t>ie</a:t>
            </a:r>
            <a:r>
              <a:rPr lang="en-GB" dirty="0" smtClean="0"/>
              <a:t> PD/ED) as used to obtain the COT … although the UE has no way of knowing what method was used to </a:t>
            </a:r>
            <a:r>
              <a:rPr lang="en-GB" dirty="0"/>
              <a:t>obtain the COT </a:t>
            </a:r>
            <a:r>
              <a:rPr lang="en-GB" dirty="0" smtClean="0"/>
              <a:t>because there is no signalling</a:t>
            </a:r>
          </a:p>
          <a:p>
            <a:pPr lvl="2"/>
            <a:r>
              <a:rPr lang="en-GB" dirty="0" smtClean="0"/>
              <a:t>It was argued that less exceptions is better  … which is a good argument assuming there are no other factors to consider</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955586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consensus on whether to re-establish status quo with paused COT using EDT of -72 dBm</a:t>
            </a:r>
          </a:p>
        </p:txBody>
      </p:sp>
      <p:sp>
        <p:nvSpPr>
          <p:cNvPr id="3" name="Content Placeholder 2"/>
          <p:cNvSpPr>
            <a:spLocks noGrp="1"/>
          </p:cNvSpPr>
          <p:nvPr>
            <p:ph idx="1"/>
          </p:nvPr>
        </p:nvSpPr>
        <p:spPr/>
        <p:txBody>
          <a:bodyPr/>
          <a:lstStyle/>
          <a:p>
            <a:pPr lvl="1"/>
            <a:r>
              <a:rPr lang="en-GB" dirty="0" smtClean="0"/>
              <a:t>A </a:t>
            </a:r>
            <a:r>
              <a:rPr lang="en-GB" dirty="0"/>
              <a:t>compromise was proposed </a:t>
            </a:r>
            <a:r>
              <a:rPr lang="en-GB" dirty="0" smtClean="0"/>
              <a:t>by Cisco whereby </a:t>
            </a:r>
            <a:r>
              <a:rPr lang="en-GB" dirty="0"/>
              <a:t>any UE using PD/ED for </a:t>
            </a:r>
            <a:r>
              <a:rPr lang="en-GB" i="1" dirty="0"/>
              <a:t>paused COT </a:t>
            </a:r>
            <a:r>
              <a:rPr lang="en-GB" dirty="0"/>
              <a:t>should be awake at least a max COT time </a:t>
            </a:r>
            <a:r>
              <a:rPr lang="en-GB" dirty="0" smtClean="0"/>
              <a:t>before the restart of the COT to allow PD to work</a:t>
            </a:r>
            <a:endParaRPr lang="en-GB" dirty="0"/>
          </a:p>
          <a:p>
            <a:pPr lvl="2"/>
            <a:r>
              <a:rPr lang="en-GB" dirty="0" smtClean="0"/>
              <a:t>This was rejected by </a:t>
            </a:r>
            <a:r>
              <a:rPr lang="en-GB" dirty="0" err="1" smtClean="0"/>
              <a:t>Ericssson</a:t>
            </a:r>
            <a:r>
              <a:rPr lang="en-GB" dirty="0" smtClean="0"/>
              <a:t> on the basis that Wi-Fi does not do that in multi-channel</a:t>
            </a:r>
          </a:p>
          <a:p>
            <a:pPr lvl="2"/>
            <a:r>
              <a:rPr lang="en-GB" dirty="0" smtClean="0"/>
              <a:t>This is true but multi-channel is a independent issue from </a:t>
            </a:r>
            <a:r>
              <a:rPr lang="en-GB" i="1" dirty="0" smtClean="0"/>
              <a:t>paused COT</a:t>
            </a:r>
            <a:r>
              <a:rPr lang="en-GB" dirty="0" smtClean="0"/>
              <a:t>, with its own </a:t>
            </a:r>
            <a:r>
              <a:rPr lang="en-GB" i="1" dirty="0" smtClean="0"/>
              <a:t>status quo</a:t>
            </a:r>
          </a:p>
          <a:p>
            <a:pPr lvl="2"/>
            <a:r>
              <a:rPr lang="en-GB" dirty="0" smtClean="0"/>
              <a:t>The discussion highlights the difficulty of consistency in an inconsistent situation</a:t>
            </a:r>
          </a:p>
          <a:p>
            <a:r>
              <a:rPr lang="en-GB" dirty="0"/>
              <a:t>Result of discussion</a:t>
            </a:r>
          </a:p>
          <a:p>
            <a:pPr lvl="1"/>
            <a:r>
              <a:rPr lang="en-GB" dirty="0" smtClean="0"/>
              <a:t>BRAN ended in impasse, with no agreement, and further discussion put off until the December meeting</a:t>
            </a:r>
            <a:endParaRPr lang="en-GB"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435453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Use </a:t>
            </a:r>
            <a:r>
              <a:rPr lang="en-AU" sz="2400" b="1" dirty="0">
                <a:solidFill>
                  <a:srgbClr val="FF0000"/>
                </a:solidFill>
              </a:rPr>
              <a:t>of no/short LBT for control signalling</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9299828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1" indent="-342900"/>
            <a:r>
              <a:rPr lang="en-AU" dirty="0">
                <a:solidFill>
                  <a:srgbClr val="FF0000"/>
                </a:solidFill>
              </a:rPr>
              <a:t>Use of no/short LBT for control signalling</a:t>
            </a:r>
            <a:br>
              <a:rPr lang="en-AU" dirty="0">
                <a:solidFill>
                  <a:srgbClr val="FF0000"/>
                </a:solidFill>
              </a:rPr>
            </a:br>
            <a:r>
              <a:rPr lang="en-AU" dirty="0">
                <a:solidFill>
                  <a:srgbClr val="FF0000"/>
                </a:solidFill>
              </a:rPr>
              <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Andrew Myles will present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682432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41470597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CW adjustment mechanisms with delayed </a:t>
            </a:r>
            <a:r>
              <a:rPr lang="en-AU" dirty="0" err="1">
                <a:solidFill>
                  <a:srgbClr val="FF0000"/>
                </a:solidFill>
              </a:rPr>
              <a:t>acks</a:t>
            </a:r>
            <a:r>
              <a:rPr lang="en-AU" dirty="0">
                <a:solidFill>
                  <a:srgbClr val="FF0000"/>
                </a:solidFill>
              </a:rPr>
              <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Menzo Wentink may present accepted proposal</a:t>
            </a:r>
          </a:p>
          <a:p>
            <a:pPr lvl="1"/>
            <a:r>
              <a:rPr lang="en-AU" dirty="0" smtClean="0">
                <a:solidFill>
                  <a:srgbClr val="FF0000"/>
                </a:solidFill>
              </a:rPr>
              <a:t>SC will address LS from BRAN, particularly in relation to no bias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209878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Blocking energy/reservation signals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4302982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Blocking energy/reservation signals</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Andrew Myles will present status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484166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smtClean="0">
                <a:solidFill>
                  <a:srgbClr val="FF0000"/>
                </a:solidFill>
              </a:rPr>
              <a:t>Spectral mask</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89447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Spectral mask</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David Boldy will present update </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73305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301 893 </a:t>
            </a:r>
            <a:r>
              <a:rPr lang="en-AU" sz="2400" b="1" dirty="0" smtClean="0">
                <a:solidFill>
                  <a:srgbClr val="FF0000"/>
                </a:solidFill>
              </a:rPr>
              <a:t>issues</a:t>
            </a:r>
          </a:p>
          <a:p>
            <a:pPr marL="342900" lvl="1" indent="-342900" algn="ctr">
              <a:buNone/>
            </a:pPr>
            <a:r>
              <a:rPr lang="en-AU" sz="2400" b="1" dirty="0">
                <a:solidFill>
                  <a:srgbClr val="FF0000"/>
                </a:solidFill>
              </a:rPr>
              <a:t>Floating thresholds &amp; preamble detection</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7895528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Floating thresholds &amp; preamble detection</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a:solidFill>
                  <a:srgbClr val="FF0000"/>
                </a:solidFill>
              </a:rPr>
              <a:t>David Boldy </a:t>
            </a:r>
            <a:r>
              <a:rPr lang="en-AU" dirty="0" smtClean="0">
                <a:solidFill>
                  <a:srgbClr val="FF0000"/>
                </a:solidFill>
              </a:rPr>
              <a:t>&amp; Menzo Wentink will present issues, particularly wrt testing PDs</a:t>
            </a:r>
          </a:p>
          <a:p>
            <a:pPr lvl="1"/>
            <a:r>
              <a:rPr lang="en-AU" dirty="0" smtClean="0">
                <a:solidFill>
                  <a:srgbClr val="FF0000"/>
                </a:solidFill>
              </a:rPr>
              <a:t>Guido Hiertz may present on asserted need for testing with noise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508981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Alternative </a:t>
            </a:r>
            <a:r>
              <a:rPr lang="en-AU" sz="2400" b="1" dirty="0" smtClean="0">
                <a:solidFill>
                  <a:srgbClr val="FF0000"/>
                </a:solidFill>
              </a:rPr>
              <a:t>WI</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6400015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Alternative WI</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Quick status update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5765272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a:solidFill>
                  <a:srgbClr val="FF0000"/>
                </a:solidFill>
              </a:rPr>
              <a:t>EN 303 687 </a:t>
            </a:r>
            <a:r>
              <a:rPr lang="en-AU" sz="2400" b="1" dirty="0" smtClean="0">
                <a:solidFill>
                  <a:srgbClr val="FF0000"/>
                </a:solidFill>
              </a:rPr>
              <a:t>issues</a:t>
            </a:r>
          </a:p>
          <a:p>
            <a:pPr marL="342900" lvl="1" indent="-342900" algn="ctr">
              <a:buNone/>
            </a:pPr>
            <a:r>
              <a:rPr lang="en-AU" sz="2400" b="1" dirty="0">
                <a:solidFill>
                  <a:srgbClr val="FF0000"/>
                </a:solidFill>
              </a:rPr>
              <a:t>6GHz ED threshold in 6GHz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0431634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6GHz ED threshold in 6GHz </a:t>
            </a:r>
            <a:br>
              <a:rPr lang="en-AU" dirty="0">
                <a:solidFill>
                  <a:srgbClr val="FF0000"/>
                </a:solidFill>
              </a:rPr>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Andrew Myles will present status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405520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t>
            </a:r>
            <a:r>
              <a:rPr lang="en-AU" sz="2400" b="1" dirty="0" smtClean="0">
                <a:solidFill>
                  <a:srgbClr val="FF0000"/>
                </a:solidFill>
              </a:rPr>
              <a:t>activities</a:t>
            </a:r>
          </a:p>
          <a:p>
            <a:pPr marL="342900" lvl="1" indent="-342900" algn="ctr">
              <a:buNone/>
            </a:pPr>
            <a:r>
              <a:rPr lang="en-AU" sz="2400" b="1" dirty="0" smtClean="0">
                <a:solidFill>
                  <a:srgbClr val="FF0000"/>
                </a:solidFill>
              </a:rPr>
              <a:t>Next meetings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1378048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a:t>
            </a:r>
            <a:r>
              <a:rPr lang="en-AU" dirty="0" smtClean="0"/>
              <a:t>BRAN#104 </a:t>
            </a:r>
            <a:r>
              <a:rPr lang="en-AU" dirty="0" smtClean="0"/>
              <a:t>in </a:t>
            </a:r>
            <a:r>
              <a:rPr lang="en-AU" dirty="0" smtClean="0"/>
              <a:t>December </a:t>
            </a:r>
            <a:r>
              <a:rPr lang="en-AU" dirty="0" smtClean="0"/>
              <a:t>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a:t>#</a:t>
            </a:r>
            <a:r>
              <a:rPr lang="en-GB" dirty="0" smtClean="0"/>
              <a:t>104</a:t>
            </a:r>
            <a:endParaRPr lang="en-GB" dirty="0"/>
          </a:p>
          <a:p>
            <a:pPr lvl="2"/>
            <a:r>
              <a:rPr lang="en-GB" dirty="0" smtClean="0"/>
              <a:t>2-6 </a:t>
            </a:r>
            <a:r>
              <a:rPr lang="en-GB" dirty="0" smtClean="0"/>
              <a:t>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23-27 </a:t>
            </a:r>
            <a:r>
              <a:rPr lang="en-GB" dirty="0" smtClean="0"/>
              <a:t>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a:t>
            </a:r>
            <a:r>
              <a:rPr lang="en-AU" dirty="0" smtClean="0"/>
              <a:t>RAN/RAN1 meetings</a:t>
            </a:r>
            <a:endParaRPr lang="en-AU" dirty="0"/>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126159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Extension of SC charter</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1029721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a:t>
            </a:r>
            <a:r>
              <a:rPr lang="en-AU" dirty="0" smtClean="0"/>
              <a:t>802.11ax on Thu</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a:t>
            </a:r>
            <a:r>
              <a:rPr lang="en-AU" dirty="0" smtClean="0"/>
              <a:t>extension</a:t>
            </a:r>
          </a:p>
          <a:p>
            <a:pPr lvl="1"/>
            <a:r>
              <a:rPr lang="en-AU" dirty="0" smtClean="0"/>
              <a:t>It is proposed the SC continue this discussion at the end of the agenda (on Thu), when participants will have a better idea of the potential ongoing work for the SC … but think about it in the meantime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
        <p:nvSpPr>
          <p:cNvPr id="6" name="Rectangle 5"/>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Wed PM1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42759255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
        <p:nvSpPr>
          <p:cNvPr id="10" name="Rectangle 9"/>
          <p:cNvSpPr/>
          <p:nvPr/>
        </p:nvSpPr>
        <p:spPr bwMode="auto">
          <a:xfrm rot="2570983">
            <a:off x="7182253" y="1144587"/>
            <a:ext cx="19050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From</a:t>
            </a:r>
            <a:r>
              <a:rPr kumimoji="0" lang="en-AU" sz="1800" b="1" i="0" u="none" strike="noStrike" cap="none" normalizeH="0" dirty="0" smtClean="0">
                <a:ln>
                  <a:noFill/>
                </a:ln>
                <a:solidFill>
                  <a:srgbClr val="FF0000"/>
                </a:solidFill>
                <a:effectLst/>
                <a:latin typeface="+mj-lt"/>
              </a:rPr>
              <a:t> Wed PM1 session</a:t>
            </a:r>
            <a:endParaRPr kumimoji="0" lang="en-AU" sz="18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7104783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a:t>Coex</a:t>
            </a:r>
            <a:r>
              <a:rPr lang="en-AU" dirty="0"/>
              <a:t> SC </a:t>
            </a:r>
            <a:r>
              <a:rPr lang="en-AU" dirty="0" smtClean="0"/>
              <a:t>has potential coexistence work related to 802.11be and 6 GHz</a:t>
            </a:r>
            <a:endParaRPr lang="en-AU" dirty="0"/>
          </a:p>
        </p:txBody>
      </p:sp>
      <p:sp>
        <p:nvSpPr>
          <p:cNvPr id="3" name="Content Placeholder 2"/>
          <p:cNvSpPr>
            <a:spLocks noGrp="1"/>
          </p:cNvSpPr>
          <p:nvPr>
            <p:ph idx="1"/>
          </p:nvPr>
        </p:nvSpPr>
        <p:spPr/>
        <p:txBody>
          <a:bodyPr/>
          <a:lstStyle/>
          <a:p>
            <a:r>
              <a:rPr lang="en-AU" dirty="0" smtClean="0"/>
              <a:t>Why should the </a:t>
            </a:r>
            <a:r>
              <a:rPr lang="en-AU" dirty="0" err="1"/>
              <a:t>Coex</a:t>
            </a:r>
            <a:r>
              <a:rPr lang="en-AU" dirty="0"/>
              <a:t> SC </a:t>
            </a:r>
            <a:r>
              <a:rPr lang="en-AU" dirty="0" smtClean="0"/>
              <a:t>charter be extended?</a:t>
            </a:r>
          </a:p>
          <a:p>
            <a:pPr lvl="1"/>
            <a:r>
              <a:rPr lang="en-AU" dirty="0" smtClean="0"/>
              <a:t>The existing </a:t>
            </a:r>
            <a:r>
              <a:rPr lang="en-AU" dirty="0" err="1" smtClean="0"/>
              <a:t>Coex</a:t>
            </a:r>
            <a:r>
              <a:rPr lang="en-AU" dirty="0" smtClean="0"/>
              <a:t> SC charter is mostly constrained to 802.11ax and 5 GHz coexistence, despite potential coexistence issues in 802.11be &amp; 6GHz</a:t>
            </a:r>
          </a:p>
          <a:p>
            <a:pPr lvl="2"/>
            <a:r>
              <a:rPr lang="en-AU" dirty="0" smtClean="0"/>
              <a:t>It does not cover coexistence with 802.11be (the next big thing </a:t>
            </a:r>
            <a:r>
              <a:rPr lang="en-AU" dirty="0" smtClean="0">
                <a:sym typeface="Wingdings" panose="05000000000000000000" pitchFamily="2" charset="2"/>
              </a:rPr>
              <a:t>)</a:t>
            </a:r>
            <a:endParaRPr lang="en-AU" dirty="0" smtClean="0"/>
          </a:p>
          <a:p>
            <a:pPr lvl="2"/>
            <a:r>
              <a:rPr lang="en-AU" dirty="0" smtClean="0"/>
              <a:t>It did not explicitly cover </a:t>
            </a:r>
            <a:r>
              <a:rPr lang="en-AU" dirty="0"/>
              <a:t>coexistence </a:t>
            </a:r>
            <a:r>
              <a:rPr lang="en-AU" dirty="0" smtClean="0"/>
              <a:t>in 6 GHz (the other next big thing </a:t>
            </a:r>
            <a:r>
              <a:rPr lang="en-AU" dirty="0" smtClean="0">
                <a:sym typeface="Wingdings" panose="05000000000000000000" pitchFamily="2" charset="2"/>
              </a:rPr>
              <a:t>)</a:t>
            </a:r>
            <a:endParaRPr lang="en-AU" dirty="0" smtClean="0"/>
          </a:p>
          <a:p>
            <a:pPr lvl="3"/>
            <a:r>
              <a:rPr lang="en-AU" dirty="0" smtClean="0"/>
              <a:t>It could be argued that is does implicitly cover 6 GHz with the 802.11ax PAR extension to cover 6 GHz  </a:t>
            </a:r>
          </a:p>
          <a:p>
            <a:pPr lvl="1"/>
            <a:r>
              <a:rPr lang="en-AU" dirty="0" smtClean="0"/>
              <a:t>There is likely to be relevant material to review from other organisations related to coexistence</a:t>
            </a:r>
          </a:p>
          <a:p>
            <a:pPr lvl="2"/>
            <a:r>
              <a:rPr lang="en-AU" dirty="0" smtClean="0"/>
              <a:t>3GPP RAN1 will probably not provide as much to review as in the past because  the NR-U spec is scheduled for completion in early 2020</a:t>
            </a:r>
          </a:p>
          <a:p>
            <a:pPr lvl="2"/>
            <a:r>
              <a:rPr lang="en-AU" dirty="0" smtClean="0"/>
              <a:t>ETSI BRAN will continue providing material as the 5 GHz HS (EN 301 893) is completed and the 6 GHz HS (</a:t>
            </a:r>
            <a:r>
              <a:rPr lang="en-GB" dirty="0"/>
              <a:t>EN 303 </a:t>
            </a:r>
            <a:r>
              <a:rPr lang="en-GB" dirty="0" smtClean="0"/>
              <a:t>687) is developed</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1788727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a possible new scope for a rechartered </a:t>
            </a:r>
            <a:r>
              <a:rPr lang="en-AU" dirty="0" err="1" smtClean="0"/>
              <a:t>Coex</a:t>
            </a:r>
            <a:r>
              <a:rPr lang="en-AU" dirty="0" smtClean="0"/>
              <a:t> SC </a:t>
            </a:r>
            <a:endParaRPr lang="en-AU" dirty="0"/>
          </a:p>
        </p:txBody>
      </p:sp>
      <p:sp>
        <p:nvSpPr>
          <p:cNvPr id="3" name="Content Placeholder 2"/>
          <p:cNvSpPr>
            <a:spLocks noGrp="1"/>
          </p:cNvSpPr>
          <p:nvPr>
            <p:ph idx="1"/>
          </p:nvPr>
        </p:nvSpPr>
        <p:spPr/>
        <p:txBody>
          <a:bodyPr/>
          <a:lstStyle/>
          <a:p>
            <a:r>
              <a:rPr lang="en-AU" dirty="0" smtClean="0"/>
              <a:t>Possible new scope for Coexistence SC charter extension</a:t>
            </a:r>
          </a:p>
          <a:p>
            <a:pPr lvl="1"/>
            <a:r>
              <a:rPr lang="en-AU" i="1" dirty="0" smtClean="0"/>
              <a:t>The </a:t>
            </a:r>
            <a:r>
              <a:rPr lang="en-AU" i="1" dirty="0" err="1"/>
              <a:t>Coex</a:t>
            </a:r>
            <a:r>
              <a:rPr lang="en-AU" i="1" dirty="0"/>
              <a:t> SC </a:t>
            </a:r>
            <a:r>
              <a:rPr lang="en-AU" i="1" dirty="0" smtClean="0"/>
              <a:t>shall promote the establishment of an </a:t>
            </a:r>
            <a:r>
              <a:rPr lang="en-AU" i="1" dirty="0"/>
              <a:t>environment </a:t>
            </a:r>
            <a:r>
              <a:rPr lang="en-AU" i="1" dirty="0" smtClean="0"/>
              <a:t>and the use of mechanisms that enable </a:t>
            </a:r>
            <a:r>
              <a:rPr lang="en-AU" i="1" dirty="0"/>
              <a:t>IEEE </a:t>
            </a:r>
            <a:r>
              <a:rPr lang="en-AU" i="1" dirty="0" smtClean="0"/>
              <a:t>802.11 technologies to have </a:t>
            </a:r>
            <a:r>
              <a:rPr lang="en-AU" i="1" dirty="0"/>
              <a:t>“fair access” to global unlicensed </a:t>
            </a:r>
            <a:r>
              <a:rPr lang="en-AU" i="1" dirty="0" smtClean="0"/>
              <a:t>spectrum</a:t>
            </a:r>
          </a:p>
          <a:p>
            <a:pPr lvl="1"/>
            <a:r>
              <a:rPr lang="en-AU" i="1" dirty="0" smtClean="0"/>
              <a:t>The </a:t>
            </a:r>
            <a:r>
              <a:rPr lang="en-AU" i="1" dirty="0" err="1" smtClean="0"/>
              <a:t>Coex</a:t>
            </a:r>
            <a:r>
              <a:rPr lang="en-AU" i="1" dirty="0" smtClean="0"/>
              <a:t> SC should focus particularly on coexistence of 802.11ax &amp; 802.11be with LAA &amp; NR-U in the 5 GHz and 6 GHz bands</a:t>
            </a:r>
          </a:p>
          <a:p>
            <a:pPr lvl="1"/>
            <a:r>
              <a:rPr lang="en-AU" i="1" dirty="0" smtClean="0"/>
              <a:t>The </a:t>
            </a:r>
            <a:r>
              <a:rPr lang="en-AU" i="1" dirty="0" err="1" smtClean="0"/>
              <a:t>Coex</a:t>
            </a:r>
            <a:r>
              <a:rPr lang="en-AU" i="1" dirty="0" smtClean="0"/>
              <a:t> SC may consider coexistence with other technologies and in other bands as directed by the Chair of the 802.11 WG</a:t>
            </a:r>
          </a:p>
          <a:p>
            <a:r>
              <a:rPr lang="en-AU" dirty="0"/>
              <a:t>Possible </a:t>
            </a:r>
            <a:r>
              <a:rPr lang="en-AU" dirty="0" smtClean="0"/>
              <a:t>close down criteria for </a:t>
            </a:r>
            <a:r>
              <a:rPr lang="en-AU" dirty="0"/>
              <a:t>Coexistence </a:t>
            </a:r>
            <a:r>
              <a:rPr lang="en-AU" dirty="0" smtClean="0"/>
              <a:t>SC</a:t>
            </a:r>
          </a:p>
          <a:p>
            <a:pPr lvl="1"/>
            <a:r>
              <a:rPr lang="en-AU" i="1" dirty="0"/>
              <a:t>The </a:t>
            </a:r>
            <a:r>
              <a:rPr lang="en-AU" i="1" dirty="0" err="1" smtClean="0"/>
              <a:t>Coex</a:t>
            </a:r>
            <a:r>
              <a:rPr lang="en-AU" i="1" dirty="0" smtClean="0"/>
              <a:t> SC will close when it is determined by the 802.11 WG that the SC </a:t>
            </a:r>
            <a:r>
              <a:rPr lang="en-AU" i="1" dirty="0"/>
              <a:t>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606917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consider approving the extension of its charter</a:t>
            </a:r>
            <a:endParaRPr lang="en-AU" dirty="0"/>
          </a:p>
        </p:txBody>
      </p:sp>
      <p:sp>
        <p:nvSpPr>
          <p:cNvPr id="3" name="Content Placeholder 2"/>
          <p:cNvSpPr>
            <a:spLocks noGrp="1"/>
          </p:cNvSpPr>
          <p:nvPr>
            <p:ph idx="1"/>
          </p:nvPr>
        </p:nvSpPr>
        <p:spPr/>
        <p:txBody>
          <a:bodyPr/>
          <a:lstStyle/>
          <a:p>
            <a:r>
              <a:rPr lang="en-AU" dirty="0" smtClean="0"/>
              <a:t>Possible motion</a:t>
            </a:r>
          </a:p>
          <a:p>
            <a:pPr lvl="1"/>
            <a:r>
              <a:rPr lang="en-AU" i="1" dirty="0" smtClean="0"/>
              <a:t>The IEEE 802.11 </a:t>
            </a:r>
            <a:r>
              <a:rPr lang="en-AU" i="1" dirty="0" err="1" smtClean="0"/>
              <a:t>Coex</a:t>
            </a:r>
            <a:r>
              <a:rPr lang="en-AU" i="1" dirty="0" smtClean="0"/>
              <a:t> SC recommends to the IEEE 802.11 WG the that its charter is revised to &lt;see previous slide&gt;</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425537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a:t>
            </a:r>
            <a:r>
              <a:rPr lang="en-AU" dirty="0" smtClean="0"/>
              <a:t>its normal </a:t>
            </a:r>
            <a:r>
              <a:rPr lang="en-AU" dirty="0" smtClean="0"/>
              <a:t>business in </a:t>
            </a:r>
            <a:r>
              <a:rPr lang="en-AU" dirty="0" smtClean="0"/>
              <a:t>Jan  2020 </a:t>
            </a:r>
            <a:r>
              <a:rPr lang="en-AU" dirty="0" smtClean="0"/>
              <a:t>in </a:t>
            </a:r>
            <a:r>
              <a:rPr lang="en-AU" dirty="0" smtClean="0"/>
              <a:t>Irvine</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Review results of </a:t>
            </a:r>
            <a:r>
              <a:rPr lang="en-AU" dirty="0"/>
              <a:t>ETSI BRAN meeting in </a:t>
            </a:r>
            <a:r>
              <a:rPr lang="en-AU" dirty="0" smtClean="0"/>
              <a:t>Dec 2019</a:t>
            </a:r>
            <a:endParaRPr lang="en-AU" dirty="0"/>
          </a:p>
          <a:p>
            <a:pPr lvl="1"/>
            <a:r>
              <a:rPr lang="en-AU" dirty="0" smtClean="0"/>
              <a:t>Review </a:t>
            </a:r>
            <a:r>
              <a:rPr lang="en-AU" dirty="0" smtClean="0"/>
              <a:t>recent 3GPP RAN/RAN1 activities</a:t>
            </a:r>
          </a:p>
          <a:p>
            <a:pPr lvl="1"/>
            <a:r>
              <a:rPr lang="en-AU" dirty="0"/>
              <a:t>Prepare for ETSI BRAN meeting in Mar </a:t>
            </a:r>
            <a:r>
              <a:rPr lang="en-AU" dirty="0" smtClean="0"/>
              <a:t>2020</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4619790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Hawaii </a:t>
            </a:r>
            <a:r>
              <a:rPr lang="en-AU" dirty="0" smtClean="0"/>
              <a:t>in </a:t>
            </a:r>
            <a:r>
              <a:rPr lang="en-AU" dirty="0" smtClean="0"/>
              <a:t>Nov </a:t>
            </a:r>
            <a:r>
              <a:rPr lang="en-AU" dirty="0" smtClean="0"/>
              <a:t>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proposed agenda for Hawaii in Nov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Discussion of extension of </a:t>
            </a:r>
            <a:r>
              <a:rPr lang="en-AU" dirty="0" err="1" smtClean="0"/>
              <a:t>Coex</a:t>
            </a:r>
            <a:r>
              <a:rPr lang="en-AU" dirty="0" smtClean="0"/>
              <a:t> SC charter </a:t>
            </a:r>
            <a:endParaRPr lang="en-AU" dirty="0" smtClean="0"/>
          </a:p>
          <a:p>
            <a:pPr lvl="2"/>
            <a:r>
              <a:rPr lang="en-AU" dirty="0" smtClean="0"/>
              <a:t>Review of inbound/outbound LDs</a:t>
            </a:r>
          </a:p>
          <a:p>
            <a:pPr lvl="3"/>
            <a:r>
              <a:rPr lang="en-AU" dirty="0" smtClean="0"/>
              <a:t>Update on outbound LS related to Coexistence Workshop</a:t>
            </a:r>
          </a:p>
          <a:p>
            <a:pPr lvl="3"/>
            <a:r>
              <a:rPr lang="en-AU" dirty="0" smtClean="0"/>
              <a:t>Review of inbound LS on CW update from ETSI BRAN</a:t>
            </a:r>
          </a:p>
          <a:p>
            <a:pPr lvl="2"/>
            <a:r>
              <a:rPr lang="en-AU" dirty="0"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 proposed agenda for Hawaii in Nov 2019</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Review of recent ETSI BRAN activities</a:t>
            </a:r>
          </a:p>
          <a:p>
            <a:pPr lvl="3"/>
            <a:r>
              <a:rPr lang="en-AU" dirty="0"/>
              <a:t>Chair election</a:t>
            </a:r>
          </a:p>
          <a:p>
            <a:pPr lvl="3"/>
            <a:r>
              <a:rPr lang="en-AU" dirty="0"/>
              <a:t>EN 301 893 issues (5 GHz)</a:t>
            </a:r>
          </a:p>
          <a:p>
            <a:pPr lvl="4"/>
            <a:r>
              <a:rPr lang="en-AU" sz="1200" dirty="0"/>
              <a:t>Paused COT </a:t>
            </a:r>
          </a:p>
          <a:p>
            <a:pPr lvl="4"/>
            <a:r>
              <a:rPr lang="en-AU" sz="1200" dirty="0"/>
              <a:t>Use of no/short LBT for control signalling</a:t>
            </a:r>
          </a:p>
          <a:p>
            <a:pPr lvl="4"/>
            <a:r>
              <a:rPr lang="en-AU" sz="1200" dirty="0"/>
              <a:t>CW adjustment mechanisms with delayed </a:t>
            </a:r>
            <a:r>
              <a:rPr lang="en-AU" sz="1200" dirty="0" err="1"/>
              <a:t>acks</a:t>
            </a:r>
            <a:r>
              <a:rPr lang="en-AU" sz="1200" dirty="0"/>
              <a:t> (including inbound LS)</a:t>
            </a:r>
          </a:p>
          <a:p>
            <a:pPr lvl="4"/>
            <a:r>
              <a:rPr lang="en-AU" sz="1200" dirty="0"/>
              <a:t>Blocking energy/reservation signals</a:t>
            </a:r>
          </a:p>
          <a:p>
            <a:pPr lvl="4"/>
            <a:r>
              <a:rPr lang="en-AU" sz="1200" dirty="0"/>
              <a:t>Spectral mask</a:t>
            </a:r>
          </a:p>
          <a:p>
            <a:pPr lvl="4"/>
            <a:r>
              <a:rPr lang="en-AU" sz="1200" dirty="0"/>
              <a:t>Floating thresholds &amp; preamble detection</a:t>
            </a:r>
          </a:p>
          <a:p>
            <a:pPr lvl="3"/>
            <a:r>
              <a:rPr lang="en-AU" dirty="0"/>
              <a:t>EN 303 687 issues (6 GHz)</a:t>
            </a:r>
          </a:p>
          <a:p>
            <a:pPr lvl="4"/>
            <a:r>
              <a:rPr lang="en-AU" sz="1200" dirty="0"/>
              <a:t>Alternative WI </a:t>
            </a:r>
          </a:p>
          <a:p>
            <a:pPr lvl="4"/>
            <a:r>
              <a:rPr lang="en-AU" sz="1200" dirty="0"/>
              <a:t>6GHz ED threshold in 6GHz </a:t>
            </a:r>
            <a:r>
              <a:rPr lang="en-AU" sz="1200" dirty="0" smtClean="0"/>
              <a:t>Review of recent 3GPP RAN/RAN1 activities</a:t>
            </a:r>
            <a:endParaRPr lang="en-AU" sz="1200" dirty="0" smtClean="0"/>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2133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3596</Words>
  <Application>Microsoft Office PowerPoint</Application>
  <PresentationFormat>On-screen Show (4:3)</PresentationFormat>
  <Paragraphs>475</Paragraphs>
  <Slides>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3" baseType="lpstr">
      <vt:lpstr>Arial</vt:lpstr>
      <vt:lpstr>Times New Roman</vt:lpstr>
      <vt:lpstr>Wingdings</vt:lpstr>
      <vt:lpstr>802-11-Submission</vt:lpstr>
      <vt:lpstr>Adobe Acrobat Document</vt:lpstr>
      <vt:lpstr>Agenda for IEEE 802.11 Coexistence SC meeting in Hawaii in November 2019</vt:lpstr>
      <vt:lpstr>Welcome to the 15th F2F meeting of the Coex SC in Hawaii in November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Hawaii in Nov 2019</vt:lpstr>
      <vt:lpstr>The Coex SC will consider a proposed agenda for Hawaii in Nov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 on Thu</vt:lpstr>
      <vt:lpstr>PowerPoint Presentation</vt:lpstr>
      <vt:lpstr>The Coex SC will consider approval of its meeting minutes from Hanoi in Sept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 LS was sent to multiple organisations notifying them of the Coex Workshop results/documents</vt:lpstr>
      <vt:lpstr>PowerPoint Presentation</vt:lpstr>
      <vt:lpstr>The 802.11 WG received a LS from ETSI BRAN related to CW update requirements</vt:lpstr>
      <vt:lpstr>PowerPoint Presentation</vt:lpstr>
      <vt:lpstr>WBA &amp; post workshop surveys identified the relative importance of various coexistence issues</vt:lpstr>
      <vt:lpstr>PowerPoint Presentation</vt:lpstr>
      <vt:lpstr>BRAN#103 elected a new Chair and discussed various 5 &amp; 6 GHz related issues</vt:lpstr>
      <vt:lpstr>PowerPoint Presentation</vt:lpstr>
      <vt:lpstr>ETSI BRAN elected a new Chair … congratulations to Guido Hiertz</vt:lpstr>
      <vt:lpstr>PowerPoint Presentation</vt:lpstr>
      <vt:lpstr>There was no consensus on whether to re-establish status quo with paused COT using EDT of -72 dBm</vt:lpstr>
      <vt:lpstr>There was no consensus on whether to re-establish status quo with paused COT using EDT of -72 dBm</vt:lpstr>
      <vt:lpstr>There was no consensus on whether to re-establish status quo with paused COT using EDT of -72 dBm</vt:lpstr>
      <vt:lpstr>PowerPoint Presentation</vt:lpstr>
      <vt:lpstr>Use of no/short LBT for control signalling  </vt:lpstr>
      <vt:lpstr>PowerPoint Presentation</vt:lpstr>
      <vt:lpstr>CW adjustment mechanisms with delayed acks </vt:lpstr>
      <vt:lpstr>PowerPoint Presentation</vt:lpstr>
      <vt:lpstr>Blocking energy/reservation signals </vt:lpstr>
      <vt:lpstr>PowerPoint Presentation</vt:lpstr>
      <vt:lpstr>Spectral mask </vt:lpstr>
      <vt:lpstr>PowerPoint Presentation</vt:lpstr>
      <vt:lpstr>Floating thresholds &amp; preamble detection </vt:lpstr>
      <vt:lpstr>PowerPoint Presentation</vt:lpstr>
      <vt:lpstr>Alternative WI </vt:lpstr>
      <vt:lpstr>PowerPoint Presentation</vt:lpstr>
      <vt:lpstr>6GHz ED threshold in 6GHz  </vt:lpstr>
      <vt:lpstr>PowerPoint Presentation</vt:lpstr>
      <vt:lpstr>ETSI BRAN will next meet at BRAN#104 in December 2019</vt:lpstr>
      <vt:lpstr>PowerPoint Presentation</vt:lpstr>
      <vt:lpstr>The Coex SC may hear a status update from the most recent 3GPP RAN/RAN1 meetings</vt:lpstr>
      <vt:lpstr>PowerPoint Presentation</vt:lpstr>
      <vt:lpstr>The Coex SC may discuss and consider a new scope to extend its life beyond 802.11ax on Thu</vt:lpstr>
      <vt:lpstr>The agreed Coex SC scope focuses on ensuring 802.11ax has fair access to global unlicensed spectrum </vt:lpstr>
      <vt:lpstr>The Coex SC has potential coexistence work related to 802.11be and 6 GHz</vt:lpstr>
      <vt:lpstr>The SC may discuss a possible new scope for a rechartered Coex SC </vt:lpstr>
      <vt:lpstr>The Coex SC may consider approving the extension of its charter</vt:lpstr>
      <vt:lpstr>PowerPoint Presentation</vt:lpstr>
      <vt:lpstr>The Coex SC will continue its normal business in Jan  2020 in Irvine</vt:lpstr>
      <vt:lpstr>The IEEE 802.11 Coexistence SC meeting in Hawaii in Nov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2019-10-14T06:28:21Z</dcterms:modified>
</cp:coreProperties>
</file>