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4"/>
  </p:notesMasterIdLst>
  <p:handoutMasterIdLst>
    <p:handoutMasterId r:id="rId165"/>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 id="499" r:id="rId122"/>
    <p:sldId id="500" r:id="rId123"/>
    <p:sldId id="501" r:id="rId124"/>
    <p:sldId id="502" r:id="rId125"/>
    <p:sldId id="503" r:id="rId126"/>
    <p:sldId id="504" r:id="rId127"/>
    <p:sldId id="505" r:id="rId128"/>
    <p:sldId id="506" r:id="rId129"/>
    <p:sldId id="507" r:id="rId130"/>
    <p:sldId id="508" r:id="rId131"/>
    <p:sldId id="509" r:id="rId132"/>
    <p:sldId id="512" r:id="rId133"/>
    <p:sldId id="513" r:id="rId134"/>
    <p:sldId id="514" r:id="rId135"/>
    <p:sldId id="515" r:id="rId136"/>
    <p:sldId id="523" r:id="rId137"/>
    <p:sldId id="524" r:id="rId138"/>
    <p:sldId id="518" r:id="rId139"/>
    <p:sldId id="525" r:id="rId140"/>
    <p:sldId id="526" r:id="rId141"/>
    <p:sldId id="527" r:id="rId142"/>
    <p:sldId id="528" r:id="rId143"/>
    <p:sldId id="533" r:id="rId144"/>
    <p:sldId id="529" r:id="rId145"/>
    <p:sldId id="530" r:id="rId146"/>
    <p:sldId id="532" r:id="rId147"/>
    <p:sldId id="534" r:id="rId148"/>
    <p:sldId id="537" r:id="rId149"/>
    <p:sldId id="536" r:id="rId150"/>
    <p:sldId id="543" r:id="rId151"/>
    <p:sldId id="544" r:id="rId152"/>
    <p:sldId id="545" r:id="rId153"/>
    <p:sldId id="546" r:id="rId154"/>
    <p:sldId id="547" r:id="rId155"/>
    <p:sldId id="548" r:id="rId156"/>
    <p:sldId id="549" r:id="rId157"/>
    <p:sldId id="550" r:id="rId158"/>
    <p:sldId id="552" r:id="rId159"/>
    <p:sldId id="554" r:id="rId160"/>
    <p:sldId id="555" r:id="rId161"/>
    <p:sldId id="556" r:id="rId162"/>
    <p:sldId id="557" r:id="rId1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86" d="100"/>
          <a:sy n="86" d="100"/>
        </p:scale>
        <p:origin x="960" y="4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42062"/>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microsoft.com/office/2015/10/relationships/revisionInfo" Target="revisionInfo.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microsoft.com/office/2016/11/relationships/changesInfo" Target="changesInfos/changesInfo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notesMaster" Target="notesMasters/notesMaster1.xml"/><Relationship Id="rId16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smtClean="0"/>
              <a:t>Edward Au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January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Edward Au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January 2021</a:t>
            </a:r>
            <a:endParaRPr lang="en-GB" dirty="0"/>
          </a:p>
        </p:txBody>
      </p:sp>
      <p:sp>
        <p:nvSpPr>
          <p:cNvPr id="4" name="Footer Placeholder 3"/>
          <p:cNvSpPr>
            <a:spLocks noGrp="1"/>
          </p:cNvSpPr>
          <p:nvPr>
            <p:ph type="ftr" idx="11"/>
          </p:nvPr>
        </p:nvSpPr>
        <p:spPr/>
        <p:txBody>
          <a:bodyPr/>
          <a:lstStyle>
            <a:lvl1pPr>
              <a:defRPr/>
            </a:lvl1pPr>
          </a:lstStyle>
          <a:p>
            <a:r>
              <a:rPr lang="en-GB" dirty="0" smtClean="0"/>
              <a:t>Edward Au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January 2021</a:t>
            </a:r>
            <a:endParaRPr lang="en-GB" dirty="0"/>
          </a:p>
        </p:txBody>
      </p:sp>
      <p:sp>
        <p:nvSpPr>
          <p:cNvPr id="3" name="Footer Placeholder 2"/>
          <p:cNvSpPr>
            <a:spLocks noGrp="1"/>
          </p:cNvSpPr>
          <p:nvPr>
            <p:ph type="ftr" idx="11"/>
          </p:nvPr>
        </p:nvSpPr>
        <p:spPr/>
        <p:txBody>
          <a:bodyPr/>
          <a:lstStyle>
            <a:lvl1pPr>
              <a:defRPr/>
            </a:lvl1pPr>
          </a:lstStyle>
          <a:p>
            <a:r>
              <a:rPr lang="en-GB" dirty="0" smtClean="0"/>
              <a:t>Edward Au (Huawei)</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802.11-19/1755r14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0/11-20-0566-90-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0/11-20-0566-98-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0/11-20-1935-03-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2" Type="http://schemas.openxmlformats.org/officeDocument/2006/relationships/hyperlink" Target="https://mentor.ieee.org/802.11/dcn/20/11-20-1935-10-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2021-01-16</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159"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graphicFrame>
        <p:nvGraphicFramePr>
          <p:cNvPr id="7" name="Table 6">
            <a:extLst>
              <a:ext uri="{FF2B5EF4-FFF2-40B4-BE49-F238E27FC236}">
                <a16:creationId xmlns="" xmlns:a16="http://schemas.microsoft.com/office/drawing/2014/main"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 xmlns:a16="http://schemas.microsoft.com/office/drawing/2014/main" val="436799599"/>
                    </a:ext>
                  </a:extLst>
                </a:gridCol>
                <a:gridCol w="1028700">
                  <a:extLst>
                    <a:ext uri="{9D8B030D-6E8A-4147-A177-3AD203B41FA5}">
                      <a16:colId xmlns="" xmlns:a16="http://schemas.microsoft.com/office/drawing/2014/main" val="1255421991"/>
                    </a:ext>
                  </a:extLst>
                </a:gridCol>
                <a:gridCol w="1028700">
                  <a:extLst>
                    <a:ext uri="{9D8B030D-6E8A-4147-A177-3AD203B41FA5}">
                      <a16:colId xmlns="" xmlns:a16="http://schemas.microsoft.com/office/drawing/2014/main"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graphicFrame>
        <p:nvGraphicFramePr>
          <p:cNvPr id="8" name="Table 7">
            <a:extLst>
              <a:ext uri="{FF2B5EF4-FFF2-40B4-BE49-F238E27FC236}">
                <a16:creationId xmlns="" xmlns:a16="http://schemas.microsoft.com/office/drawing/2014/main"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 xmlns:a16="http://schemas.microsoft.com/office/drawing/2014/main" val="249456051"/>
                    </a:ext>
                  </a:extLst>
                </a:gridCol>
                <a:gridCol w="1528042">
                  <a:extLst>
                    <a:ext uri="{9D8B030D-6E8A-4147-A177-3AD203B41FA5}">
                      <a16:colId xmlns="" xmlns:a16="http://schemas.microsoft.com/office/drawing/2014/main" val="34097630"/>
                    </a:ext>
                  </a:extLst>
                </a:gridCol>
                <a:gridCol w="942293">
                  <a:extLst>
                    <a:ext uri="{9D8B030D-6E8A-4147-A177-3AD203B41FA5}">
                      <a16:colId xmlns="" xmlns:a16="http://schemas.microsoft.com/office/drawing/2014/main" val="976734116"/>
                    </a:ext>
                  </a:extLst>
                </a:gridCol>
                <a:gridCol w="942293">
                  <a:extLst>
                    <a:ext uri="{9D8B030D-6E8A-4147-A177-3AD203B41FA5}">
                      <a16:colId xmlns="" xmlns:a16="http://schemas.microsoft.com/office/drawing/2014/main"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graphicFrame>
        <p:nvGraphicFramePr>
          <p:cNvPr id="7" name="Table 6">
            <a:extLst>
              <a:ext uri="{FF2B5EF4-FFF2-40B4-BE49-F238E27FC236}">
                <a16:creationId xmlns="" xmlns:a16="http://schemas.microsoft.com/office/drawing/2014/main"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 xmlns:a16="http://schemas.microsoft.com/office/drawing/2014/main" val="168344121"/>
                    </a:ext>
                  </a:extLst>
                </a:gridCol>
                <a:gridCol w="1346200">
                  <a:extLst>
                    <a:ext uri="{9D8B030D-6E8A-4147-A177-3AD203B41FA5}">
                      <a16:colId xmlns="" xmlns:a16="http://schemas.microsoft.com/office/drawing/2014/main" val="1042010448"/>
                    </a:ext>
                  </a:extLst>
                </a:gridCol>
                <a:gridCol w="1346200">
                  <a:extLst>
                    <a:ext uri="{9D8B030D-6E8A-4147-A177-3AD203B41FA5}">
                      <a16:colId xmlns="" xmlns:a16="http://schemas.microsoft.com/office/drawing/2014/main" val="2826231871"/>
                    </a:ext>
                  </a:extLst>
                </a:gridCol>
                <a:gridCol w="825500">
                  <a:extLst>
                    <a:ext uri="{9D8B030D-6E8A-4147-A177-3AD203B41FA5}">
                      <a16:colId xmlns="" xmlns:a16="http://schemas.microsoft.com/office/drawing/2014/main" val="4285048147"/>
                    </a:ext>
                  </a:extLst>
                </a:gridCol>
                <a:gridCol w="825500">
                  <a:extLst>
                    <a:ext uri="{9D8B030D-6E8A-4147-A177-3AD203B41FA5}">
                      <a16:colId xmlns="" xmlns:a16="http://schemas.microsoft.com/office/drawing/2014/main"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graphicFrame>
        <p:nvGraphicFramePr>
          <p:cNvPr id="8" name="Table 7">
            <a:extLst>
              <a:ext uri="{FF2B5EF4-FFF2-40B4-BE49-F238E27FC236}">
                <a16:creationId xmlns="" xmlns:a16="http://schemas.microsoft.com/office/drawing/2014/main"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 xmlns:a16="http://schemas.microsoft.com/office/drawing/2014/main" val="2828615192"/>
                    </a:ext>
                  </a:extLst>
                </a:gridCol>
                <a:gridCol w="1511341">
                  <a:extLst>
                    <a:ext uri="{9D8B030D-6E8A-4147-A177-3AD203B41FA5}">
                      <a16:colId xmlns="" xmlns:a16="http://schemas.microsoft.com/office/drawing/2014/main" val="2263822232"/>
                    </a:ext>
                  </a:extLst>
                </a:gridCol>
                <a:gridCol w="1511341">
                  <a:extLst>
                    <a:ext uri="{9D8B030D-6E8A-4147-A177-3AD203B41FA5}">
                      <a16:colId xmlns="" xmlns:a16="http://schemas.microsoft.com/office/drawing/2014/main" val="3427035817"/>
                    </a:ext>
                  </a:extLst>
                </a:gridCol>
                <a:gridCol w="1511341">
                  <a:extLst>
                    <a:ext uri="{9D8B030D-6E8A-4147-A177-3AD203B41FA5}">
                      <a16:colId xmlns="" xmlns:a16="http://schemas.microsoft.com/office/drawing/2014/main" val="3497256590"/>
                    </a:ext>
                  </a:extLst>
                </a:gridCol>
                <a:gridCol w="931994">
                  <a:extLst>
                    <a:ext uri="{9D8B030D-6E8A-4147-A177-3AD203B41FA5}">
                      <a16:colId xmlns="" xmlns:a16="http://schemas.microsoft.com/office/drawing/2014/main" val="3298567581"/>
                    </a:ext>
                  </a:extLst>
                </a:gridCol>
                <a:gridCol w="931994">
                  <a:extLst>
                    <a:ext uri="{9D8B030D-6E8A-4147-A177-3AD203B41FA5}">
                      <a16:colId xmlns="" xmlns:a16="http://schemas.microsoft.com/office/drawing/2014/main"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graphicFrame>
        <p:nvGraphicFramePr>
          <p:cNvPr id="7" name="Table 6">
            <a:extLst>
              <a:ext uri="{FF2B5EF4-FFF2-40B4-BE49-F238E27FC236}">
                <a16:creationId xmlns="" xmlns:a16="http://schemas.microsoft.com/office/drawing/2014/main"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 xmlns:a16="http://schemas.microsoft.com/office/drawing/2014/main" val="3007579673"/>
                    </a:ext>
                  </a:extLst>
                </a:gridCol>
                <a:gridCol w="1028700">
                  <a:extLst>
                    <a:ext uri="{9D8B030D-6E8A-4147-A177-3AD203B41FA5}">
                      <a16:colId xmlns="" xmlns:a16="http://schemas.microsoft.com/office/drawing/2014/main" val="831650628"/>
                    </a:ext>
                  </a:extLst>
                </a:gridCol>
                <a:gridCol w="1028700">
                  <a:extLst>
                    <a:ext uri="{9D8B030D-6E8A-4147-A177-3AD203B41FA5}">
                      <a16:colId xmlns="" xmlns:a16="http://schemas.microsoft.com/office/drawing/2014/main"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graphicFrame>
        <p:nvGraphicFramePr>
          <p:cNvPr id="8" name="Table 7">
            <a:extLst>
              <a:ext uri="{FF2B5EF4-FFF2-40B4-BE49-F238E27FC236}">
                <a16:creationId xmlns="" xmlns:a16="http://schemas.microsoft.com/office/drawing/2014/main"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 xmlns:a16="http://schemas.microsoft.com/office/drawing/2014/main" val="3725887819"/>
                    </a:ext>
                  </a:extLst>
                </a:gridCol>
                <a:gridCol w="1028700">
                  <a:extLst>
                    <a:ext uri="{9D8B030D-6E8A-4147-A177-3AD203B41FA5}">
                      <a16:colId xmlns="" xmlns:a16="http://schemas.microsoft.com/office/drawing/2014/main" val="683494230"/>
                    </a:ext>
                  </a:extLst>
                </a:gridCol>
                <a:gridCol w="1028700">
                  <a:extLst>
                    <a:ext uri="{9D8B030D-6E8A-4147-A177-3AD203B41FA5}">
                      <a16:colId xmlns="" xmlns:a16="http://schemas.microsoft.com/office/drawing/2014/main"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JUNE 11,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5557093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078207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2409368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575743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6473879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JULY 9,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Tree>
    <p:extLst>
      <p:ext uri="{BB962C8B-B14F-4D97-AF65-F5344CB8AC3E}">
        <p14:creationId xmlns:p14="http://schemas.microsoft.com/office/powerpoint/2010/main" val="33965946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32</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a:t>
            </a:r>
            <a:r>
              <a:rPr lang="en-US" sz="1800" dirty="0" smtClean="0"/>
              <a:t>Edward Au</a:t>
            </a:r>
            <a:r>
              <a:rPr lang="en-US" sz="1800" dirty="0"/>
              <a:t>		Second</a:t>
            </a:r>
            <a:r>
              <a:rPr lang="en-US" sz="1800" dirty="0" smtClean="0"/>
              <a:t>: </a:t>
            </a:r>
            <a:r>
              <a:rPr lang="en-GB" sz="1800" dirty="0" err="1"/>
              <a:t>Rojan</a:t>
            </a:r>
            <a:r>
              <a:rPr lang="en-GB" sz="1800" dirty="0"/>
              <a:t> </a:t>
            </a:r>
            <a:r>
              <a:rPr lang="en-GB" sz="1800" dirty="0" err="1"/>
              <a:t>Chitrakar</a:t>
            </a:r>
            <a:endParaRPr lang="en-US" sz="1800" dirty="0"/>
          </a:p>
          <a:p>
            <a:r>
              <a:rPr lang="en-US" sz="1800" dirty="0"/>
              <a:t>Discussion</a:t>
            </a:r>
            <a:r>
              <a:rPr lang="en-US" sz="1800" dirty="0" smtClean="0"/>
              <a:t>: None</a:t>
            </a:r>
            <a:endParaRPr lang="en-US" sz="1800" dirty="0"/>
          </a:p>
          <a:p>
            <a:r>
              <a:rPr lang="en-US" sz="1800" dirty="0" smtClean="0"/>
              <a:t>Result: </a:t>
            </a:r>
            <a:r>
              <a:rPr lang="en-US" sz="1800" dirty="0">
                <a:highlight>
                  <a:srgbClr val="00FF00"/>
                </a:highlight>
              </a:rPr>
              <a:t>Approved by unanimous consent</a:t>
            </a:r>
            <a:r>
              <a:rPr lang="en-US" sz="1800" dirty="0" smtClean="0">
                <a:highlight>
                  <a:srgbClr val="00FF00"/>
                </a:highlight>
              </a:rPr>
              <a:t>.</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49315283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a:t>
            </a:r>
            <a:r>
              <a:rPr lang="en-US" sz="1400" dirty="0" smtClean="0"/>
              <a:t>Bin Tian	</a:t>
            </a:r>
            <a:r>
              <a:rPr lang="en-US" sz="1400" dirty="0"/>
              <a:t>		Second</a:t>
            </a:r>
            <a:r>
              <a:rPr lang="en-US" sz="1400" dirty="0" smtClean="0"/>
              <a:t>: Edward Au</a:t>
            </a:r>
            <a:endParaRPr lang="en-US" sz="1400" dirty="0"/>
          </a:p>
          <a:p>
            <a:r>
              <a:rPr lang="en-US" sz="1400" dirty="0"/>
              <a:t>Discussion</a:t>
            </a:r>
            <a:r>
              <a:rPr lang="en-US" sz="1400" dirty="0" smtClean="0"/>
              <a:t>: None</a:t>
            </a:r>
            <a:endParaRPr lang="en-US" sz="1400" dirty="0"/>
          </a:p>
          <a:p>
            <a:r>
              <a:rPr lang="en-US" sz="1400" dirty="0" smtClean="0"/>
              <a:t>Result: </a:t>
            </a:r>
            <a:r>
              <a:rPr lang="en-US" sz="1400" dirty="0">
                <a:highlight>
                  <a:srgbClr val="00FF00"/>
                </a:highlight>
              </a:rPr>
              <a:t>Approved by unanimous consent</a:t>
            </a:r>
            <a:r>
              <a:rPr lang="en-US" sz="1400" dirty="0" smtClean="0">
                <a:highlight>
                  <a:srgbClr val="00FF00"/>
                </a:highlight>
              </a:rPr>
              <a:t>.</a:t>
            </a:r>
            <a:endParaRPr lang="en-US" sz="1400" dirty="0"/>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6" name="Date Placeholder 5">
            <a:extLst>
              <a:ext uri="{FF2B5EF4-FFF2-40B4-BE49-F238E27FC236}">
                <a16:creationId xmlns="" xmlns:a16="http://schemas.microsoft.com/office/drawing/2014/main" id="{566A4BC8-3976-494F-A19A-FC777F34B015}"/>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7164140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 xmlns:a16="http://schemas.microsoft.com/office/drawing/2014/main" id="{611DA093-F0BF-48B9-9093-03559CE2EF22}"/>
              </a:ext>
            </a:extLst>
          </p:cNvPr>
          <p:cNvSpPr>
            <a:spLocks noGrp="1"/>
          </p:cNvSpPr>
          <p:nvPr>
            <p:ph idx="1"/>
          </p:nvPr>
        </p:nvSpPr>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457200" lvl="1" indent="0"/>
            <a:endParaRPr lang="en-US" sz="1200" dirty="0"/>
          </a:p>
          <a:p>
            <a:pPr marL="0" indent="0"/>
            <a:r>
              <a:rPr lang="en-US" sz="1400" dirty="0"/>
              <a:t>Move: </a:t>
            </a:r>
            <a:r>
              <a:rPr lang="en-US" sz="1400" dirty="0" err="1" smtClean="0"/>
              <a:t>Chunyu</a:t>
            </a:r>
            <a:r>
              <a:rPr lang="en-US" sz="1400" dirty="0" smtClean="0"/>
              <a:t> Hu</a:t>
            </a:r>
            <a:r>
              <a:rPr lang="en-US" sz="1400" dirty="0"/>
              <a:t>		Second</a:t>
            </a:r>
            <a:r>
              <a:rPr lang="en-US" sz="1400" dirty="0" smtClean="0"/>
              <a:t>: Matthew Fischer</a:t>
            </a:r>
            <a:endParaRPr lang="en-US" sz="1400" dirty="0"/>
          </a:p>
          <a:p>
            <a:r>
              <a:rPr lang="en-US" sz="1400" dirty="0"/>
              <a:t>Discussion</a:t>
            </a:r>
            <a:r>
              <a:rPr lang="en-US" sz="1400" dirty="0" smtClean="0"/>
              <a:t>: Yes</a:t>
            </a:r>
            <a:endParaRPr lang="en-US" sz="1400" dirty="0"/>
          </a:p>
          <a:p>
            <a:r>
              <a:rPr lang="en-US" sz="1400" dirty="0" smtClean="0"/>
              <a:t>Preliminary Result: Motion Fails (52Y, 37N, 32A)</a:t>
            </a:r>
            <a:r>
              <a:rPr lang="en-US" sz="1200" dirty="0"/>
              <a:t/>
            </a:r>
            <a:br>
              <a:rPr lang="en-US" sz="1200" dirty="0"/>
            </a:br>
            <a:endParaRPr lang="en-US" sz="1200" dirty="0"/>
          </a:p>
        </p:txBody>
      </p:sp>
      <p:sp>
        <p:nvSpPr>
          <p:cNvPr id="4" name="Slide Number Placeholder 3">
            <a:extLst>
              <a:ext uri="{FF2B5EF4-FFF2-40B4-BE49-F238E27FC236}">
                <a16:creationId xmlns=""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6" name="Date Placeholder 5">
            <a:extLst>
              <a:ext uri="{FF2B5EF4-FFF2-40B4-BE49-F238E27FC236}">
                <a16:creationId xmlns="" xmlns:a16="http://schemas.microsoft.com/office/drawing/2014/main" id="{40C3A316-7085-4204-A5A0-B7A8A7677D12}"/>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81343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a:t>
            </a:r>
            <a:r>
              <a:rPr lang="en-US" sz="2000" dirty="0" smtClean="0"/>
              <a:t>11-20/955r1?</a:t>
            </a:r>
            <a:endParaRPr lang="en-US" sz="2000" dirty="0"/>
          </a:p>
          <a:p>
            <a:endParaRPr lang="en-US" sz="2000" dirty="0"/>
          </a:p>
          <a:p>
            <a:endParaRPr lang="en-US" sz="2000" dirty="0"/>
          </a:p>
          <a:p>
            <a:endParaRPr lang="en-US" sz="2000" dirty="0"/>
          </a:p>
          <a:p>
            <a:endParaRPr lang="en-US" sz="2000" dirty="0"/>
          </a:p>
          <a:p>
            <a:r>
              <a:rPr lang="en-US" sz="2000" dirty="0"/>
              <a:t>Move: </a:t>
            </a:r>
            <a:r>
              <a:rPr lang="en-US" sz="2000" dirty="0" smtClean="0"/>
              <a:t>Bin Tian</a:t>
            </a:r>
            <a:r>
              <a:rPr lang="en-US" sz="2000" dirty="0"/>
              <a:t>		</a:t>
            </a:r>
            <a:r>
              <a:rPr lang="en-US" sz="2000" dirty="0" smtClean="0"/>
              <a:t>	Second: </a:t>
            </a:r>
            <a:r>
              <a:rPr lang="en-US" sz="2000" dirty="0" err="1" smtClean="0"/>
              <a:t>Wook</a:t>
            </a:r>
            <a:r>
              <a:rPr lang="en-US" sz="2000" dirty="0" smtClean="0"/>
              <a:t> Bong Lee</a:t>
            </a:r>
            <a:endParaRPr lang="en-US" sz="2000" dirty="0"/>
          </a:p>
          <a:p>
            <a:r>
              <a:rPr lang="en-US" sz="2000" dirty="0"/>
              <a:t>Discussion</a:t>
            </a:r>
            <a:r>
              <a:rPr lang="en-US" sz="2000" dirty="0" smtClean="0"/>
              <a:t>: None</a:t>
            </a:r>
            <a:endParaRPr lang="en-US" sz="2000" dirty="0"/>
          </a:p>
          <a:p>
            <a:r>
              <a:rPr lang="en-US" sz="2000" dirty="0" smtClean="0"/>
              <a:t>Result: </a:t>
            </a:r>
            <a:r>
              <a:rPr lang="en-US" sz="2000" dirty="0">
                <a:highlight>
                  <a:srgbClr val="00FF00"/>
                </a:highlight>
              </a:rPr>
              <a:t>Approved by unanimous consent.</a:t>
            </a:r>
            <a:endParaRPr lang="en-US" sz="2000" dirty="0"/>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6" name="Date Placeholder 5">
            <a:extLst>
              <a:ext uri="{FF2B5EF4-FFF2-40B4-BE49-F238E27FC236}">
                <a16:creationId xmlns="" xmlns:a16="http://schemas.microsoft.com/office/drawing/2014/main" id="{67212B08-1AA8-4074-9FAC-73607D858F05}"/>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9579299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smtClean="0"/>
              <a:t>JULY 30, </a:t>
            </a:r>
            <a:r>
              <a:rPr lang="en-US" dirty="0" smtClean="0"/>
              <a:t>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Tree>
    <p:extLst>
      <p:ext uri="{BB962C8B-B14F-4D97-AF65-F5344CB8AC3E}">
        <p14:creationId xmlns:p14="http://schemas.microsoft.com/office/powerpoint/2010/main" val="290790775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9902061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413501283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xmlns=""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Results: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xmlns=""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6" name="Date Placeholder 5">
            <a:extLst>
              <a:ext uri="{FF2B5EF4-FFF2-40B4-BE49-F238E27FC236}">
                <a16:creationId xmlns:a16="http://schemas.microsoft.com/office/drawing/2014/main" xmlns="" id="{156CD5BF-39EA-4BC4-BE39-16829400B310}"/>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2037843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AUGUST 20,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Tree>
    <p:extLst>
      <p:ext uri="{BB962C8B-B14F-4D97-AF65-F5344CB8AC3E}">
        <p14:creationId xmlns:p14="http://schemas.microsoft.com/office/powerpoint/2010/main" val="291240799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62686967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46345123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3,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54285561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390563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37312856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 xmlns:a16="http://schemas.microsoft.com/office/drawing/2014/main"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 xmlns:a16="http://schemas.microsoft.com/office/drawing/2014/main"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6" name="Date Placeholder 5">
            <a:extLst>
              <a:ext uri="{FF2B5EF4-FFF2-40B4-BE49-F238E27FC236}">
                <a16:creationId xmlns="" xmlns:a16="http://schemas.microsoft.com/office/drawing/2014/main" id="{A2F481D0-B971-4959-BBB0-B33F187F0FD6}"/>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5237778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74357278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17,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313964814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44968176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a16="http://schemas.microsoft.com/office/drawing/2014/main" xmlns=""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a16="http://schemas.microsoft.com/office/drawing/2014/main" xmlns=""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6" name="Date Placeholder 5">
            <a:extLst>
              <a:ext uri="{FF2B5EF4-FFF2-40B4-BE49-F238E27FC236}">
                <a16:creationId xmlns:a16="http://schemas.microsoft.com/office/drawing/2014/main" xmlns="" id="{1C26A86D-5F3E-438C-B2A4-8FC08D108731}"/>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83346643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a16="http://schemas.microsoft.com/office/drawing/2014/main" xmlns=""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a16="http://schemas.microsoft.com/office/drawing/2014/main" xmlns=""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6" name="Date Placeholder 5">
            <a:extLst>
              <a:ext uri="{FF2B5EF4-FFF2-40B4-BE49-F238E27FC236}">
                <a16:creationId xmlns:a16="http://schemas.microsoft.com/office/drawing/2014/main" xmlns="" id="{622E8D9F-3ECB-4013-BB98-B26475327DF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48366901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OCTOBER 29,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114627942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47262860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NOVEMBER 4,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Tree>
    <p:extLst>
      <p:ext uri="{BB962C8B-B14F-4D97-AF65-F5344CB8AC3E}">
        <p14:creationId xmlns:p14="http://schemas.microsoft.com/office/powerpoint/2010/main" val="2341564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 xmlns:a16="http://schemas.microsoft.com/office/drawing/2014/main"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Stephen McCann				Second: Subir Das</a:t>
            </a:r>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 xmlns:a16="http://schemas.microsoft.com/office/drawing/2014/main"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 xmlns:a16="http://schemas.microsoft.com/office/drawing/2014/main" id="{C878D729-FA35-4013-8565-20272A5625C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F87245-432E-43D8-9ADF-B7EBC6FA1C71}"/>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49532514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 xmlns:a16="http://schemas.microsoft.com/office/drawing/2014/main"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Ron Porat				Second: Bin Tian</a:t>
            </a:r>
          </a:p>
          <a:p>
            <a:r>
              <a:rPr lang="en-US" sz="1600" dirty="0"/>
              <a:t>Discussion: None.</a:t>
            </a:r>
          </a:p>
          <a:p>
            <a:r>
              <a:rPr lang="en-US" sz="1600" dirty="0"/>
              <a:t>Result: </a:t>
            </a:r>
            <a:r>
              <a:rPr lang="en-US" sz="1600" dirty="0">
                <a:highlight>
                  <a:srgbClr val="00FF00"/>
                </a:highlight>
              </a:rPr>
              <a:t>Approved with unanimous consent.</a:t>
            </a:r>
          </a:p>
          <a:p>
            <a:pPr marL="457200" lvl="1" indent="0"/>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 xmlns:a16="http://schemas.microsoft.com/office/drawing/2014/main" id="{9DFF5E27-0741-408E-B209-DD0312F2B2A4}"/>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B18460DE-BA78-49AE-8D07-178AC4442C0F}"/>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33516034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 xmlns:a16="http://schemas.microsoft.com/office/drawing/2014/main" id="{52530278-7415-4E30-B2DB-C83CAF3F4E0F}"/>
              </a:ext>
            </a:extLst>
          </p:cNvPr>
          <p:cNvSpPr>
            <a:spLocks noGrp="1"/>
          </p:cNvSpPr>
          <p:nvPr>
            <p:ph idx="1"/>
          </p:nvPr>
        </p:nvSpPr>
        <p:spPr>
          <a:xfrm>
            <a:off x="685800" y="1981200"/>
            <a:ext cx="7770813" cy="4494213"/>
          </a:xfrm>
        </p:spPr>
        <p:txBody>
          <a:bodyPr/>
          <a:lstStyle/>
          <a:p>
            <a:r>
              <a:rPr lang="en-US" sz="1600" dirty="0"/>
              <a:t>Move to add to the 11be SFD, the following text:</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single-user transmission are 4, 8, and 16. </a:t>
            </a:r>
          </a:p>
          <a:p>
            <a:pPr lvl="2">
              <a:buFont typeface="Arial" panose="020B0604020202020204" pitchFamily="34" charset="0"/>
              <a:buChar char="•"/>
            </a:pPr>
            <a:r>
              <a:rPr lang="en-US" sz="1200" u="sng" dirty="0">
                <a:solidFill>
                  <a:srgbClr val="FF0000"/>
                </a:solidFill>
              </a:rPr>
              <a:t>Note: The value of maximum NLTF=16 is available in R2</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multiple-user transmission are 4, 8, and 16.</a:t>
            </a:r>
          </a:p>
          <a:p>
            <a:pPr lvl="2">
              <a:buFont typeface="Arial" panose="020B0604020202020204" pitchFamily="34" charset="0"/>
              <a:buChar char="•"/>
            </a:pPr>
            <a:r>
              <a:rPr lang="en-US" sz="1200" dirty="0"/>
              <a:t>Note 1: This capability is for both OFDMA and non-OFDMA MU-MIMO transmission.  </a:t>
            </a:r>
          </a:p>
          <a:p>
            <a:pPr lvl="2">
              <a:buFont typeface="Arial" panose="020B0604020202020204" pitchFamily="34" charset="0"/>
              <a:buChar char="•"/>
            </a:pPr>
            <a:r>
              <a:rPr lang="en-US" sz="1200" u="sng" dirty="0">
                <a:solidFill>
                  <a:srgbClr val="FF0000"/>
                </a:solidFill>
              </a:rPr>
              <a:t>Note 2: The value of maximum NLTF=16 is available in R2</a:t>
            </a:r>
          </a:p>
          <a:p>
            <a:pPr lvl="2">
              <a:buFont typeface="Arial" panose="020B0604020202020204" pitchFamily="34" charset="0"/>
              <a:buChar char="•"/>
            </a:pPr>
            <a:endParaRPr lang="en-US" sz="1200" dirty="0"/>
          </a:p>
          <a:p>
            <a:pPr marL="0" indent="0"/>
            <a:r>
              <a:rPr lang="en-US" sz="1600" dirty="0"/>
              <a:t>Move: Rui Cao				Second: Junghoon Suh</a:t>
            </a:r>
          </a:p>
          <a:p>
            <a:r>
              <a:rPr lang="en-US" sz="1600" dirty="0"/>
              <a:t>Discussion: None.</a:t>
            </a:r>
          </a:p>
          <a:p>
            <a:pPr marL="0" indent="0"/>
            <a:r>
              <a:rPr lang="en-US" sz="1600" dirty="0"/>
              <a:t>Result: </a:t>
            </a:r>
            <a:r>
              <a:rPr lang="en-US" sz="1600" dirty="0">
                <a:highlight>
                  <a:srgbClr val="00FF00"/>
                </a:highlight>
              </a:rPr>
              <a:t>Approved with unanimous consent.</a:t>
            </a:r>
          </a:p>
          <a:p>
            <a:pPr marL="0" indent="0"/>
            <a:r>
              <a:rPr lang="en-US" sz="1600" dirty="0"/>
              <a:t> </a:t>
            </a:r>
            <a:endParaRPr lang="en-US" sz="1600" dirty="0">
              <a:highlight>
                <a:srgbClr val="FF0000"/>
              </a:highlight>
            </a:endParaRPr>
          </a:p>
          <a:p>
            <a:pPr marL="0" indent="0"/>
            <a:r>
              <a:rPr lang="en-US" sz="1400" dirty="0"/>
              <a:t>Note 1: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p>
          <a:p>
            <a:r>
              <a:rPr lang="en-US" sz="1400" dirty="0"/>
              <a:t>Note 2: SP results are SP260: 34Y,2N,17A and SP261: 38Y, 2N, 15A: see next slide for SP content</a:t>
            </a:r>
          </a:p>
        </p:txBody>
      </p:sp>
      <p:sp>
        <p:nvSpPr>
          <p:cNvPr id="4" name="Slide Number Placeholder 3">
            <a:extLst>
              <a:ext uri="{FF2B5EF4-FFF2-40B4-BE49-F238E27FC236}">
                <a16:creationId xmlns=""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 xmlns:a16="http://schemas.microsoft.com/office/drawing/2014/main" id="{E8459FB5-0BD5-4DB6-8307-E1B7F3A94C3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1C26A86D-5F3E-438C-B2A4-8FC08D108731}"/>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050513709"/>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NOVEMBER 9,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Tree>
    <p:extLst>
      <p:ext uri="{BB962C8B-B14F-4D97-AF65-F5344CB8AC3E}">
        <p14:creationId xmlns:p14="http://schemas.microsoft.com/office/powerpoint/2010/main" val="3274212147"/>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14DC227E-9B6E-4DEE-A8F2-C026B7CF2CBE}"/>
              </a:ext>
            </a:extLst>
          </p:cNvPr>
          <p:cNvSpPr>
            <a:spLocks noGrp="1"/>
          </p:cNvSpPr>
          <p:nvPr>
            <p:ph type="title"/>
          </p:nvPr>
        </p:nvSpPr>
        <p:spPr/>
        <p:txBody>
          <a:bodyPr/>
          <a:lstStyle/>
          <a:p>
            <a:r>
              <a:rPr lang="en-US" dirty="0"/>
              <a:t>Motion 142</a:t>
            </a:r>
          </a:p>
        </p:txBody>
      </p:sp>
      <p:sp>
        <p:nvSpPr>
          <p:cNvPr id="8" name="Content Placeholder 7">
            <a:extLst>
              <a:ext uri="{FF2B5EF4-FFF2-40B4-BE49-F238E27FC236}">
                <a16:creationId xmlns="" xmlns:a16="http://schemas.microsoft.com/office/drawing/2014/main" id="{04C898FD-7E7E-4AEB-9030-454136F5FDEB}"/>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11-20/566r90</a:t>
            </a:r>
            <a:r>
              <a:rPr lang="en-US" sz="1800" dirty="0"/>
              <a:t> that is identified with the following tags:</a:t>
            </a:r>
          </a:p>
          <a:p>
            <a:pPr lvl="1">
              <a:buFont typeface="Arial" panose="020B0604020202020204" pitchFamily="34" charset="0"/>
              <a:buChar char="•"/>
            </a:pPr>
            <a:r>
              <a:rPr lang="en-US" sz="1400" dirty="0">
                <a:solidFill>
                  <a:schemeClr val="tx2"/>
                </a:solidFill>
              </a:rPr>
              <a:t>SP296, SP297, SP298, SP299, SP300, SP301, SP302, SP303, SP304, SP305,</a:t>
            </a:r>
          </a:p>
          <a:p>
            <a:pPr lvl="1">
              <a:buFont typeface="Arial" panose="020B0604020202020204" pitchFamily="34" charset="0"/>
              <a:buChar char="•"/>
            </a:pPr>
            <a:r>
              <a:rPr lang="en-US" sz="1400" dirty="0">
                <a:solidFill>
                  <a:schemeClr val="tx2"/>
                </a:solidFill>
              </a:rPr>
              <a:t>SP306, SP307, SP308, SP309, SP310.</a:t>
            </a:r>
            <a:endParaRPr lang="en-US" sz="1800" dirty="0"/>
          </a:p>
          <a:p>
            <a:pPr marL="0" indent="0"/>
            <a:endParaRPr lang="en-US" sz="1800" dirty="0"/>
          </a:p>
          <a:p>
            <a:pPr marL="0" indent="0"/>
            <a:r>
              <a:rPr lang="en-US" sz="1800" dirty="0"/>
              <a:t>Move: </a:t>
            </a:r>
            <a:r>
              <a:rPr lang="en-US" sz="1800" dirty="0" smtClean="0"/>
              <a:t> Bin Tian</a:t>
            </a:r>
            <a:r>
              <a:rPr lang="en-US" sz="1800" dirty="0"/>
              <a:t>			Second</a:t>
            </a:r>
            <a:r>
              <a:rPr lang="en-US" sz="1800" dirty="0" smtClean="0"/>
              <a:t>:  Laurent </a:t>
            </a:r>
            <a:r>
              <a:rPr lang="en-US" sz="1800" dirty="0" err="1" smtClean="0"/>
              <a:t>Cariou</a:t>
            </a:r>
            <a:endParaRPr lang="en-US" sz="1800" dirty="0"/>
          </a:p>
          <a:p>
            <a:pPr marL="0" indent="0"/>
            <a:endParaRPr lang="en-US" sz="1800" dirty="0"/>
          </a:p>
          <a:p>
            <a:r>
              <a:rPr lang="en-US" sz="1800" dirty="0"/>
              <a:t>Discussion</a:t>
            </a:r>
            <a:r>
              <a:rPr lang="en-US" sz="1800" dirty="0" smtClean="0"/>
              <a:t>:  None.</a:t>
            </a:r>
            <a:endParaRPr lang="en-US" sz="1800" dirty="0"/>
          </a:p>
          <a:p>
            <a:r>
              <a:rPr lang="en-US" sz="1800" smtClean="0"/>
              <a:t>Result:  </a:t>
            </a:r>
            <a:r>
              <a:rPr lang="en-US" sz="1800">
                <a:highlight>
                  <a:srgbClr val="00FF00"/>
                </a:highlight>
              </a:rPr>
              <a:t>Approved with unanimous consent</a:t>
            </a:r>
            <a:r>
              <a:rPr lang="en-US" sz="1800" smtClean="0">
                <a:highlight>
                  <a:srgbClr val="00FF00"/>
                </a:highlight>
              </a:rPr>
              <a:t>.</a:t>
            </a:r>
            <a:endParaRPr lang="en-US" sz="1800" dirty="0">
              <a:highlight>
                <a:srgbClr val="00FF00"/>
              </a:highlight>
            </a:endParaRP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dirty="0"/>
          </a:p>
        </p:txBody>
      </p:sp>
      <p:sp>
        <p:nvSpPr>
          <p:cNvPr id="6" name="Slide Number Placeholder 5">
            <a:extLst>
              <a:ext uri="{FF2B5EF4-FFF2-40B4-BE49-F238E27FC236}">
                <a16:creationId xmlns=""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 xmlns:a16="http://schemas.microsoft.com/office/drawing/2014/main" id="{40FFA0A0-E38D-44CA-A7B0-321775CDC6E7}"/>
              </a:ext>
            </a:extLst>
          </p:cNvPr>
          <p:cNvSpPr>
            <a:spLocks noGrp="1"/>
          </p:cNvSpPr>
          <p:nvPr>
            <p:ph type="ftr" idx="14"/>
          </p:nvPr>
        </p:nvSpPr>
        <p:spPr/>
        <p:txBody>
          <a:bodyPr/>
          <a:lstStyle/>
          <a:p>
            <a:r>
              <a:rPr lang="en-GB" dirty="0"/>
              <a:t>Edward Au (Huawei)</a:t>
            </a:r>
          </a:p>
        </p:txBody>
      </p:sp>
      <p:sp>
        <p:nvSpPr>
          <p:cNvPr id="4" name="Date Placeholder 3">
            <a:extLst>
              <a:ext uri="{FF2B5EF4-FFF2-40B4-BE49-F238E27FC236}">
                <a16:creationId xmlns="" xmlns:a16="http://schemas.microsoft.com/office/drawing/2014/main" id="{DD67400D-5900-4D56-9B2B-255E48529B20}"/>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01415132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December 2,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Tree>
    <p:extLst>
      <p:ext uri="{BB962C8B-B14F-4D97-AF65-F5344CB8AC3E}">
        <p14:creationId xmlns:p14="http://schemas.microsoft.com/office/powerpoint/2010/main" val="2691355108"/>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14DC227E-9B6E-4DEE-A8F2-C026B7CF2CBE}"/>
              </a:ext>
            </a:extLst>
          </p:cNvPr>
          <p:cNvSpPr>
            <a:spLocks noGrp="1"/>
          </p:cNvSpPr>
          <p:nvPr>
            <p:ph type="title"/>
          </p:nvPr>
        </p:nvSpPr>
        <p:spPr/>
        <p:txBody>
          <a:bodyPr/>
          <a:lstStyle/>
          <a:p>
            <a:r>
              <a:rPr lang="en-US" dirty="0"/>
              <a:t>Motion 144</a:t>
            </a:r>
          </a:p>
        </p:txBody>
      </p:sp>
      <p:sp>
        <p:nvSpPr>
          <p:cNvPr id="8" name="Content Placeholder 7">
            <a:extLst>
              <a:ext uri="{FF2B5EF4-FFF2-40B4-BE49-F238E27FC236}">
                <a16:creationId xmlns="" xmlns:a16="http://schemas.microsoft.com/office/drawing/2014/main"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smtClean="0">
                <a:hlinkClick r:id="rId2"/>
              </a:rPr>
              <a:t>11-20/566r98</a:t>
            </a:r>
            <a:r>
              <a:rPr lang="en-US" sz="1800" dirty="0" smtClean="0"/>
              <a:t> </a:t>
            </a:r>
            <a:r>
              <a:rPr lang="en-US" sz="1800" dirty="0"/>
              <a:t>that is identified with the following tags:</a:t>
            </a:r>
          </a:p>
          <a:p>
            <a:pPr lvl="1">
              <a:buFont typeface="Arial" panose="020B0604020202020204" pitchFamily="34" charset="0"/>
              <a:buChar char="•"/>
            </a:pPr>
            <a:r>
              <a:rPr lang="en-US" sz="1400" dirty="0">
                <a:solidFill>
                  <a:schemeClr val="tx2"/>
                </a:solidFill>
              </a:rPr>
              <a:t>SP311, SP312, SP313, SP314, SP315, SP316, SP317, SP318, SP319, SP320, </a:t>
            </a:r>
          </a:p>
          <a:p>
            <a:pPr lvl="1">
              <a:buFont typeface="Arial" panose="020B0604020202020204" pitchFamily="34" charset="0"/>
              <a:buChar char="•"/>
            </a:pPr>
            <a:r>
              <a:rPr lang="en-US" sz="1400" dirty="0">
                <a:solidFill>
                  <a:schemeClr val="tx2"/>
                </a:solidFill>
              </a:rPr>
              <a:t>SP321, SP322, SP323, SP324, SP325, SP326, SP327, SP328, SP329, SP330, </a:t>
            </a:r>
          </a:p>
          <a:p>
            <a:pPr lvl="1">
              <a:buFont typeface="Arial" panose="020B0604020202020204" pitchFamily="34" charset="0"/>
              <a:buChar char="•"/>
            </a:pPr>
            <a:r>
              <a:rPr lang="en-US" sz="1400" dirty="0">
                <a:solidFill>
                  <a:schemeClr val="tx2"/>
                </a:solidFill>
              </a:rPr>
              <a:t>SP331, SP332, SP333</a:t>
            </a:r>
            <a:endParaRPr lang="en-US" sz="1800" dirty="0"/>
          </a:p>
          <a:p>
            <a:pPr marL="0" indent="0"/>
            <a:r>
              <a:rPr lang="en-US" sz="1800" u="sng" dirty="0">
                <a:solidFill>
                  <a:srgbClr val="FF0000"/>
                </a:solidFill>
              </a:rPr>
              <a:t>And additionally instruct the TGbe Editor to replace the tables 36-5, 36-6, and 36.7 of the TGbe draft with the tables provided by SP332.</a:t>
            </a:r>
          </a:p>
          <a:p>
            <a:pPr marL="0" indent="0"/>
            <a:r>
              <a:rPr lang="en-US" sz="2000" dirty="0"/>
              <a:t>Move: 	</a:t>
            </a:r>
            <a:r>
              <a:rPr lang="en-US" sz="2000" dirty="0" smtClean="0"/>
              <a:t>Edward Au</a:t>
            </a:r>
            <a:r>
              <a:rPr lang="en-US" sz="2000" dirty="0"/>
              <a:t>			Second: </a:t>
            </a:r>
            <a:r>
              <a:rPr lang="en-US" sz="2000" dirty="0" smtClean="0"/>
              <a:t> </a:t>
            </a:r>
            <a:r>
              <a:rPr lang="en-US" sz="2000" dirty="0" err="1" smtClean="0"/>
              <a:t>Wook</a:t>
            </a:r>
            <a:r>
              <a:rPr lang="en-US" sz="2000" dirty="0" smtClean="0"/>
              <a:t> Bong Lee</a:t>
            </a:r>
            <a:endParaRPr lang="en-US" sz="2000" dirty="0"/>
          </a:p>
          <a:p>
            <a:pPr marL="0" indent="0"/>
            <a:endParaRPr lang="en-US" sz="2000" dirty="0"/>
          </a:p>
          <a:p>
            <a:r>
              <a:rPr lang="en-US" sz="2000" dirty="0"/>
              <a:t>Discussion: None.</a:t>
            </a:r>
          </a:p>
          <a:p>
            <a:pPr marL="0" indent="0"/>
            <a:r>
              <a:rPr lang="en-US" sz="2000" dirty="0"/>
              <a:t>Result: </a:t>
            </a:r>
            <a:r>
              <a:rPr lang="en-US" sz="2000" dirty="0">
                <a:highlight>
                  <a:srgbClr val="00FF00"/>
                </a:highlight>
              </a:rPr>
              <a:t>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 xmlns:a16="http://schemas.microsoft.com/office/drawing/2014/main" id="{40FFA0A0-E38D-44CA-A7B0-321775CDC6E7}"/>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4" name="Date Placeholder 3">
            <a:extLst>
              <a:ext uri="{FF2B5EF4-FFF2-40B4-BE49-F238E27FC236}">
                <a16:creationId xmlns="" xmlns:a16="http://schemas.microsoft.com/office/drawing/2014/main" id="{DD67400D-5900-4D56-9B2B-255E48529B20}"/>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245532439"/>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JANUARY 6, 2021,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Tree>
    <p:extLst>
      <p:ext uri="{BB962C8B-B14F-4D97-AF65-F5344CB8AC3E}">
        <p14:creationId xmlns:p14="http://schemas.microsoft.com/office/powerpoint/2010/main" val="2174991025"/>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14DC227E-9B6E-4DEE-A8F2-C026B7CF2CBE}"/>
              </a:ext>
            </a:extLst>
          </p:cNvPr>
          <p:cNvSpPr>
            <a:spLocks noGrp="1"/>
          </p:cNvSpPr>
          <p:nvPr>
            <p:ph type="title"/>
          </p:nvPr>
        </p:nvSpPr>
        <p:spPr/>
        <p:txBody>
          <a:bodyPr/>
          <a:lstStyle/>
          <a:p>
            <a:r>
              <a:rPr lang="en-US" dirty="0"/>
              <a:t>Motion 146</a:t>
            </a:r>
          </a:p>
        </p:txBody>
      </p:sp>
      <p:sp>
        <p:nvSpPr>
          <p:cNvPr id="8" name="Content Placeholder 7">
            <a:extLst>
              <a:ext uri="{FF2B5EF4-FFF2-40B4-BE49-F238E27FC236}">
                <a16:creationId xmlns="" xmlns:a16="http://schemas.microsoft.com/office/drawing/2014/main"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11-20/1935r4</a:t>
            </a:r>
            <a:r>
              <a:rPr lang="en-US" sz="1800" dirty="0"/>
              <a:t> that is identified with the following tags:</a:t>
            </a:r>
          </a:p>
          <a:p>
            <a:pPr lvl="1">
              <a:buFont typeface="Arial" panose="020B0604020202020204" pitchFamily="34" charset="0"/>
              <a:buChar char="•"/>
            </a:pPr>
            <a:r>
              <a:rPr lang="en-US" sz="1400" dirty="0">
                <a:solidFill>
                  <a:schemeClr val="tx2"/>
                </a:solidFill>
              </a:rPr>
              <a:t>SP334, SP335, SP336, SP337, SP338, SP339, SP340, </a:t>
            </a:r>
          </a:p>
          <a:p>
            <a:pPr lvl="1">
              <a:buFont typeface="Arial" panose="020B0604020202020204" pitchFamily="34" charset="0"/>
              <a:buChar char="•"/>
            </a:pPr>
            <a:r>
              <a:rPr lang="en-US" sz="1400" dirty="0">
                <a:solidFill>
                  <a:schemeClr val="tx2"/>
                </a:solidFill>
              </a:rPr>
              <a:t>SP341, SP342, SP343, SP344, SP346, SP347, SP348, SP349, SP350, </a:t>
            </a:r>
          </a:p>
          <a:p>
            <a:pPr lvl="1">
              <a:buFont typeface="Arial" panose="020B0604020202020204" pitchFamily="34" charset="0"/>
              <a:buChar char="•"/>
            </a:pPr>
            <a:r>
              <a:rPr lang="en-US" sz="1400" dirty="0">
                <a:solidFill>
                  <a:schemeClr val="tx2"/>
                </a:solidFill>
              </a:rPr>
              <a:t>SP351, SP352, SP353, SP354.</a:t>
            </a:r>
            <a:endParaRPr lang="en-US" sz="2000" dirty="0"/>
          </a:p>
          <a:p>
            <a:pPr marL="0" indent="0"/>
            <a:endParaRPr lang="en-US" sz="2000" dirty="0"/>
          </a:p>
          <a:p>
            <a:pPr marL="0" indent="0"/>
            <a:r>
              <a:rPr lang="en-US" sz="2000" dirty="0"/>
              <a:t>Move: Edward Au				Second: Laurent Cariou</a:t>
            </a:r>
          </a:p>
          <a:p>
            <a:r>
              <a:rPr lang="en-US" sz="2000" dirty="0"/>
              <a:t>Discussion: Revision clarifications.</a:t>
            </a:r>
          </a:p>
          <a:p>
            <a:r>
              <a:rPr lang="en-US" sz="2000" dirty="0">
                <a:highlight>
                  <a:srgbClr val="00FF00"/>
                </a:highlight>
              </a:rPr>
              <a:t>Result: 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158</a:t>
            </a:fld>
            <a:endParaRPr lang="en-GB"/>
          </a:p>
        </p:txBody>
      </p:sp>
      <p:sp>
        <p:nvSpPr>
          <p:cNvPr id="5" name="Footer Placeholder 4">
            <a:extLst>
              <a:ext uri="{FF2B5EF4-FFF2-40B4-BE49-F238E27FC236}">
                <a16:creationId xmlns="" xmlns:a16="http://schemas.microsoft.com/office/drawing/2014/main" id="{40FFA0A0-E38D-44CA-A7B0-321775CDC6E7}"/>
              </a:ext>
            </a:extLst>
          </p:cNvPr>
          <p:cNvSpPr>
            <a:spLocks noGrp="1"/>
          </p:cNvSpPr>
          <p:nvPr>
            <p:ph type="ftr" idx="14"/>
          </p:nvPr>
        </p:nvSpPr>
        <p:spPr/>
        <p:txBody>
          <a:bodyPr/>
          <a:lstStyle/>
          <a:p>
            <a:r>
              <a:rPr lang="en-GB" dirty="0"/>
              <a:t>Edward Au (Huawei)</a:t>
            </a:r>
          </a:p>
        </p:txBody>
      </p:sp>
      <p:sp>
        <p:nvSpPr>
          <p:cNvPr id="4" name="Date Placeholder 3">
            <a:extLst>
              <a:ext uri="{FF2B5EF4-FFF2-40B4-BE49-F238E27FC236}">
                <a16:creationId xmlns="" xmlns:a16="http://schemas.microsoft.com/office/drawing/2014/main" id="{DD67400D-5900-4D56-9B2B-255E48529B20}"/>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57773093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14DC227E-9B6E-4DEE-A8F2-C026B7CF2CBE}"/>
              </a:ext>
            </a:extLst>
          </p:cNvPr>
          <p:cNvSpPr>
            <a:spLocks noGrp="1"/>
          </p:cNvSpPr>
          <p:nvPr>
            <p:ph type="title"/>
          </p:nvPr>
        </p:nvSpPr>
        <p:spPr/>
        <p:txBody>
          <a:bodyPr/>
          <a:lstStyle/>
          <a:p>
            <a:r>
              <a:rPr lang="en-US" dirty="0"/>
              <a:t>Motion 148</a:t>
            </a:r>
          </a:p>
        </p:txBody>
      </p:sp>
      <p:sp>
        <p:nvSpPr>
          <p:cNvPr id="8" name="Content Placeholder 7">
            <a:extLst>
              <a:ext uri="{FF2B5EF4-FFF2-40B4-BE49-F238E27FC236}">
                <a16:creationId xmlns="" xmlns:a16="http://schemas.microsoft.com/office/drawing/2014/main" id="{04C898FD-7E7E-4AEB-9030-454136F5FDEB}"/>
              </a:ext>
            </a:extLst>
          </p:cNvPr>
          <p:cNvSpPr>
            <a:spLocks noGrp="1"/>
          </p:cNvSpPr>
          <p:nvPr>
            <p:ph idx="1"/>
          </p:nvPr>
        </p:nvSpPr>
        <p:spPr>
          <a:xfrm>
            <a:off x="685800" y="1981200"/>
            <a:ext cx="7770813" cy="4494214"/>
          </a:xfrm>
        </p:spPr>
        <p:txBody>
          <a:bodyPr/>
          <a:lstStyle/>
          <a:p>
            <a:pPr marL="0" indent="0"/>
            <a:r>
              <a:rPr lang="en-US" sz="1100" dirty="0"/>
              <a:t>Move to add to the 11be SFD the following:</a:t>
            </a:r>
          </a:p>
          <a:p>
            <a:pPr>
              <a:buFont typeface="Arial" panose="020B0604020202020204" pitchFamily="34" charset="0"/>
              <a:buChar char="•"/>
            </a:pPr>
            <a:r>
              <a:rPr lang="en-US" sz="1100" dirty="0"/>
              <a:t>	In R1, there exists a mode where an EHT AP may announce restricted service periods (SPs) such that:</a:t>
            </a:r>
          </a:p>
          <a:p>
            <a:pPr lvl="1">
              <a:buFont typeface="Arial" panose="020B0604020202020204" pitchFamily="34" charset="0"/>
              <a:buChar char="•"/>
            </a:pPr>
            <a:r>
              <a:rPr lang="en-US" sz="1050" dirty="0"/>
              <a:t>Any EHT non-AP STA that supports following the announced restricted SPs, and associated to the AP, shall end its TXOP before the start of the restricted SP(s).</a:t>
            </a:r>
          </a:p>
          <a:p>
            <a:pPr lvl="1">
              <a:buFont typeface="Arial" panose="020B0604020202020204" pitchFamily="34" charset="0"/>
              <a:buChar char="•"/>
            </a:pPr>
            <a:r>
              <a:rPr lang="en-US" sz="1050" dirty="0"/>
              <a:t>EHT non-AP STAs are allowed to ignore the quiet intervals (which are advertised in Quiet elements by the AP) if they overlap with the restricted SP.</a:t>
            </a:r>
          </a:p>
          <a:p>
            <a:pPr lvl="1">
              <a:buFont typeface="Arial" panose="020B0604020202020204" pitchFamily="34" charset="0"/>
              <a:buChar char="•"/>
            </a:pPr>
            <a:r>
              <a:rPr lang="en-US" sz="1050" dirty="0"/>
              <a:t>An EHT AP may announce quiet intervals with Quiet Elements that overlap with restricted SPs and the abovementioned exception applies. The rules on transmitting Quiet Element for restricted SPs are TBD.</a:t>
            </a:r>
          </a:p>
          <a:p>
            <a:pPr lvl="1">
              <a:buFont typeface="Arial" panose="020B0604020202020204" pitchFamily="34" charset="0"/>
              <a:buChar char="•"/>
            </a:pPr>
            <a:r>
              <a:rPr lang="en-US" sz="1050" dirty="0"/>
              <a:t>The support for the restricted SPs is optional for the EHT non-AP STA.</a:t>
            </a:r>
          </a:p>
          <a:p>
            <a:pPr lvl="1">
              <a:buFont typeface="Arial" panose="020B0604020202020204" pitchFamily="34" charset="0"/>
              <a:buChar char="•"/>
            </a:pPr>
            <a:r>
              <a:rPr lang="en-US" sz="1050" dirty="0"/>
              <a:t>The support for this mode is optional for the EHT AP.</a:t>
            </a:r>
          </a:p>
          <a:p>
            <a:pPr lvl="1">
              <a:buFont typeface="Arial" panose="020B0604020202020204" pitchFamily="34" charset="0"/>
              <a:buChar char="•"/>
            </a:pPr>
            <a:r>
              <a:rPr lang="en-US" sz="1050" dirty="0"/>
              <a:t>Note: Such restricted SPs are intended to provide more predictable latency performance for latency sensitive traffic</a:t>
            </a:r>
            <a:endParaRPr lang="en-US" sz="1100" dirty="0"/>
          </a:p>
          <a:p>
            <a:pPr marL="0" indent="0"/>
            <a:endParaRPr lang="en-US" sz="1050" dirty="0"/>
          </a:p>
          <a:p>
            <a:pPr marL="0" indent="0"/>
            <a:r>
              <a:rPr lang="en-US" sz="1100" dirty="0"/>
              <a:t>Move: Chunyu Hu					Second: Ming Gan</a:t>
            </a:r>
          </a:p>
          <a:p>
            <a:pPr marL="0" indent="0"/>
            <a:r>
              <a:rPr lang="en-US" sz="1100" dirty="0"/>
              <a:t>Discussion: Yes.</a:t>
            </a:r>
          </a:p>
          <a:p>
            <a:pPr marL="0" indent="0"/>
            <a:r>
              <a:rPr lang="en-US" sz="1100" dirty="0"/>
              <a:t>Preliminary Result: 83Y, 21N, 20 A (2 on the chat voted Yes). Passes.</a:t>
            </a:r>
          </a:p>
          <a:p>
            <a:pPr marL="0" indent="0"/>
            <a:r>
              <a:rPr lang="en-US" sz="1100" dirty="0">
                <a:highlight>
                  <a:srgbClr val="00FF00"/>
                </a:highlight>
              </a:rPr>
              <a:t>Result: 75Y, 21N, 20A. Motion Passes.</a:t>
            </a:r>
          </a:p>
          <a:p>
            <a:pPr marL="0" indent="0"/>
            <a:endParaRPr lang="en-US" sz="1100" dirty="0"/>
          </a:p>
          <a:p>
            <a:pPr marL="0" indent="0"/>
            <a:r>
              <a:rPr lang="en-US" sz="1100" dirty="0"/>
              <a:t>Note 1: These are all candidate SFD texts highlighted in </a:t>
            </a:r>
            <a:r>
              <a:rPr lang="en-US" sz="1100" dirty="0">
                <a:highlight>
                  <a:srgbClr val="FFFF00"/>
                </a:highlight>
              </a:rPr>
              <a:t>yellow</a:t>
            </a:r>
            <a:r>
              <a:rPr lang="en-US" sz="1100" dirty="0"/>
              <a:t> that have received a request for further discussion</a:t>
            </a:r>
          </a:p>
          <a:p>
            <a:pPr marL="0" indent="0"/>
            <a:r>
              <a:rPr lang="en-US" sz="1100" dirty="0"/>
              <a:t>Note 2: The above text is equivalent to the candidate specification text in 11-20/1935r4 identified by tag SP345</a:t>
            </a:r>
          </a:p>
          <a:p>
            <a:pPr marL="0" indent="0"/>
            <a:r>
              <a:rPr lang="en-US" sz="1100" i="1" dirty="0"/>
              <a:t>Ref: [20/1046r10 (Prioritized EDCA channel access - slot management, Chunyu Hu, Facebook), SP#1A, Y/N/A: 89/28/21]</a:t>
            </a:r>
          </a:p>
          <a:p>
            <a:pPr>
              <a:buFont typeface="Arial" panose="020B0604020202020204" pitchFamily="34" charset="0"/>
              <a:buChar char="•"/>
            </a:pPr>
            <a:endParaRPr lang="en-US" sz="1100" dirty="0"/>
          </a:p>
        </p:txBody>
      </p:sp>
      <p:sp>
        <p:nvSpPr>
          <p:cNvPr id="6" name="Slide Number Placeholder 5">
            <a:extLst>
              <a:ext uri="{FF2B5EF4-FFF2-40B4-BE49-F238E27FC236}">
                <a16:creationId xmlns=""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159</a:t>
            </a:fld>
            <a:endParaRPr lang="en-GB"/>
          </a:p>
        </p:txBody>
      </p:sp>
      <p:sp>
        <p:nvSpPr>
          <p:cNvPr id="5" name="Footer Placeholder 4">
            <a:extLst>
              <a:ext uri="{FF2B5EF4-FFF2-40B4-BE49-F238E27FC236}">
                <a16:creationId xmlns="" xmlns:a16="http://schemas.microsoft.com/office/drawing/2014/main" id="{40FFA0A0-E38D-44CA-A7B0-321775CDC6E7}"/>
              </a:ext>
            </a:extLst>
          </p:cNvPr>
          <p:cNvSpPr>
            <a:spLocks noGrp="1"/>
          </p:cNvSpPr>
          <p:nvPr>
            <p:ph type="ftr" idx="14"/>
          </p:nvPr>
        </p:nvSpPr>
        <p:spPr/>
        <p:txBody>
          <a:bodyPr/>
          <a:lstStyle/>
          <a:p>
            <a:r>
              <a:rPr lang="en-GB" dirty="0"/>
              <a:t>Edward Au (Huawei)</a:t>
            </a:r>
          </a:p>
        </p:txBody>
      </p:sp>
      <p:sp>
        <p:nvSpPr>
          <p:cNvPr id="4" name="Date Placeholder 3">
            <a:extLst>
              <a:ext uri="{FF2B5EF4-FFF2-40B4-BE49-F238E27FC236}">
                <a16:creationId xmlns="" xmlns:a16="http://schemas.microsoft.com/office/drawing/2014/main" id="{DD67400D-5900-4D56-9B2B-255E48529B20}"/>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529848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2D1915-EAD9-48E5-BA38-1A981101D193}"/>
              </a:ext>
            </a:extLst>
          </p:cNvPr>
          <p:cNvSpPr>
            <a:spLocks noGrp="1"/>
          </p:cNvSpPr>
          <p:nvPr>
            <p:ph type="title"/>
          </p:nvPr>
        </p:nvSpPr>
        <p:spPr/>
        <p:txBody>
          <a:bodyPr/>
          <a:lstStyle/>
          <a:p>
            <a:r>
              <a:rPr lang="en-US" dirty="0"/>
              <a:t>Motion 149: Motion to Amend</a:t>
            </a:r>
          </a:p>
        </p:txBody>
      </p:sp>
      <p:sp>
        <p:nvSpPr>
          <p:cNvPr id="3" name="Content Placeholder 2">
            <a:extLst>
              <a:ext uri="{FF2B5EF4-FFF2-40B4-BE49-F238E27FC236}">
                <a16:creationId xmlns="" xmlns:a16="http://schemas.microsoft.com/office/drawing/2014/main" id="{64B913F7-EFDE-4FB0-BB4D-E504FB616C9B}"/>
              </a:ext>
            </a:extLst>
          </p:cNvPr>
          <p:cNvSpPr>
            <a:spLocks noGrp="1"/>
          </p:cNvSpPr>
          <p:nvPr>
            <p:ph idx="1"/>
          </p:nvPr>
        </p:nvSpPr>
        <p:spPr/>
        <p:txBody>
          <a:bodyPr/>
          <a:lstStyle/>
          <a:p>
            <a:pPr marL="0" indent="0"/>
            <a:r>
              <a:rPr lang="en-US" sz="1200" dirty="0"/>
              <a:t>Move to amend Motion 148 as follows:</a:t>
            </a:r>
          </a:p>
          <a:p>
            <a:pPr marL="171450" indent="-171450">
              <a:buFont typeface="Arial" panose="020B0604020202020204" pitchFamily="34" charset="0"/>
              <a:buChar char="•"/>
            </a:pPr>
            <a:r>
              <a:rPr lang="en-US" sz="1200" dirty="0"/>
              <a:t>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Do you agree to add to the TGbe SFD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•Any EHT non-AP STA that supports following the announced restricted SPs, and associated to the AP, shall end its TXOP before the start of the restricted SP(s).</a:t>
            </a:r>
          </a:p>
          <a:p>
            <a:pPr marL="0" indent="0">
              <a:spcBef>
                <a:spcPts val="0"/>
              </a:spcBef>
              <a:spcAft>
                <a:spcPts val="0"/>
              </a:spcAft>
            </a:pPr>
            <a:r>
              <a:rPr lang="en-US" sz="1200" b="0" dirty="0">
                <a:solidFill>
                  <a:srgbClr val="222222"/>
                </a:solidFill>
                <a:latin typeface="Arial" panose="020B0604020202020204" pitchFamily="34" charset="0"/>
              </a:rPr>
              <a:t>•EHT non-AP STAs</a:t>
            </a:r>
            <a:r>
              <a:rPr lang="en-US" sz="1200" b="0" dirty="0">
                <a:solidFill>
                  <a:srgbClr val="FF0000"/>
                </a:solidFill>
                <a:latin typeface="Arial" panose="020B0604020202020204" pitchFamily="34" charset="0"/>
              </a:rPr>
              <a:t> </a:t>
            </a:r>
            <a:r>
              <a:rPr lang="en-US" sz="1200" b="0" strike="sngStrike" dirty="0">
                <a:solidFill>
                  <a:srgbClr val="FF0000"/>
                </a:solidFill>
                <a:latin typeface="Arial" panose="020B0604020202020204" pitchFamily="34" charset="0"/>
              </a:rPr>
              <a:t>that are members of restricted SPs </a:t>
            </a:r>
            <a:r>
              <a:rPr lang="en-US" sz="1200" b="0" dirty="0">
                <a:solidFill>
                  <a:srgbClr val="222222"/>
                </a:solidFill>
                <a:latin typeface="Arial" panose="020B0604020202020204" pitchFamily="34" charset="0"/>
              </a:rPr>
              <a:t>are allowed to ignore the quiet intervals (which are advertised in Quiet elements by the AP) if they overlap with the restricted SP.</a:t>
            </a:r>
          </a:p>
          <a:p>
            <a:pPr marL="0" indent="0">
              <a:spcBef>
                <a:spcPts val="0"/>
              </a:spcBef>
              <a:spcAft>
                <a:spcPts val="0"/>
              </a:spcAft>
            </a:pPr>
            <a:r>
              <a:rPr lang="en-US" sz="1200" b="0" dirty="0">
                <a:solidFill>
                  <a:srgbClr val="222222"/>
                </a:solidFill>
                <a:latin typeface="Arial" panose="020B0604020202020204" pitchFamily="34" charset="0"/>
              </a:rPr>
              <a:t>•An EHT AP may announce quiet intervals with Quiet Elements that overlap with restricted SPs and</a:t>
            </a:r>
            <a:r>
              <a:rPr lang="en-US" sz="1200" b="0" strike="sngStrike" dirty="0">
                <a:solidFill>
                  <a:srgbClr val="FF0000"/>
                </a:solidFill>
                <a:latin typeface="Arial" panose="020B0604020202020204" pitchFamily="34" charset="0"/>
              </a:rPr>
              <a:t> allow </a:t>
            </a:r>
            <a:r>
              <a:rPr lang="en-US" sz="1200" b="0" dirty="0">
                <a:solidFill>
                  <a:srgbClr val="222222"/>
                </a:solidFill>
                <a:latin typeface="Arial" panose="020B0604020202020204" pitchFamily="34" charset="0"/>
              </a:rPr>
              <a:t>the abovementioned exception </a:t>
            </a:r>
            <a:r>
              <a:rPr lang="en-US" sz="1200" b="0" u="sng" dirty="0">
                <a:solidFill>
                  <a:srgbClr val="FF0000"/>
                </a:solidFill>
                <a:latin typeface="Arial" panose="020B0604020202020204" pitchFamily="34" charset="0"/>
              </a:rPr>
              <a:t>applies</a:t>
            </a:r>
            <a:r>
              <a:rPr lang="en-US" sz="1200" b="0" u="sng" dirty="0">
                <a:solidFill>
                  <a:srgbClr val="222222"/>
                </a:solidFill>
                <a:latin typeface="Arial" panose="020B0604020202020204" pitchFamily="34" charset="0"/>
              </a:rPr>
              <a:t>. </a:t>
            </a:r>
            <a:r>
              <a:rPr lang="en-US" sz="1200" b="0" u="sng" dirty="0">
                <a:solidFill>
                  <a:srgbClr val="FF0000"/>
                </a:solidFill>
                <a:latin typeface="Arial" panose="020B0604020202020204" pitchFamily="34" charset="0"/>
              </a:rPr>
              <a:t>The rules on transmitting Quiet Element for restricted SPs are</a:t>
            </a:r>
            <a:r>
              <a:rPr lang="en-US" sz="1200" b="0" u="sng" dirty="0">
                <a:solidFill>
                  <a:srgbClr val="FF0000"/>
                </a:solidFill>
                <a:latin typeface="Calibri" panose="020F0502020204030204" pitchFamily="34" charset="0"/>
              </a:rPr>
              <a:t> TBD.</a:t>
            </a:r>
            <a:endParaRPr lang="en-US" sz="1200" b="0" u="sng" dirty="0">
              <a:solidFill>
                <a:srgbClr val="222222"/>
              </a:solidFill>
              <a:latin typeface="Arial" panose="020B0604020202020204" pitchFamily="34" charset="0"/>
            </a:endParaRPr>
          </a:p>
          <a:p>
            <a:pPr marL="0" indent="0">
              <a:spcBef>
                <a:spcPts val="0"/>
              </a:spcBef>
              <a:spcAft>
                <a:spcPts val="0"/>
              </a:spcAft>
            </a:pPr>
            <a:r>
              <a:rPr lang="en-US" sz="1200" b="0" dirty="0">
                <a:solidFill>
                  <a:srgbClr val="222222"/>
                </a:solidFill>
                <a:latin typeface="Arial" panose="020B0604020202020204" pitchFamily="34" charset="0"/>
              </a:rPr>
              <a:t>•The support for the restricted SPs is optional for the EHT non-AP STA.</a:t>
            </a:r>
          </a:p>
          <a:p>
            <a:pPr marL="0" indent="0">
              <a:spcBef>
                <a:spcPts val="0"/>
              </a:spcBef>
              <a:spcAft>
                <a:spcPts val="0"/>
              </a:spcAft>
            </a:pPr>
            <a:r>
              <a:rPr lang="en-US" sz="1200" b="0" dirty="0">
                <a:solidFill>
                  <a:srgbClr val="222222"/>
                </a:solidFill>
                <a:latin typeface="Arial" panose="020B0604020202020204" pitchFamily="34" charset="0"/>
              </a:rPr>
              <a:t>•The support for this mode is optional for the EHT AP.</a:t>
            </a:r>
          </a:p>
          <a:p>
            <a:r>
              <a:rPr lang="en-US" sz="1200" b="0" dirty="0">
                <a:solidFill>
                  <a:srgbClr val="222222"/>
                </a:solidFill>
                <a:latin typeface="Arial" panose="020B0604020202020204" pitchFamily="34" charset="0"/>
              </a:rPr>
              <a:t>Note: such restricted SPs are intended to provide more predictable latency performance for latency sensitive traffic </a:t>
            </a:r>
          </a:p>
          <a:p>
            <a:endParaRPr lang="en-US" sz="1200" b="0" dirty="0">
              <a:solidFill>
                <a:srgbClr val="222222"/>
              </a:solidFill>
              <a:latin typeface="Arial" panose="020B0604020202020204" pitchFamily="34" charset="0"/>
            </a:endParaRPr>
          </a:p>
          <a:p>
            <a:pPr marL="0" indent="0"/>
            <a:r>
              <a:rPr lang="en-US" sz="1200" dirty="0"/>
              <a:t>Move: Chunyu Hu					Second: Edward Au</a:t>
            </a:r>
          </a:p>
          <a:p>
            <a:pPr marL="0" indent="0"/>
            <a:r>
              <a:rPr lang="en-US" sz="1200" dirty="0"/>
              <a:t>Discussion: Yes.</a:t>
            </a:r>
          </a:p>
          <a:p>
            <a:pPr marL="0" indent="0"/>
            <a:r>
              <a:rPr lang="en-US" sz="1200" dirty="0"/>
              <a:t>Preliminary Result: 93Y, 20N, 22A. </a:t>
            </a:r>
          </a:p>
          <a:p>
            <a:pPr marL="0" indent="0"/>
            <a:r>
              <a:rPr lang="en-US" sz="1200" dirty="0">
                <a:highlight>
                  <a:srgbClr val="00FF00"/>
                </a:highlight>
              </a:rPr>
              <a:t>Result: 87Y, 19N, 21A. Motion Passes.</a:t>
            </a:r>
          </a:p>
          <a:p>
            <a:endParaRPr lang="en-US" sz="1200" dirty="0"/>
          </a:p>
        </p:txBody>
      </p:sp>
      <p:sp>
        <p:nvSpPr>
          <p:cNvPr id="4" name="Slide Number Placeholder 3">
            <a:extLst>
              <a:ext uri="{FF2B5EF4-FFF2-40B4-BE49-F238E27FC236}">
                <a16:creationId xmlns="" xmlns:a16="http://schemas.microsoft.com/office/drawing/2014/main" id="{7DAB04DC-F85F-42E7-9057-78B8F12AA69F}"/>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 xmlns:a16="http://schemas.microsoft.com/office/drawing/2014/main" id="{CD508F68-84AC-46FF-9B47-F3072E2A2317}"/>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AB0C2F00-D8F0-4DD6-B5F1-701339C96B41}"/>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161980346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JANUARY </a:t>
            </a:r>
            <a:r>
              <a:rPr lang="en-US" dirty="0" smtClean="0"/>
              <a:t>14, </a:t>
            </a:r>
            <a:r>
              <a:rPr lang="en-US" dirty="0" smtClean="0"/>
              <a:t>2021,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4119984193"/>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DB539251-052C-42F3-9641-76D2DA66B639}"/>
              </a:ext>
            </a:extLst>
          </p:cNvPr>
          <p:cNvSpPr>
            <a:spLocks noGrp="1"/>
          </p:cNvSpPr>
          <p:nvPr>
            <p:ph type="title"/>
          </p:nvPr>
        </p:nvSpPr>
        <p:spPr/>
        <p:txBody>
          <a:bodyPr/>
          <a:lstStyle/>
          <a:p>
            <a:r>
              <a:rPr lang="en-US" dirty="0"/>
              <a:t>Motion 150</a:t>
            </a:r>
          </a:p>
        </p:txBody>
      </p:sp>
      <p:sp>
        <p:nvSpPr>
          <p:cNvPr id="8" name="Content Placeholder 7">
            <a:extLst>
              <a:ext uri="{FF2B5EF4-FFF2-40B4-BE49-F238E27FC236}">
                <a16:creationId xmlns:a16="http://schemas.microsoft.com/office/drawing/2014/main" xmlns="" id="{1C9ED483-91FF-42D1-8D30-9A0BAA5A1E4C}"/>
              </a:ext>
            </a:extLst>
          </p:cNvPr>
          <p:cNvSpPr>
            <a:spLocks noGrp="1"/>
          </p:cNvSpPr>
          <p:nvPr>
            <p:ph idx="1"/>
          </p:nvPr>
        </p:nvSpPr>
        <p:spPr>
          <a:xfrm>
            <a:off x="685800" y="1981200"/>
            <a:ext cx="7770813" cy="4419600"/>
          </a:xfrm>
        </p:spPr>
        <p:txBody>
          <a:bodyPr/>
          <a:lstStyle/>
          <a:p>
            <a:pPr marL="0" indent="0"/>
            <a:r>
              <a:rPr lang="en-US" sz="1800" dirty="0"/>
              <a:t>Move to add to the 11be SFD, candidate specification text in </a:t>
            </a:r>
            <a:r>
              <a:rPr lang="en-US" sz="1800" dirty="0">
                <a:hlinkClick r:id="rId2"/>
              </a:rPr>
              <a:t>11-20/1935r10</a:t>
            </a:r>
            <a:r>
              <a:rPr lang="en-US" sz="1800" dirty="0"/>
              <a:t> that is identified with the following tags:</a:t>
            </a:r>
          </a:p>
          <a:p>
            <a:pPr marL="800100" lvl="1" indent="-342900">
              <a:buFont typeface="Arial" panose="020B0604020202020204" pitchFamily="34" charset="0"/>
              <a:buChar char="•"/>
            </a:pPr>
            <a:r>
              <a:rPr lang="en-US" sz="1600" dirty="0"/>
              <a:t>SP355, SP356, SP357, SP358, SP359, SP360, SP361, SP362, SP363, SP364,</a:t>
            </a:r>
          </a:p>
          <a:p>
            <a:pPr marL="800100" lvl="1" indent="-342900">
              <a:buFont typeface="Arial" panose="020B0604020202020204" pitchFamily="34" charset="0"/>
              <a:buChar char="•"/>
            </a:pPr>
            <a:r>
              <a:rPr lang="en-US" sz="1600" dirty="0"/>
              <a:t>SP365, SP366, SP367, SP368, SP369, SP370, SP371, SP372, SP373, SP374,</a:t>
            </a:r>
          </a:p>
          <a:p>
            <a:pPr marL="800100" lvl="1" indent="-342900">
              <a:buFont typeface="Arial" panose="020B0604020202020204" pitchFamily="34" charset="0"/>
              <a:buChar char="•"/>
            </a:pPr>
            <a:r>
              <a:rPr lang="en-US" sz="1600" dirty="0"/>
              <a:t>SP375, SP376, SP377, SP378, SP379, </a:t>
            </a:r>
            <a:r>
              <a:rPr lang="en-US" sz="1600" u="sng" dirty="0">
                <a:solidFill>
                  <a:srgbClr val="FF0000"/>
                </a:solidFill>
              </a:rPr>
              <a:t>SP380, SP381, SP382, SP383, SP384</a:t>
            </a:r>
            <a:r>
              <a:rPr lang="en-US" sz="1600" dirty="0"/>
              <a:t>.</a:t>
            </a:r>
          </a:p>
          <a:p>
            <a:pPr>
              <a:buFont typeface="Arial" panose="020B0604020202020204" pitchFamily="34" charset="0"/>
              <a:buChar char="•"/>
            </a:pPr>
            <a:endParaRPr lang="en-US" sz="1800" dirty="0"/>
          </a:p>
          <a:p>
            <a:pPr marL="0" indent="0"/>
            <a:r>
              <a:rPr lang="en-US" sz="1800" dirty="0"/>
              <a:t>Move: Edward Au			Second: Ross Jian Yu</a:t>
            </a:r>
          </a:p>
          <a:p>
            <a:pPr marL="0" indent="0"/>
            <a:r>
              <a:rPr lang="en-US" sz="1800" dirty="0"/>
              <a:t>Discussion: None.</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i="1" dirty="0"/>
              <a:t>Note 1: These are all candidate SFD texts highlighted in yellow that have </a:t>
            </a:r>
            <a:r>
              <a:rPr lang="en-US" sz="1600" i="1" dirty="0">
                <a:highlight>
                  <a:srgbClr val="FFFF00"/>
                </a:highlight>
              </a:rPr>
              <a:t>NOT</a:t>
            </a:r>
            <a:r>
              <a:rPr lang="en-US" sz="1600" i="1" dirty="0"/>
              <a:t> received a request for further discussion</a:t>
            </a:r>
          </a:p>
          <a:p>
            <a:pPr marL="0" indent="0"/>
            <a:r>
              <a:rPr lang="en-US" sz="1600" i="1" dirty="0"/>
              <a:t>Note 2: SPs in </a:t>
            </a:r>
            <a:r>
              <a:rPr lang="en-US" sz="1600" i="1" dirty="0">
                <a:solidFill>
                  <a:srgbClr val="FF0000"/>
                </a:solidFill>
              </a:rPr>
              <a:t>red</a:t>
            </a:r>
            <a:r>
              <a:rPr lang="en-US" sz="1600" i="1" dirty="0"/>
              <a:t> are those added on the fly as per discussions during the Joint conf call.</a:t>
            </a:r>
          </a:p>
          <a:p>
            <a:pPr>
              <a:buFont typeface="Arial" panose="020B0604020202020204" pitchFamily="34" charset="0"/>
              <a:buChar char="•"/>
            </a:pPr>
            <a:endParaRPr lang="en-US" sz="1800" dirty="0"/>
          </a:p>
        </p:txBody>
      </p:sp>
      <p:sp>
        <p:nvSpPr>
          <p:cNvPr id="6" name="Slide Number Placeholder 5">
            <a:extLst>
              <a:ext uri="{FF2B5EF4-FFF2-40B4-BE49-F238E27FC236}">
                <a16:creationId xmlns:a16="http://schemas.microsoft.com/office/drawing/2014/main" xmlns="" id="{8E59FAEF-D1E9-4168-9AA5-CADA95932542}"/>
              </a:ext>
            </a:extLst>
          </p:cNvPr>
          <p:cNvSpPr>
            <a:spLocks noGrp="1"/>
          </p:cNvSpPr>
          <p:nvPr>
            <p:ph type="sldNum" idx="12"/>
          </p:nvPr>
        </p:nvSpPr>
        <p:spPr/>
        <p:txBody>
          <a:bodyPr/>
          <a:lstStyle/>
          <a:p>
            <a:r>
              <a:rPr lang="en-GB"/>
              <a:t>Slide </a:t>
            </a:r>
            <a:fld id="{3ABCC52B-A3F7-440B-BBF2-55191E6E7773}" type="slidenum">
              <a:rPr lang="en-GB" smtClean="0"/>
              <a:pPr/>
              <a:t>162</a:t>
            </a:fld>
            <a:endParaRPr lang="en-GB"/>
          </a:p>
        </p:txBody>
      </p:sp>
      <p:sp>
        <p:nvSpPr>
          <p:cNvPr id="5" name="Footer Placeholder 4">
            <a:extLst>
              <a:ext uri="{FF2B5EF4-FFF2-40B4-BE49-F238E27FC236}">
                <a16:creationId xmlns:a16="http://schemas.microsoft.com/office/drawing/2014/main" xmlns="" id="{A1641D0D-D830-446D-9CA6-ADD8EEB737AD}"/>
              </a:ext>
            </a:extLst>
          </p:cNvPr>
          <p:cNvSpPr>
            <a:spLocks noGrp="1"/>
          </p:cNvSpPr>
          <p:nvPr>
            <p:ph type="ftr" idx="14"/>
          </p:nvPr>
        </p:nvSpPr>
        <p:spPr/>
        <p:txBody>
          <a:bodyPr/>
          <a:lstStyle/>
          <a:p>
            <a:r>
              <a:rPr lang="en-GB" dirty="0"/>
              <a:t>Edward Au (Huawei)</a:t>
            </a:r>
            <a:endParaRPr lang="en-GB" dirty="0"/>
          </a:p>
        </p:txBody>
      </p:sp>
      <p:sp>
        <p:nvSpPr>
          <p:cNvPr id="4" name="Date Placeholder 3">
            <a:extLst>
              <a:ext uri="{FF2B5EF4-FFF2-40B4-BE49-F238E27FC236}">
                <a16:creationId xmlns:a16="http://schemas.microsoft.com/office/drawing/2014/main" xmlns="" id="{0DB7745C-6D2D-4C96-AB63-4A8AC6CA39B8}"/>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145570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a16="http://schemas.microsoft.com/office/drawing/2014/main" xmlns=""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a16="http://schemas.microsoft.com/office/drawing/2014/main" xmlns=""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xmlns="" id="{9BC6E0A1-8BBC-48DF-954B-99197D58EEB8}"/>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B51B55C6-525B-46B9-844F-9E2DEF162DC6}"/>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a16="http://schemas.microsoft.com/office/drawing/2014/main" xmlns=""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a16="http://schemas.microsoft.com/office/drawing/2014/main" xmlns=""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a16="http://schemas.microsoft.com/office/drawing/2014/main" xmlns=""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a16="http://schemas.microsoft.com/office/drawing/2014/main" xmlns=""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a16="http://schemas.microsoft.com/office/drawing/2014/main" xmlns=""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a16="http://schemas.microsoft.com/office/drawing/2014/main" xmlns=""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INTERIM</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 xmlns:a16="http://schemas.microsoft.com/office/drawing/2014/main"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 xmlns:a16="http://schemas.microsoft.com/office/drawing/2014/main"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 xmlns:a16="http://schemas.microsoft.com/office/drawing/2014/main"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 xmlns:a16="http://schemas.microsoft.com/office/drawing/2014/main" id="{36D8C831-9707-4B50-A130-97A963093328}"/>
              </a:ext>
            </a:extLst>
          </p:cNvPr>
          <p:cNvSpPr>
            <a:spLocks noGrp="1"/>
          </p:cNvSpPr>
          <p:nvPr>
            <p:ph type="ftr" idx="14"/>
          </p:nvPr>
        </p:nvSpPr>
        <p:spPr/>
        <p:txBody>
          <a:bodyPr/>
          <a:lstStyle/>
          <a:p>
            <a:r>
              <a:rPr lang="en-GB" dirty="0" smtClean="0"/>
              <a:t>Edward Au (Huawei)</a:t>
            </a:r>
            <a:endParaRPr lang="en-GB" dirty="0"/>
          </a:p>
        </p:txBody>
      </p:sp>
      <p:sp>
        <p:nvSpPr>
          <p:cNvPr id="4" name="Date Placeholder 3">
            <a:extLst>
              <a:ext uri="{FF2B5EF4-FFF2-40B4-BE49-F238E27FC236}">
                <a16:creationId xmlns="" xmlns:a16="http://schemas.microsoft.com/office/drawing/2014/main" id="{C23F88E3-8100-4325-9D71-EFC86489789F}"/>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 xmlns:a16="http://schemas.microsoft.com/office/drawing/2014/main"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 xmlns:a16="http://schemas.microsoft.com/office/drawing/2014/main" id="{ADC51D64-37AC-44E0-8BE2-669423B4B86B}"/>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641D8CA-D2B7-4E8B-8CE0-690BA0B64099}"/>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 xmlns:a16="http://schemas.microsoft.com/office/drawing/2014/main"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 xmlns:a16="http://schemas.microsoft.com/office/drawing/2014/main"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 xmlns:a16="http://schemas.microsoft.com/office/drawing/2014/main" id="{042E747D-F94D-4B02-96D0-DE173DF9F0D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95FCCDC0-E89B-4DD3-8D03-5365DA88A707}"/>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pic>
        <p:nvPicPr>
          <p:cNvPr id="8" name="Picture 7">
            <a:extLst>
              <a:ext uri="{FF2B5EF4-FFF2-40B4-BE49-F238E27FC236}">
                <a16:creationId xmlns="" xmlns:a16="http://schemas.microsoft.com/office/drawing/2014/main"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pic>
        <p:nvPicPr>
          <p:cNvPr id="10" name="Picture 9">
            <a:extLst>
              <a:ext uri="{FF2B5EF4-FFF2-40B4-BE49-F238E27FC236}">
                <a16:creationId xmlns="" xmlns:a16="http://schemas.microsoft.com/office/drawing/2014/main"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36718</TotalTime>
  <Words>5877</Words>
  <Application>Microsoft Office PowerPoint</Application>
  <PresentationFormat>On-screen Show (4:3)</PresentationFormat>
  <Paragraphs>2309</Paragraphs>
  <Slides>162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162</vt:i4>
      </vt:variant>
    </vt:vector>
  </HeadingPairs>
  <TitlesOfParts>
    <vt:vector size="170"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lpstr>JUNE 11, 2020, TELECONFERENCE</vt:lpstr>
      <vt:lpstr>Motion 111</vt:lpstr>
      <vt:lpstr>Motion 112</vt:lpstr>
      <vt:lpstr>Motion 113</vt:lpstr>
      <vt:lpstr>Motion 114</vt:lpstr>
      <vt:lpstr>JULY 9, 2020, TELECONFERENCE</vt:lpstr>
      <vt:lpstr>Motion 115</vt:lpstr>
      <vt:lpstr>Motion 116</vt:lpstr>
      <vt:lpstr>Motion 117</vt:lpstr>
      <vt:lpstr>Motion 118</vt:lpstr>
      <vt:lpstr>JULY 30, 2020, TELECONFERENCE</vt:lpstr>
      <vt:lpstr>Motion 119</vt:lpstr>
      <vt:lpstr>Motion 120</vt:lpstr>
      <vt:lpstr>Motion 121</vt:lpstr>
      <vt:lpstr>AUGUST 20, 2020, TELECONFERENCE</vt:lpstr>
      <vt:lpstr>Motion 122</vt:lpstr>
      <vt:lpstr>Motion 123</vt:lpstr>
      <vt:lpstr>SePTEMBER 3, 2020, TELECONFERENCE</vt:lpstr>
      <vt:lpstr>Motion 124</vt:lpstr>
      <vt:lpstr>Motion 125</vt:lpstr>
      <vt:lpstr>Motion 126</vt:lpstr>
      <vt:lpstr>Motion 127</vt:lpstr>
      <vt:lpstr>SePTEMBER 17, 2020, TELECONFERENCE</vt:lpstr>
      <vt:lpstr>Motion 131</vt:lpstr>
      <vt:lpstr>Motion 132</vt:lpstr>
      <vt:lpstr>Motion 133</vt:lpstr>
      <vt:lpstr>OCTOBER 29, 2020, TELECONFERENCE</vt:lpstr>
      <vt:lpstr>Motion 135</vt:lpstr>
      <vt:lpstr>NOVEMBER 4, 2020, TELECONFERENCE</vt:lpstr>
      <vt:lpstr>Motion 137</vt:lpstr>
      <vt:lpstr>Motion 139</vt:lpstr>
      <vt:lpstr>Motion 141</vt:lpstr>
      <vt:lpstr>NOVEMBER 9, 2020, TELECONFERENCE</vt:lpstr>
      <vt:lpstr>Motion 142</vt:lpstr>
      <vt:lpstr>December 2, 2020, TELECONFERENCE</vt:lpstr>
      <vt:lpstr>Motion 144</vt:lpstr>
      <vt:lpstr>JANUARY 6, 2021, TELECONFERENCE</vt:lpstr>
      <vt:lpstr>Motion 146</vt:lpstr>
      <vt:lpstr>Motion 148</vt:lpstr>
      <vt:lpstr>Motion 149: Motion to Amend</vt:lpstr>
      <vt:lpstr>JANUARY 14, 2021, TELECONFERENCE</vt:lpstr>
      <vt:lpstr>Motion 150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19/1755r15</cp:keywords>
  <cp:lastModifiedBy>Edward Au</cp:lastModifiedBy>
  <cp:revision>1199</cp:revision>
  <cp:lastPrinted>1601-01-01T00:00:00Z</cp:lastPrinted>
  <dcterms:created xsi:type="dcterms:W3CDTF">2017-01-26T15:28:16Z</dcterms:created>
  <dcterms:modified xsi:type="dcterms:W3CDTF">2021-01-16T22:20:52Z</dcterms:modified>
  <cp:category>January 2021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