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8"/>
  </p:notesMasterIdLst>
  <p:handoutMasterIdLst>
    <p:handoutMasterId r:id="rId159"/>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 id="533" r:id="rId144"/>
    <p:sldId id="529" r:id="rId145"/>
    <p:sldId id="530" r:id="rId146"/>
    <p:sldId id="532" r:id="rId147"/>
    <p:sldId id="534" r:id="rId148"/>
    <p:sldId id="537" r:id="rId149"/>
    <p:sldId id="536" r:id="rId150"/>
    <p:sldId id="543" r:id="rId151"/>
    <p:sldId id="544" r:id="rId152"/>
    <p:sldId id="545" r:id="rId153"/>
    <p:sldId id="546" r:id="rId154"/>
    <p:sldId id="547" r:id="rId155"/>
    <p:sldId id="548" r:id="rId156"/>
    <p:sldId id="549" r:id="rId1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4067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presProps" Target="presProps.xml"/><Relationship Id="rId165" Type="http://schemas.microsoft.com/office/2016/11/relationships/changesInfo" Target="changesInfos/changesInfo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December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December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December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December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0/11-20-0566-98-00be-compendium-of-straw-polls-and-potential-changes-to-the-specification-framework-docume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December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2020-12-02</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53"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xmlns=""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xmlns=""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6" name="Date Placeholder 5">
            <a:extLst>
              <a:ext uri="{FF2B5EF4-FFF2-40B4-BE49-F238E27FC236}">
                <a16:creationId xmlns:a16="http://schemas.microsoft.com/office/drawing/2014/main" xmlns="" id="{566A4BC8-3976-494F-A19A-FC777F34B015}"/>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xmlns=""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a16="http://schemas.microsoft.com/office/drawing/2014/main" xmlns=""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6" name="Date Placeholder 5">
            <a:extLst>
              <a:ext uri="{FF2B5EF4-FFF2-40B4-BE49-F238E27FC236}">
                <a16:creationId xmlns:a16="http://schemas.microsoft.com/office/drawing/2014/main" xmlns="" id="{40C3A316-7085-4204-A5A0-B7A8A7677D12}"/>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xmlns=""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xmlns=""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6" name="Date Placeholder 5">
            <a:extLst>
              <a:ext uri="{FF2B5EF4-FFF2-40B4-BE49-F238E27FC236}">
                <a16:creationId xmlns:a16="http://schemas.microsoft.com/office/drawing/2014/main" xmlns="" id="{67212B08-1AA8-4074-9FAC-73607D858F05}"/>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6" name="Date Placeholder 5">
            <a:extLst>
              <a:ext uri="{FF2B5EF4-FFF2-40B4-BE49-F238E27FC236}">
                <a16:creationId xmlns="" xmlns:a16="http://schemas.microsoft.com/office/drawing/2014/main" id="{156CD5BF-39EA-4BC4-BE39-16829400B310}"/>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xmlns=""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xmlns=""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6" name="Date Placeholder 5">
            <a:extLst>
              <a:ext uri="{FF2B5EF4-FFF2-40B4-BE49-F238E27FC236}">
                <a16:creationId xmlns:a16="http://schemas.microsoft.com/office/drawing/2014/main" xmlns="" id="{A2F481D0-B971-4959-BBB0-B33F187F0FD6}"/>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17,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313964814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496817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6" name="Date Placeholder 5">
            <a:extLst>
              <a:ext uri="{FF2B5EF4-FFF2-40B4-BE49-F238E27FC236}">
                <a16:creationId xmlns="" xmlns:a16="http://schemas.microsoft.com/office/drawing/2014/main" id="{1C26A86D-5F3E-438C-B2A4-8FC08D108731}"/>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334664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6" name="Date Placeholder 5">
            <a:extLst>
              <a:ext uri="{FF2B5EF4-FFF2-40B4-BE49-F238E27FC236}">
                <a16:creationId xmlns="" xmlns:a16="http://schemas.microsoft.com/office/drawing/2014/main" id="{622E8D9F-3ECB-4013-BB98-B26475327DF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48366901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OCTOBER 29,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114627942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December 2020</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47262860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4,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Tree>
    <p:extLst>
      <p:ext uri="{BB962C8B-B14F-4D97-AF65-F5344CB8AC3E}">
        <p14:creationId xmlns:p14="http://schemas.microsoft.com/office/powerpoint/2010/main" val="2341564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xmlns=""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xmlns=""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xmlns="" id="{C878D729-FA35-4013-8565-20272A5625CE}"/>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25F87245-432E-43D8-9ADF-B7EBC6FA1C71}"/>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49532514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xmlns=""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xmlns=""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xmlns="" id="{9DFF5E27-0741-408E-B209-DD0312F2B2A4}"/>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B18460DE-BA78-49AE-8D07-178AC4442C0F}"/>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33516034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xmlns=""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xmlns=""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xmlns="" id="{E8459FB5-0BD5-4DB6-8307-E1B7F3A94C3E}"/>
              </a:ext>
            </a:extLst>
          </p:cNvPr>
          <p:cNvSpPr>
            <a:spLocks noGrp="1"/>
          </p:cNvSpPr>
          <p:nvPr>
            <p:ph type="ftr" idx="14"/>
          </p:nvPr>
        </p:nvSpPr>
        <p:spPr/>
        <p:txBody>
          <a:bodyPr/>
          <a:lstStyle/>
          <a:p>
            <a:r>
              <a:rPr lang="en-GB" dirty="0" smtClean="0"/>
              <a:t>Edward Au</a:t>
            </a:r>
            <a:r>
              <a:rPr lang="en-GB" smtClean="0"/>
              <a:t>, Huawei</a:t>
            </a:r>
            <a:endParaRPr lang="en-GB" dirty="0"/>
          </a:p>
        </p:txBody>
      </p:sp>
      <p:sp>
        <p:nvSpPr>
          <p:cNvPr id="6" name="Date Placeholder 5">
            <a:extLst>
              <a:ext uri="{FF2B5EF4-FFF2-40B4-BE49-F238E27FC236}">
                <a16:creationId xmlns:a16="http://schemas.microsoft.com/office/drawing/2014/main" xmlns="" id="{1C26A86D-5F3E-438C-B2A4-8FC08D108731}"/>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050513709"/>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Tree>
    <p:extLst>
      <p:ext uri="{BB962C8B-B14F-4D97-AF65-F5344CB8AC3E}">
        <p14:creationId xmlns:p14="http://schemas.microsoft.com/office/powerpoint/2010/main" val="327421214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xmlns=""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a:t>
            </a:r>
            <a:r>
              <a:rPr lang="en-US" sz="1800" dirty="0" smtClean="0"/>
              <a:t> Bin Tian</a:t>
            </a:r>
            <a:r>
              <a:rPr lang="en-US" sz="1800" dirty="0"/>
              <a:t>			Second</a:t>
            </a:r>
            <a:r>
              <a:rPr lang="en-US" sz="1800" dirty="0" smtClean="0"/>
              <a:t>:  Laurent </a:t>
            </a:r>
            <a:r>
              <a:rPr lang="en-US" sz="1800" dirty="0" err="1" smtClean="0"/>
              <a:t>Cariou</a:t>
            </a:r>
            <a:endParaRPr lang="en-US" sz="1800" dirty="0"/>
          </a:p>
          <a:p>
            <a:pPr marL="0" indent="0"/>
            <a:endParaRPr lang="en-US" sz="1800" dirty="0"/>
          </a:p>
          <a:p>
            <a:r>
              <a:rPr lang="en-US" sz="1800" dirty="0"/>
              <a:t>Discussion</a:t>
            </a:r>
            <a:r>
              <a:rPr lang="en-US" sz="1800" dirty="0" smtClean="0"/>
              <a:t>:  None.</a:t>
            </a:r>
            <a:endParaRPr lang="en-US" sz="1800" dirty="0"/>
          </a:p>
          <a:p>
            <a:r>
              <a:rPr lang="en-US" sz="1800" smtClean="0"/>
              <a:t>Result:  </a:t>
            </a:r>
            <a:r>
              <a:rPr lang="en-US" sz="1800">
                <a:highlight>
                  <a:srgbClr val="00FF00"/>
                </a:highlight>
              </a:rPr>
              <a:t>Approved with unanimous consent</a:t>
            </a:r>
            <a:r>
              <a:rPr lang="en-US" sz="1800" smtClean="0">
                <a:highlight>
                  <a:srgbClr val="00FF00"/>
                </a:highlight>
              </a:rPr>
              <a: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xmlns=""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xmlns=""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xmlns="" id="{DD67400D-5900-4D56-9B2B-255E48529B20}"/>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01415132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December 2,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Tree>
    <p:extLst>
      <p:ext uri="{BB962C8B-B14F-4D97-AF65-F5344CB8AC3E}">
        <p14:creationId xmlns:p14="http://schemas.microsoft.com/office/powerpoint/2010/main" val="269135510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4DC227E-9B6E-4DEE-A8F2-C026B7CF2CBE}"/>
              </a:ext>
            </a:extLst>
          </p:cNvPr>
          <p:cNvSpPr>
            <a:spLocks noGrp="1"/>
          </p:cNvSpPr>
          <p:nvPr>
            <p:ph type="title"/>
          </p:nvPr>
        </p:nvSpPr>
        <p:spPr/>
        <p:txBody>
          <a:bodyPr/>
          <a:lstStyle/>
          <a:p>
            <a:r>
              <a:rPr lang="en-US" dirty="0"/>
              <a:t>Motion 144</a:t>
            </a:r>
          </a:p>
        </p:txBody>
      </p:sp>
      <p:sp>
        <p:nvSpPr>
          <p:cNvPr id="8" name="Content Placeholder 7">
            <a:extLst>
              <a:ext uri="{FF2B5EF4-FFF2-40B4-BE49-F238E27FC236}">
                <a16:creationId xmlns:a16="http://schemas.microsoft.com/office/drawing/2014/main" xmlns=""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smtClean="0">
                <a:hlinkClick r:id="rId2"/>
              </a:rPr>
              <a:t>11-20/566r98</a:t>
            </a:r>
            <a:r>
              <a:rPr lang="en-US" sz="1800" dirty="0" smtClean="0"/>
              <a:t> </a:t>
            </a:r>
            <a:r>
              <a:rPr lang="en-US" sz="1800" dirty="0"/>
              <a:t>that is identified with the following tags:</a:t>
            </a:r>
          </a:p>
          <a:p>
            <a:pPr lvl="1">
              <a:buFont typeface="Arial" panose="020B0604020202020204" pitchFamily="34" charset="0"/>
              <a:buChar char="•"/>
            </a:pPr>
            <a:r>
              <a:rPr lang="en-US" sz="1400" dirty="0">
                <a:solidFill>
                  <a:schemeClr val="tx2"/>
                </a:solidFill>
              </a:rPr>
              <a:t>SP311, SP312, SP313, SP314, SP315, SP316, SP317, SP318, SP319, SP320, </a:t>
            </a:r>
          </a:p>
          <a:p>
            <a:pPr lvl="1">
              <a:buFont typeface="Arial" panose="020B0604020202020204" pitchFamily="34" charset="0"/>
              <a:buChar char="•"/>
            </a:pPr>
            <a:r>
              <a:rPr lang="en-US" sz="1400" dirty="0">
                <a:solidFill>
                  <a:schemeClr val="tx2"/>
                </a:solidFill>
              </a:rPr>
              <a:t>SP321, SP322, SP323, SP324, SP325, SP326, SP327, SP328, SP329, SP330, </a:t>
            </a:r>
          </a:p>
          <a:p>
            <a:pPr lvl="1">
              <a:buFont typeface="Arial" panose="020B0604020202020204" pitchFamily="34" charset="0"/>
              <a:buChar char="•"/>
            </a:pPr>
            <a:r>
              <a:rPr lang="en-US" sz="1400" dirty="0">
                <a:solidFill>
                  <a:schemeClr val="tx2"/>
                </a:solidFill>
              </a:rPr>
              <a:t>SP331, SP332, SP333</a:t>
            </a:r>
            <a:endParaRPr lang="en-US" sz="1800" dirty="0"/>
          </a:p>
          <a:p>
            <a:pPr marL="0" indent="0"/>
            <a:r>
              <a:rPr lang="en-US" sz="1800" u="sng" dirty="0">
                <a:solidFill>
                  <a:srgbClr val="FF0000"/>
                </a:solidFill>
              </a:rPr>
              <a:t>And additionally instruct the TGbe Editor to replace the tables 36-5, 36-6, and 36.7 of the TGbe draft with the tables provided by SP332.</a:t>
            </a:r>
          </a:p>
          <a:p>
            <a:pPr marL="0" indent="0"/>
            <a:r>
              <a:rPr lang="en-US" sz="2000" dirty="0"/>
              <a:t>Move: 	</a:t>
            </a:r>
            <a:r>
              <a:rPr lang="en-US" sz="2000" dirty="0" smtClean="0"/>
              <a:t>Edward Au</a:t>
            </a:r>
            <a:r>
              <a:rPr lang="en-US" sz="2000" dirty="0"/>
              <a:t>			Second: </a:t>
            </a:r>
            <a:r>
              <a:rPr lang="en-US" sz="2000" dirty="0" smtClean="0"/>
              <a:t> </a:t>
            </a:r>
            <a:r>
              <a:rPr lang="en-US" sz="2000" dirty="0" err="1" smtClean="0"/>
              <a:t>Wook</a:t>
            </a:r>
            <a:r>
              <a:rPr lang="en-US" sz="2000" dirty="0" smtClean="0"/>
              <a:t> Bong Lee</a:t>
            </a:r>
            <a:endParaRPr lang="en-US" sz="2000" dirty="0"/>
          </a:p>
          <a:p>
            <a:pPr marL="0" indent="0"/>
            <a:endParaRPr lang="en-US" sz="2000" dirty="0"/>
          </a:p>
          <a:p>
            <a:r>
              <a:rPr lang="en-US" sz="2000" dirty="0"/>
              <a:t>Discussion: None.</a:t>
            </a:r>
          </a:p>
          <a:p>
            <a:pPr marL="0" indent="0"/>
            <a:r>
              <a:rPr lang="en-US" sz="2000" dirty="0"/>
              <a:t>Result: </a:t>
            </a:r>
            <a:r>
              <a:rPr lang="en-US" sz="2000" dirty="0">
                <a:highlight>
                  <a:srgbClr val="00FF00"/>
                </a:highlight>
              </a:rPr>
              <a:t>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xmlns=""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xmlns=""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xmlns="" id="{DD67400D-5900-4D56-9B2B-255E48529B20}"/>
              </a:ext>
            </a:extLst>
          </p:cNvPr>
          <p:cNvSpPr>
            <a:spLocks noGrp="1"/>
          </p:cNvSpPr>
          <p:nvPr>
            <p:ph type="dt" idx="15"/>
          </p:nvPr>
        </p:nvSpPr>
        <p:spPr/>
        <p:txBody>
          <a:bodyPr/>
          <a:lstStyle/>
          <a:p>
            <a:r>
              <a:rPr lang="en-US" smtClean="0"/>
              <a:t>December </a:t>
            </a:r>
            <a:r>
              <a:rPr lang="en-US" dirty="0"/>
              <a:t>2020</a:t>
            </a:r>
            <a:endParaRPr lang="en-GB" dirty="0"/>
          </a:p>
        </p:txBody>
      </p:sp>
    </p:spTree>
    <p:extLst>
      <p:ext uri="{BB962C8B-B14F-4D97-AF65-F5344CB8AC3E}">
        <p14:creationId xmlns:p14="http://schemas.microsoft.com/office/powerpoint/2010/main" val="3245532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December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December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36714</TotalTime>
  <Words>5629</Words>
  <Application>Microsoft Office PowerPoint</Application>
  <PresentationFormat>On-screen Show (4:3)</PresentationFormat>
  <Paragraphs>2232</Paragraphs>
  <Slides>156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156</vt:i4>
      </vt:variant>
    </vt:vector>
  </HeadingPairs>
  <TitlesOfParts>
    <vt:vector size="164"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lpstr>SePTEMBER 17, 2020, TELECONFERENCE</vt:lpstr>
      <vt:lpstr>Motion 131</vt:lpstr>
      <vt:lpstr>Motion 132</vt:lpstr>
      <vt:lpstr>Motion 133</vt:lpstr>
      <vt:lpstr>OCTOBER 29, 2020, TELECONFERENCE</vt:lpstr>
      <vt:lpstr>Motion 135</vt:lpstr>
      <vt:lpstr>NOVEMBER 4, 2020, TELECONFERENCE</vt:lpstr>
      <vt:lpstr>Motion 137</vt:lpstr>
      <vt:lpstr>Motion 139</vt:lpstr>
      <vt:lpstr>Motion 141</vt:lpstr>
      <vt:lpstr>NOVEMBER 9, 2020, TELECONFERENCE</vt:lpstr>
      <vt:lpstr>Motion 142</vt:lpstr>
      <vt:lpstr>December 2, 2020, TELECONFERENCE</vt:lpstr>
      <vt:lpstr>Motion 144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19/1755r13</cp:keywords>
  <cp:lastModifiedBy>Edward Au</cp:lastModifiedBy>
  <cp:revision>1193</cp:revision>
  <cp:lastPrinted>1601-01-01T00:00:00Z</cp:lastPrinted>
  <dcterms:created xsi:type="dcterms:W3CDTF">2017-01-26T15:28:16Z</dcterms:created>
  <dcterms:modified xsi:type="dcterms:W3CDTF">2020-12-02T16:01:25Z</dcterms:modified>
  <cp:category>December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