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5" r:id="rId10"/>
    <p:sldId id="283" r:id="rId11"/>
    <p:sldId id="267" r:id="rId12"/>
    <p:sldId id="268" r:id="rId13"/>
    <p:sldId id="269" r:id="rId14"/>
    <p:sldId id="270" r:id="rId15"/>
    <p:sldId id="271" r:id="rId16"/>
    <p:sldId id="272" r:id="rId17"/>
    <p:sldId id="273" r:id="rId18"/>
    <p:sldId id="274" r:id="rId19"/>
    <p:sldId id="275" r:id="rId20"/>
    <p:sldId id="278" r:id="rId21"/>
    <p:sldId id="279" r:id="rId22"/>
    <p:sldId id="280" r:id="rId23"/>
    <p:sldId id="281" r:id="rId24"/>
    <p:sldId id="282"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235"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smtClean="0">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smtClean="0">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smtClean="0"/>
              <a:t>Page </a:t>
            </a:r>
            <a:fld id="{A70BF216-4F0E-40E5-A09D-9F1D7CD8F887}" type="slidenum">
              <a:rPr lang="en-US" smtClean="0"/>
              <a:pPr/>
              <a:t>14</a:t>
            </a:fld>
            <a:endParaRPr lang="en-US" smtClean="0"/>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smtClean="0"/>
          </a:p>
        </p:txBody>
      </p:sp>
    </p:spTree>
    <p:extLst>
      <p:ext uri="{BB962C8B-B14F-4D97-AF65-F5344CB8AC3E}">
        <p14:creationId xmlns:p14="http://schemas.microsoft.com/office/powerpoint/2010/main" val="2389935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809076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July 2017</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18</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412761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p:nvPr/>
        </p:nvSpPr>
        <p:spPr>
          <a:xfrm>
            <a:off x="5721480" y="98280"/>
            <a:ext cx="640080" cy="2113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S PGothic"/>
              </a:rPr>
              <a:t>doc.: IEEE 802.11-12/xxxxr0</a:t>
            </a:r>
            <a:endParaRPr lang="sv-SE" sz="1400" b="0" strike="noStrike" spc="-1">
              <a:latin typeface="DejaVu Sans"/>
            </a:endParaRPr>
          </a:p>
        </p:txBody>
      </p:sp>
      <p:sp>
        <p:nvSpPr>
          <p:cNvPr id="54" name="CustomShape 2"/>
          <p:cNvSpPr/>
          <p:nvPr/>
        </p:nvSpPr>
        <p:spPr>
          <a:xfrm>
            <a:off x="662040" y="98280"/>
            <a:ext cx="827280" cy="2113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S PGothic"/>
              </a:rPr>
              <a:t>November 2010</a:t>
            </a:r>
            <a:endParaRPr lang="sv-SE" sz="1400" b="0" strike="noStrike" spc="-1">
              <a:latin typeface="DejaVu Sans"/>
            </a:endParaRPr>
          </a:p>
        </p:txBody>
      </p:sp>
      <p:sp>
        <p:nvSpPr>
          <p:cNvPr id="55" name="CustomShape 3"/>
          <p:cNvSpPr/>
          <p:nvPr/>
        </p:nvSpPr>
        <p:spPr>
          <a:xfrm>
            <a:off x="5435640" y="9013680"/>
            <a:ext cx="925560" cy="18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S PGothic"/>
              </a:rPr>
              <a:t>Bruce Kraemer (Marvell)</a:t>
            </a:r>
            <a:endParaRPr lang="sv-SE" sz="1200" b="0" strike="noStrike" spc="-1">
              <a:latin typeface="DejaVu Sans"/>
            </a:endParaRPr>
          </a:p>
        </p:txBody>
      </p:sp>
      <p:sp>
        <p:nvSpPr>
          <p:cNvPr id="56" name="CustomShape 4"/>
          <p:cNvSpPr/>
          <p:nvPr/>
        </p:nvSpPr>
        <p:spPr>
          <a:xfrm>
            <a:off x="3270240" y="9013680"/>
            <a:ext cx="511200" cy="18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DejaVu Serif"/>
              </a:rPr>
              <a:t>Page </a:t>
            </a:r>
            <a:fld id="{A1ADDF3F-9069-40D1-B399-65F55989228A}" type="slidenum">
              <a:rPr lang="sv-SE" sz="1200" b="0" strike="noStrike" spc="-1">
                <a:solidFill>
                  <a:srgbClr val="000000"/>
                </a:solidFill>
                <a:latin typeface="DejaVu Serif"/>
              </a:rPr>
              <a:t>23</a:t>
            </a:fld>
            <a:endParaRPr lang="sv-SE" sz="1200" b="0" strike="noStrike" spc="-1">
              <a:latin typeface="DejaVu Sans"/>
            </a:endParaRPr>
          </a:p>
        </p:txBody>
      </p:sp>
      <p:sp>
        <p:nvSpPr>
          <p:cNvPr id="57" name="PlaceHolder 5"/>
          <p:cNvSpPr>
            <a:spLocks noGrp="1" noRot="1" noChangeAspect="1"/>
          </p:cNvSpPr>
          <p:nvPr>
            <p:ph type="sldImg"/>
          </p:nvPr>
        </p:nvSpPr>
        <p:spPr>
          <a:xfrm>
            <a:off x="409575" y="698500"/>
            <a:ext cx="6202363" cy="3489325"/>
          </a:xfrm>
          <a:prstGeom prst="rect">
            <a:avLst/>
          </a:prstGeom>
        </p:spPr>
      </p:sp>
      <p:sp>
        <p:nvSpPr>
          <p:cNvPr id="58" name="PlaceHolder 6"/>
          <p:cNvSpPr>
            <a:spLocks noGrp="1"/>
          </p:cNvSpPr>
          <p:nvPr>
            <p:ph type="body"/>
          </p:nvPr>
        </p:nvSpPr>
        <p:spPr>
          <a:xfrm>
            <a:off x="701640" y="4421160"/>
            <a:ext cx="5618160" cy="4187880"/>
          </a:xfrm>
          <a:prstGeom prst="rect">
            <a:avLst/>
          </a:prstGeom>
        </p:spPr>
        <p:txBody>
          <a:bodyPr lIns="94320" tIns="46440" rIns="94320" bIns="46440">
            <a:noAutofit/>
          </a:bodyPr>
          <a:lstStyle/>
          <a:p>
            <a:endParaRPr lang="sv-SE" sz="2000" b="0" strike="noStrike" spc="-1">
              <a:latin typeface="DejaVu Sans"/>
            </a:endParaRPr>
          </a:p>
        </p:txBody>
      </p:sp>
    </p:spTree>
    <p:extLst>
      <p:ext uri="{BB962C8B-B14F-4D97-AF65-F5344CB8AC3E}">
        <p14:creationId xmlns:p14="http://schemas.microsoft.com/office/powerpoint/2010/main" val="41381400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802.11-16/0222r2</a:t>
            </a:r>
            <a:endParaRPr lang="en-US"/>
          </a:p>
        </p:txBody>
      </p:sp>
      <p:sp>
        <p:nvSpPr>
          <p:cNvPr id="5" name="Date Placeholder 4"/>
          <p:cNvSpPr>
            <a:spLocks noGrp="1"/>
          </p:cNvSpPr>
          <p:nvPr>
            <p:ph type="dt" sz="quarter" idx="1"/>
          </p:nvPr>
        </p:nvSpPr>
        <p:spPr>
          <a:xfrm>
            <a:off x="883896" y="20213"/>
            <a:ext cx="732573" cy="215444"/>
          </a:xfrm>
        </p:spPr>
        <p:txBody>
          <a:bodyPr/>
          <a:lstStyle/>
          <a:p>
            <a:pPr>
              <a:defRPr/>
            </a:pPr>
            <a:r>
              <a:rPr lang="en-US" smtClean="0"/>
              <a:t>March 2016</a:t>
            </a:r>
            <a:endParaRPr lang="en-US" dirty="0"/>
          </a:p>
        </p:txBody>
      </p:sp>
      <p:sp>
        <p:nvSpPr>
          <p:cNvPr id="6" name="Footer Placeholder 5"/>
          <p:cNvSpPr>
            <a:spLocks noGrp="1"/>
          </p:cNvSpPr>
          <p:nvPr>
            <p:ph type="ftr" sz="quarter" idx="4"/>
          </p:nvPr>
        </p:nvSpPr>
        <p:spPr/>
        <p:txBody>
          <a:bodyPr/>
          <a:lstStyle/>
          <a:p>
            <a:pPr lvl="4">
              <a:defRPr/>
            </a:pPr>
            <a:r>
              <a:rPr lang="en-US" smtClean="0"/>
              <a:t>Dorothy Stanley (HPE)</a:t>
            </a:r>
            <a:endParaRPr lang="en-US"/>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2848630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doc.: IEEE 802.11-07/0547r0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May 2008</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smtClean="0"/>
              <a:t>Bruce Kraemer (Marvell)</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smtClean="0"/>
              <a:t>Page </a:t>
            </a:r>
            <a:fld id="{5C2DED90-3CB2-4406-BF31-FEED9E54B6FD}" type="slidenum">
              <a:rPr lang="en-US" altLang="en-US" sz="1200" smtClean="0"/>
              <a:pPr/>
              <a:t>7</a:t>
            </a:fld>
            <a:endParaRPr lang="en-US" altLang="en-US" sz="120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extLst>
      <p:ext uri="{BB962C8B-B14F-4D97-AF65-F5344CB8AC3E}">
        <p14:creationId xmlns:p14="http://schemas.microsoft.com/office/powerpoint/2010/main" val="169987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doc.: IEEE 802.11-07/0547r0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May 2008</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smtClean="0"/>
              <a:t>Bruce Kraemer (Marvell)</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smtClean="0"/>
              <a:t>Page </a:t>
            </a:r>
            <a:fld id="{A917A1E0-48F6-4472-B0FC-259C7A98A1FD}" type="slidenum">
              <a:rPr lang="en-US" altLang="en-US" sz="1200" smtClean="0"/>
              <a:pPr/>
              <a:t>8</a:t>
            </a:fld>
            <a:endParaRPr lang="en-US" altLang="en-US" sz="1200" smtClean="0"/>
          </a:p>
        </p:txBody>
      </p:sp>
      <p:sp>
        <p:nvSpPr>
          <p:cNvPr id="18438" name="Rectangle 2"/>
          <p:cNvSpPr>
            <a:spLocks noGrp="1" noRot="1" noChangeAspect="1" noChangeArrowheads="1" noTextEdit="1"/>
          </p:cNvSpPr>
          <p:nvPr>
            <p:ph type="sldImg"/>
          </p:nvPr>
        </p:nvSpPr>
        <p:spPr>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extLst>
      <p:ext uri="{BB962C8B-B14F-4D97-AF65-F5344CB8AC3E}">
        <p14:creationId xmlns:p14="http://schemas.microsoft.com/office/powerpoint/2010/main" val="915513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802-11-19-1761/r0</a:t>
            </a:r>
          </a:p>
        </p:txBody>
      </p:sp>
      <p:sp>
        <p:nvSpPr>
          <p:cNvPr id="5" name="Date Placeholder 4"/>
          <p:cNvSpPr>
            <a:spLocks noGrp="1"/>
          </p:cNvSpPr>
          <p:nvPr>
            <p:ph type="dt" idx="11"/>
          </p:nvPr>
        </p:nvSpPr>
        <p:spPr/>
        <p:txBody>
          <a:bodyPr/>
          <a:lstStyle/>
          <a:p>
            <a:r>
              <a:rPr lang="en-US"/>
              <a:t>November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802.11-08/1455r0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Jan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E9DC0698-EAB7-4E03-9263-5D0117ADC1D6}" type="slidenum">
              <a:rPr lang="en-US" altLang="en-US" smtClean="0"/>
              <a:pPr>
                <a:spcBef>
                  <a:spcPct val="0"/>
                </a:spcBef>
              </a:pPr>
              <a:t>10</a:t>
            </a:fld>
            <a:endParaRPr lang="en-US" altLang="en-US" smtClean="0"/>
          </a:p>
        </p:txBody>
      </p:sp>
      <p:sp>
        <p:nvSpPr>
          <p:cNvPr id="16390" name="Rectangle 2"/>
          <p:cNvSpPr>
            <a:spLocks noGrp="1" noRot="1" noChangeAspect="1" noChangeArrowheads="1" noTextEdit="1"/>
          </p:cNvSpPr>
          <p:nvPr>
            <p:ph type="sldImg"/>
          </p:nvPr>
        </p:nvSpPr>
        <p:spPr>
          <a:xfrm>
            <a:off x="382588" y="700088"/>
            <a:ext cx="6172200" cy="3471862"/>
          </a:xfrm>
          <a:ln/>
        </p:spPr>
      </p:sp>
      <p:sp>
        <p:nvSpPr>
          <p:cNvPr id="1639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75327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doc.: IEEE 802.11-07/0547r0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May 2008</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smtClean="0"/>
              <a:t>Bruce Kraemer (Marvell)</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smtClean="0"/>
              <a:t>Page </a:t>
            </a:r>
            <a:fld id="{FF9C05E1-5B88-4508-A3A2-E91831A3DAED}" type="slidenum">
              <a:rPr lang="en-US" altLang="en-US" sz="1200" smtClean="0"/>
              <a:pPr/>
              <a:t>11</a:t>
            </a:fld>
            <a:endParaRPr lang="en-US" altLang="en-US" sz="120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extLst>
      <p:ext uri="{BB962C8B-B14F-4D97-AF65-F5344CB8AC3E}">
        <p14:creationId xmlns:p14="http://schemas.microsoft.com/office/powerpoint/2010/main" val="3923021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802.11-19/1750r1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732-00-00ax-tgax-november-2019-meeting-agenda.ppt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806-00-00bd-tgbd-oct-2019-teleconference-minutes.docx" TargetMode="External"/><Relationship Id="rId2" Type="http://schemas.openxmlformats.org/officeDocument/2006/relationships/hyperlink" Target="https://mentor.ieee.org/802.11/dcn/19/11-19-0825-01-00bd-tgbd-sept-2019-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1744-AANI-aani-sc-agenda-november-2019.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ec/dcn/16/ec-16-0215-00-ACSD-802-1cs.pdf" TargetMode="External"/><Relationship Id="rId13" Type="http://schemas.openxmlformats.org/officeDocument/2006/relationships/hyperlink" Target="https://mentor.ieee.org/802-ec/dcn/19/ec-19-0160-00-00EC-ieee-p802-3cx-draft-par-response.pdf" TargetMode="External"/><Relationship Id="rId18" Type="http://schemas.openxmlformats.org/officeDocument/2006/relationships/hyperlink" Target="https://mentor.ieee.org/802.24/dcn/19/24-19-0030-00-0000-licensed-narrowband-amendment-csd.docx" TargetMode="External"/><Relationship Id="rId3" Type="http://schemas.openxmlformats.org/officeDocument/2006/relationships/hyperlink" Target="http://www.ieee802.org/1/files/public/docs2019/802f-draft-PAR-0919-v01.pdf" TargetMode="External"/><Relationship Id="rId7" Type="http://schemas.openxmlformats.org/officeDocument/2006/relationships/hyperlink" Target="http://www.ieee802.org/1/files/public/docs2019/cs-PAR-modification-draft-0919-v01.pdf" TargetMode="External"/><Relationship Id="rId12" Type="http://schemas.openxmlformats.org/officeDocument/2006/relationships/hyperlink" Target="https://mentor.ieee.org/802-ec/dcn/19/ec-19-0148-00-00EC-ieee-p802-3cw-draft-csd.pdf" TargetMode="External"/><Relationship Id="rId17" Type="http://schemas.openxmlformats.org/officeDocument/2006/relationships/hyperlink" Target="https://mentor.ieee.org/802.24/dcn/19/24-19-0029-04-0000-licensed-narrowband-amendment-par.pdf" TargetMode="External"/><Relationship Id="rId2" Type="http://schemas.openxmlformats.org/officeDocument/2006/relationships/notesSlide" Target="../notesSlides/notesSlide7.xml"/><Relationship Id="rId16" Type="http://schemas.openxmlformats.org/officeDocument/2006/relationships/hyperlink" Target="https://mentor.ieee.org/802.15/dcn/19/15-19-0297-02-0vat-csd-for-high-rate-occ-task-group.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9/dk-security-mac-privacy-CSD-0919-v00.pdf" TargetMode="External"/><Relationship Id="rId11" Type="http://schemas.openxmlformats.org/officeDocument/2006/relationships/hyperlink" Target="https://mentor.ieee.org/802-ec/dcn/19/ec-19-0150-00-00EC-ieee-p802-3cw-draft-par-response.pdf" TargetMode="External"/><Relationship Id="rId5" Type="http://schemas.openxmlformats.org/officeDocument/2006/relationships/hyperlink" Target="http://www.ieee802.org/1/files/public/docs2019/dk-security-mac-privacy-PAR-0919-v02.pdf" TargetMode="External"/><Relationship Id="rId15" Type="http://schemas.openxmlformats.org/officeDocument/2006/relationships/hyperlink" Target="https://mentor.ieee.org/802.15/dcn/19/15-19-0296-02-0vat-par-for-high-rate-occ-task-group.pdf" TargetMode="External"/><Relationship Id="rId10" Type="http://schemas.openxmlformats.org/officeDocument/2006/relationships/hyperlink" Target="https://mentor.ieee.org/802-ec/dcn/19/ec-19-0147-00-00EC-ieee-p802-3ct-draft-csd.pdf" TargetMode="External"/><Relationship Id="rId4" Type="http://schemas.openxmlformats.org/officeDocument/2006/relationships/hyperlink" Target="http://www.ieee802.org/1/files/public/docs2019/802f-draft-CSD-0919-v01.pdf" TargetMode="External"/><Relationship Id="rId9" Type="http://schemas.openxmlformats.org/officeDocument/2006/relationships/hyperlink" Target="https://mentor.ieee.org/802-ec/dcn/19/ec-19-0149-00-00EC-ieee-p802-3ct-draft-par-response.pdf" TargetMode="External"/><Relationship Id="rId14" Type="http://schemas.openxmlformats.org/officeDocument/2006/relationships/hyperlink" Target="https://mentor.ieee.org/802-ec/dcn/19/ec-19-0161-00-00EC-ieee-p802-3cx-draft-csd-respons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WG11 Opening Report Snapshot Slides November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 2019-11-10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252"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p:cNvSpPr>
            <a:spLocks noGrp="1"/>
          </p:cNvSpPr>
          <p:nvPr>
            <p:ph type="dt" idx="10"/>
          </p:nvPr>
        </p:nvSpPr>
        <p:spPr/>
        <p:txBody>
          <a:bodyPr/>
          <a:lstStyle/>
          <a:p>
            <a:r>
              <a:rPr lang="en-US" smtClean="0"/>
              <a:t>November 2019</a:t>
            </a:r>
            <a:endParaRPr lang="en-GB"/>
          </a:p>
        </p:txBody>
      </p:sp>
      <p:sp>
        <p:nvSpPr>
          <p:cNvPr id="3" name="Footer Placeholder 2"/>
          <p:cNvSpPr>
            <a:spLocks noGrp="1"/>
          </p:cNvSpPr>
          <p:nvPr>
            <p:ph type="ftr" idx="11"/>
          </p:nvPr>
        </p:nvSpPr>
        <p:spPr/>
        <p:txBody>
          <a:bodyPr/>
          <a:lstStyle/>
          <a:p>
            <a:r>
              <a:rPr lang="en-GB" smtClean="0"/>
              <a:t>Robert Stacey, Intel</a:t>
            </a:r>
            <a:endParaRPr lang="en-GB"/>
          </a:p>
        </p:txBody>
      </p:sp>
      <p:sp>
        <p:nvSpPr>
          <p:cNvPr id="4" name="Slide Number Placeholder 3"/>
          <p:cNvSpPr>
            <a:spLocks noGrp="1"/>
          </p:cNvSpPr>
          <p:nvPr>
            <p:ph type="sldNum" idx="12"/>
          </p:nvPr>
        </p:nvSpPr>
        <p:spPr/>
        <p:txBody>
          <a:bodyPr/>
          <a:lstStyle/>
          <a:p>
            <a:r>
              <a:rPr lang="en-GB" smtClean="0"/>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09800" y="533400"/>
            <a:ext cx="7772400" cy="609600"/>
          </a:xfrm>
        </p:spPr>
        <p:txBody>
          <a:bodyPr/>
          <a:lstStyle/>
          <a:p>
            <a:pPr eaLnBrk="1" hangingPunct="1"/>
            <a:r>
              <a:rPr lang="en-US" altLang="en-US" dirty="0" smtClean="0"/>
              <a:t>802.11 WNG – November 2019</a:t>
            </a:r>
          </a:p>
        </p:txBody>
      </p:sp>
      <p:sp>
        <p:nvSpPr>
          <p:cNvPr id="15363" name="Rectangle 3">
            <a:extLst>
              <a:ext uri="{FF2B5EF4-FFF2-40B4-BE49-F238E27FC236}">
                <a16:creationId xmlns:a16="http://schemas.microsoft.com/office/drawing/2014/main" xmlns="" id="{7056D5F8-4388-4426-867B-2A6DDB482376}"/>
              </a:ext>
            </a:extLst>
          </p:cNvPr>
          <p:cNvSpPr>
            <a:spLocks noGrp="1" noChangeArrowheads="1"/>
          </p:cNvSpPr>
          <p:nvPr>
            <p:ph idx="1"/>
          </p:nvPr>
        </p:nvSpPr>
        <p:spPr>
          <a:xfrm>
            <a:off x="2057400" y="1706564"/>
            <a:ext cx="8382000" cy="4160837"/>
          </a:xfrm>
        </p:spPr>
        <p:txBody>
          <a:bodyPr/>
          <a:lstStyle/>
          <a:p>
            <a:pPr>
              <a:spcBef>
                <a:spcPts val="0"/>
              </a:spcBef>
              <a:defRPr/>
            </a:pPr>
            <a:r>
              <a:rPr lang="en-US" altLang="en-US" dirty="0"/>
              <a:t>Announcements</a:t>
            </a:r>
          </a:p>
          <a:p>
            <a:pPr>
              <a:spcBef>
                <a:spcPts val="0"/>
              </a:spcBef>
              <a:defRPr/>
            </a:pPr>
            <a:r>
              <a:rPr lang="en-US" altLang="en-US" dirty="0"/>
              <a:t>Approval of Minutes</a:t>
            </a:r>
          </a:p>
          <a:p>
            <a:pPr>
              <a:spcBef>
                <a:spcPts val="0"/>
              </a:spcBef>
              <a:defRPr/>
            </a:pPr>
            <a:r>
              <a:rPr lang="en-US" altLang="en-US" dirty="0"/>
              <a:t>Presentations</a:t>
            </a:r>
          </a:p>
          <a:p>
            <a:pPr marL="857250" lvl="1" indent="-457200">
              <a:spcBef>
                <a:spcPct val="0"/>
              </a:spcBef>
              <a:defRPr/>
            </a:pPr>
            <a:r>
              <a:rPr lang="en-US" dirty="0"/>
              <a:t>“</a:t>
            </a:r>
            <a:r>
              <a:rPr lang="en-GB" dirty="0"/>
              <a:t>Priority Access Support in IEEE 802.11be: What and Why?” – </a:t>
            </a:r>
            <a:r>
              <a:rPr lang="en-GB" dirty="0" err="1"/>
              <a:t>Subir</a:t>
            </a:r>
            <a:r>
              <a:rPr lang="en-GB" dirty="0"/>
              <a:t> Das (</a:t>
            </a:r>
            <a:r>
              <a:rPr lang="en-GB" dirty="0" err="1"/>
              <a:t>Perspecta</a:t>
            </a:r>
            <a:r>
              <a:rPr lang="en-GB" dirty="0"/>
              <a:t> Labs)</a:t>
            </a:r>
            <a:endParaRPr lang="en-US" dirty="0"/>
          </a:p>
          <a:p>
            <a:pPr marL="457200" indent="-457200">
              <a:spcBef>
                <a:spcPct val="0"/>
              </a:spcBef>
              <a:defRPr/>
            </a:pPr>
            <a:r>
              <a:rPr lang="en-US" altLang="en-US" dirty="0"/>
              <a:t>Plans for January 2020</a:t>
            </a:r>
          </a:p>
          <a:p>
            <a:pPr lvl="1">
              <a:spcBef>
                <a:spcPts val="0"/>
              </a:spcBef>
              <a:defRPr/>
            </a:pPr>
            <a:r>
              <a:rPr lang="en-US" altLang="en-US" dirty="0"/>
              <a:t>Chair will make a call for presentations in advance</a:t>
            </a:r>
          </a:p>
          <a:p>
            <a:pPr>
              <a:spcBef>
                <a:spcPts val="0"/>
              </a:spcBef>
              <a:defRPr/>
            </a:pPr>
            <a:r>
              <a:rPr lang="en-US" altLang="en-US" dirty="0"/>
              <a:t>Adjourn</a:t>
            </a:r>
          </a:p>
          <a:p>
            <a:pPr>
              <a:spcBef>
                <a:spcPts val="0"/>
              </a:spcBef>
              <a:defRPr/>
            </a:pPr>
            <a:endParaRPr lang="en-US" altLang="en-US" dirty="0"/>
          </a:p>
          <a:p>
            <a:pPr>
              <a:spcBef>
                <a:spcPts val="0"/>
              </a:spcBef>
              <a:defRPr/>
            </a:pPr>
            <a:r>
              <a:rPr lang="en-US" altLang="en-US" dirty="0">
                <a:solidFill>
                  <a:srgbClr val="FF0000"/>
                </a:solidFill>
              </a:rPr>
              <a:t>802.11be will begin a session at 09:00</a:t>
            </a:r>
          </a:p>
          <a:p>
            <a:pPr marL="0" indent="0" algn="ctr">
              <a:spcBef>
                <a:spcPts val="0"/>
              </a:spcBef>
              <a:defRPr/>
            </a:pPr>
            <a:r>
              <a:rPr lang="en-US" altLang="en-US" dirty="0"/>
              <a:t>Current agenda is document 11-19/1735r1</a:t>
            </a:r>
          </a:p>
        </p:txBody>
      </p:sp>
      <p:sp>
        <p:nvSpPr>
          <p:cNvPr id="15365" name="Footer Placeholder 4"/>
          <p:cNvSpPr>
            <a:spLocks noGrp="1"/>
          </p:cNvSpPr>
          <p:nvPr>
            <p:ph type="ftr" sz="quarter" idx="4294967295"/>
          </p:nvPr>
        </p:nvSpPr>
        <p:spPr>
          <a:xfrm>
            <a:off x="9525000" y="6475413"/>
            <a:ext cx="1828799" cy="77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Jim Lansford, Qualcomm</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5AF226E-4136-4B46-AF8A-8CD519F43690}" type="slidenum">
              <a:rPr lang="en-US" altLang="en-US" sz="1200" b="0"/>
              <a:pPr>
                <a:spcBef>
                  <a:spcPct val="0"/>
                </a:spcBef>
                <a:buFontTx/>
                <a:buNone/>
              </a:pPr>
              <a:t>10</a:t>
            </a:fld>
            <a:endParaRPr lang="en-US" altLang="en-US" sz="1200" b="0"/>
          </a:p>
        </p:txBody>
      </p:sp>
      <p:sp>
        <p:nvSpPr>
          <p:cNvPr id="15367" name="Rectangle 1"/>
          <p:cNvSpPr>
            <a:spLocks noChangeArrowheads="1"/>
          </p:cNvSpPr>
          <p:nvPr/>
        </p:nvSpPr>
        <p:spPr bwMode="auto">
          <a:xfrm>
            <a:off x="1524000" y="1216026"/>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a:t>Tuesday 12 November AM1 (08:00-09:00)</a:t>
            </a:r>
            <a:endParaRPr lang="en-US" altLang="en-US" sz="2000"/>
          </a:p>
        </p:txBody>
      </p:sp>
      <p:sp>
        <p:nvSpPr>
          <p:cNvPr id="2" name="Date Placeholder 1"/>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646532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smtClean="0"/>
              <a:t>IEEE 802 JTC1 SC will meet only once in Hawaii in Nov 2019</a:t>
            </a:r>
          </a:p>
        </p:txBody>
      </p:sp>
      <p:sp>
        <p:nvSpPr>
          <p:cNvPr id="3078" name="Content Placeholder 2"/>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smtClean="0"/>
              <a:t>Agenda items (11-19-1731) addressed this week</a:t>
            </a:r>
            <a:br>
              <a:rPr lang="en-AU" altLang="en-US" dirty="0" smtClean="0"/>
            </a:br>
            <a:r>
              <a:rPr lang="en-AU" altLang="en-US" dirty="0" smtClean="0"/>
              <a:t>(Tue PM1) will include “the usual”:</a:t>
            </a:r>
          </a:p>
          <a:p>
            <a:pPr>
              <a:defRPr/>
            </a:pPr>
            <a:r>
              <a:rPr lang="en-AU" dirty="0" smtClean="0"/>
              <a:t>Review extended goals</a:t>
            </a:r>
          </a:p>
          <a:p>
            <a:pPr>
              <a:defRPr/>
            </a:pPr>
            <a:r>
              <a:rPr lang="en-AU" dirty="0" smtClean="0"/>
              <a:t>Review status of SC6 interactions</a:t>
            </a:r>
          </a:p>
          <a:p>
            <a:pPr lvl="1">
              <a:defRPr/>
            </a:pPr>
            <a:r>
              <a:rPr lang="en-AU" dirty="0" smtClean="0"/>
              <a:t>Review liaisons of drafts to SC6 </a:t>
            </a:r>
          </a:p>
          <a:p>
            <a:pPr lvl="1">
              <a:defRPr/>
            </a:pPr>
            <a:r>
              <a:rPr lang="en-AU" dirty="0" smtClean="0"/>
              <a:t>Review notifications of projects to SC6</a:t>
            </a:r>
          </a:p>
          <a:p>
            <a:pPr lvl="1">
              <a:defRPr/>
            </a:pPr>
            <a:r>
              <a:rPr lang="en-AU" dirty="0"/>
              <a:t>Review status of </a:t>
            </a:r>
            <a:r>
              <a:rPr lang="en-AU" dirty="0" smtClean="0"/>
              <a:t>60 day/FDIS ballots</a:t>
            </a:r>
          </a:p>
          <a:p>
            <a:pPr>
              <a:defRPr/>
            </a:pPr>
            <a:r>
              <a:rPr lang="en-AU" dirty="0" smtClean="0"/>
              <a:t>Review SC6 activities</a:t>
            </a:r>
          </a:p>
          <a:p>
            <a:pPr lvl="1">
              <a:defRPr/>
            </a:pPr>
            <a:r>
              <a:rPr lang="en-AU" dirty="0" smtClean="0"/>
              <a:t>Preparation for SC6 meeting in London in early 2020 </a:t>
            </a:r>
          </a:p>
          <a:p>
            <a:pPr marL="0" indent="0">
              <a:defRPr/>
            </a:pPr>
            <a:r>
              <a:rPr lang="en-AU" dirty="0" smtClean="0"/>
              <a:t>The meeting will be relatively light due to problem at ISO</a:t>
            </a:r>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11</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l"/>
            <a:r>
              <a:rPr lang="en-AU" altLang="en-US" smtClean="0"/>
              <a:t>IEEE 802 has 94 standards in or through the PSDO pipeline</a:t>
            </a:r>
          </a:p>
        </p:txBody>
      </p:sp>
      <p:sp>
        <p:nvSpPr>
          <p:cNvPr id="2" name="Rectangle 1"/>
          <p:cNvSpPr/>
          <p:nvPr/>
        </p:nvSpPr>
        <p:spPr bwMode="auto">
          <a:xfrm>
            <a:off x="7848600" y="2590800"/>
            <a:ext cx="2209800" cy="12350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a:defRPr/>
            </a:pPr>
            <a:r>
              <a:rPr lang="en-AU" sz="1600" b="1" dirty="0">
                <a:solidFill>
                  <a:schemeClr val="tx1"/>
                </a:solidFill>
                <a:latin typeface="Arial" panose="020B0604020202020204" pitchFamily="34" charset="0"/>
                <a:cs typeface="Arial" panose="020B0604020202020204" pitchFamily="34" charset="0"/>
              </a:rPr>
              <a:t>FDIS ballots</a:t>
            </a:r>
            <a:endParaRPr lang="en-AU" sz="1600" dirty="0">
              <a:solidFill>
                <a:schemeClr val="tx1"/>
              </a:solidFill>
              <a:latin typeface="Arial" panose="020B0604020202020204" pitchFamily="34" charset="0"/>
              <a:cs typeface="Arial" panose="020B0604020202020204" pitchFamily="34" charset="0"/>
            </a:endParaRPr>
          </a:p>
          <a:p>
            <a:pPr marL="182563" indent="-182563">
              <a:spcBef>
                <a:spcPts val="300"/>
              </a:spcBef>
              <a:buFont typeface="Arial" panose="020B0604020202020204" pitchFamily="34" charset="0"/>
              <a:buChar char="•"/>
              <a:defRPr/>
            </a:pPr>
            <a:r>
              <a:rPr lang="en-AU" sz="1600" dirty="0">
                <a:solidFill>
                  <a:schemeClr val="tx1"/>
                </a:solidFill>
                <a:latin typeface="Arial" panose="020B0604020202020204" pitchFamily="34" charset="0"/>
                <a:cs typeface="Arial" panose="020B0604020202020204" pitchFamily="34" charset="0"/>
              </a:rPr>
              <a:t>802.11ak/</a:t>
            </a:r>
            <a:r>
              <a:rPr lang="en-AU" sz="1600" dirty="0" err="1">
                <a:solidFill>
                  <a:schemeClr val="tx1"/>
                </a:solidFill>
                <a:latin typeface="Arial" panose="020B0604020202020204" pitchFamily="34" charset="0"/>
                <a:cs typeface="Arial" panose="020B0604020202020204" pitchFamily="34" charset="0"/>
              </a:rPr>
              <a:t>aq</a:t>
            </a:r>
            <a:r>
              <a:rPr lang="en-AU" sz="1600" dirty="0">
                <a:solidFill>
                  <a:schemeClr val="tx1"/>
                </a:solidFill>
                <a:latin typeface="Arial" panose="020B0604020202020204" pitchFamily="34" charset="0"/>
                <a:cs typeface="Arial" panose="020B0604020202020204" pitchFamily="34" charset="0"/>
              </a:rPr>
              <a:t>/AJ waiting for FDIS ballot start</a:t>
            </a:r>
          </a:p>
        </p:txBody>
      </p:sp>
      <p:cxnSp>
        <p:nvCxnSpPr>
          <p:cNvPr id="17413" name="Straight Arrow Connector 3"/>
          <p:cNvCxnSpPr>
            <a:cxnSpLocks noChangeShapeType="1"/>
          </p:cNvCxnSpPr>
          <p:nvPr/>
        </p:nvCxnSpPr>
        <p:spPr bwMode="auto">
          <a:xfrm>
            <a:off x="7620000" y="3184525"/>
            <a:ext cx="2286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graphicFrame>
        <p:nvGraphicFramePr>
          <p:cNvPr id="8" name="Content Placeholder 5"/>
          <p:cNvGraphicFramePr>
            <a:graphicFrameLocks noGrp="1"/>
          </p:cNvGraphicFramePr>
          <p:nvPr>
            <p:ph idx="1"/>
          </p:nvPr>
        </p:nvGraphicFramePr>
        <p:xfrm>
          <a:off x="1828800" y="1905001"/>
          <a:ext cx="5791200" cy="3336921"/>
        </p:xfrm>
        <a:graphic>
          <a:graphicData uri="http://schemas.openxmlformats.org/drawingml/2006/table">
            <a:tbl>
              <a:tblPr firstRow="1" bandRow="1">
                <a:tableStyleId>{21E4AEA4-8DFA-4A89-87EB-49C32662AFE0}</a:tableStyleId>
              </a:tblPr>
              <a:tblGrid>
                <a:gridCol w="1930400">
                  <a:extLst>
                    <a:ext uri="{9D8B030D-6E8A-4147-A177-3AD203B41FA5}">
                      <a16:colId xmlns="" xmlns:a16="http://schemas.microsoft.com/office/drawing/2014/main" val="4026387333"/>
                    </a:ext>
                  </a:extLst>
                </a:gridCol>
                <a:gridCol w="1930400">
                  <a:extLst>
                    <a:ext uri="{9D8B030D-6E8A-4147-A177-3AD203B41FA5}">
                      <a16:colId xmlns="" xmlns:a16="http://schemas.microsoft.com/office/drawing/2014/main" val="1749157900"/>
                    </a:ext>
                  </a:extLst>
                </a:gridCol>
                <a:gridCol w="1930400">
                  <a:extLst>
                    <a:ext uri="{9D8B030D-6E8A-4147-A177-3AD203B41FA5}">
                      <a16:colId xmlns="" xmlns:a16="http://schemas.microsoft.com/office/drawing/2014/main" val="3686578755"/>
                    </a:ext>
                  </a:extLst>
                </a:gridCol>
              </a:tblGrid>
              <a:tr h="370769">
                <a:tc>
                  <a:txBody>
                    <a:bodyPr/>
                    <a:lstStyle/>
                    <a:p>
                      <a:pPr algn="ctr"/>
                      <a:r>
                        <a:rPr lang="en-AU" sz="1800" dirty="0" smtClean="0">
                          <a:latin typeface="Arial" panose="020B0604020202020204" pitchFamily="34" charset="0"/>
                          <a:cs typeface="Arial" panose="020B0604020202020204" pitchFamily="34" charset="0"/>
                        </a:rPr>
                        <a:t>WG</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Completed</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In-process</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218623818"/>
                  </a:ext>
                </a:extLst>
              </a:tr>
              <a:tr h="370769">
                <a:tc>
                  <a:txBody>
                    <a:bodyPr/>
                    <a:lstStyle/>
                    <a:p>
                      <a:pPr algn="ctr"/>
                      <a:r>
                        <a:rPr lang="en-AU" sz="1800" b="1" dirty="0" smtClean="0">
                          <a:latin typeface="Arial" panose="020B0604020202020204" pitchFamily="34" charset="0"/>
                          <a:cs typeface="Arial" panose="020B0604020202020204" pitchFamily="34" charset="0"/>
                        </a:rPr>
                        <a:t>802.1</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28</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13</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541870238"/>
                  </a:ext>
                </a:extLst>
              </a:tr>
              <a:tr h="370769">
                <a:tc>
                  <a:txBody>
                    <a:bodyPr/>
                    <a:lstStyle/>
                    <a:p>
                      <a:pPr algn="ctr"/>
                      <a:r>
                        <a:rPr lang="en-AU" sz="1800" b="1" dirty="0" smtClean="0">
                          <a:latin typeface="Arial" panose="020B0604020202020204" pitchFamily="34" charset="0"/>
                          <a:cs typeface="Arial" panose="020B0604020202020204" pitchFamily="34" charset="0"/>
                        </a:rPr>
                        <a:t>802.3</a:t>
                      </a:r>
                    </a:p>
                  </a:txBody>
                  <a:tcPr marT="45711" marB="45711"/>
                </a:tc>
                <a:tc>
                  <a:txBody>
                    <a:bodyPr/>
                    <a:lstStyle/>
                    <a:p>
                      <a:pPr algn="ctr"/>
                      <a:r>
                        <a:rPr lang="en-AU" sz="1800" dirty="0" smtClean="0">
                          <a:latin typeface="Arial" panose="020B0604020202020204" pitchFamily="34" charset="0"/>
                          <a:cs typeface="Arial" panose="020B0604020202020204" pitchFamily="34" charset="0"/>
                        </a:rPr>
                        <a:t>15</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9</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616437558"/>
                  </a:ext>
                </a:extLst>
              </a:tr>
              <a:tr h="370769">
                <a:tc>
                  <a:txBody>
                    <a:bodyPr/>
                    <a:lstStyle/>
                    <a:p>
                      <a:pPr algn="ctr"/>
                      <a:r>
                        <a:rPr lang="en-AU" sz="1800" b="1" dirty="0" smtClean="0">
                          <a:latin typeface="Arial" panose="020B0604020202020204" pitchFamily="34" charset="0"/>
                          <a:cs typeface="Arial" panose="020B0604020202020204" pitchFamily="34" charset="0"/>
                        </a:rPr>
                        <a:t>802.11</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9</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11</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3943146548"/>
                  </a:ext>
                </a:extLst>
              </a:tr>
              <a:tr h="370769">
                <a:tc>
                  <a:txBody>
                    <a:bodyPr/>
                    <a:lstStyle/>
                    <a:p>
                      <a:pPr algn="ctr"/>
                      <a:r>
                        <a:rPr lang="en-AU" sz="1800" b="1" dirty="0" smtClean="0">
                          <a:latin typeface="Arial" panose="020B0604020202020204" pitchFamily="34" charset="0"/>
                          <a:cs typeface="Arial" panose="020B0604020202020204" pitchFamily="34" charset="0"/>
                        </a:rPr>
                        <a:t>802.15</a:t>
                      </a:r>
                    </a:p>
                  </a:txBody>
                  <a:tcPr marT="45711" marB="45711"/>
                </a:tc>
                <a:tc>
                  <a:txBody>
                    <a:bodyPr/>
                    <a:lstStyle/>
                    <a:p>
                      <a:pPr algn="ctr"/>
                      <a:r>
                        <a:rPr lang="en-AU" sz="1800" dirty="0" smtClean="0">
                          <a:latin typeface="Arial" panose="020B0604020202020204" pitchFamily="34" charset="0"/>
                          <a:cs typeface="Arial" panose="020B0604020202020204" pitchFamily="34" charset="0"/>
                        </a:rPr>
                        <a:t>2</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1</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187709932"/>
                  </a:ext>
                </a:extLst>
              </a:tr>
              <a:tr h="370769">
                <a:tc>
                  <a:txBody>
                    <a:bodyPr/>
                    <a:lstStyle/>
                    <a:p>
                      <a:pPr algn="ctr"/>
                      <a:r>
                        <a:rPr lang="en-AU" sz="1800" b="1" dirty="0" smtClean="0">
                          <a:latin typeface="Arial" panose="020B0604020202020204" pitchFamily="34" charset="0"/>
                          <a:cs typeface="Arial" panose="020B0604020202020204" pitchFamily="34" charset="0"/>
                        </a:rPr>
                        <a:t>802.16</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1930315798"/>
                  </a:ext>
                </a:extLst>
              </a:tr>
              <a:tr h="370769">
                <a:tc>
                  <a:txBody>
                    <a:bodyPr/>
                    <a:lstStyle/>
                    <a:p>
                      <a:pPr algn="ctr"/>
                      <a:r>
                        <a:rPr lang="en-AU" sz="1800" b="1" dirty="0" smtClean="0">
                          <a:latin typeface="Arial" panose="020B0604020202020204" pitchFamily="34" charset="0"/>
                          <a:cs typeface="Arial" panose="020B0604020202020204" pitchFamily="34" charset="0"/>
                        </a:rPr>
                        <a:t>802.21</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3</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3179030079"/>
                  </a:ext>
                </a:extLst>
              </a:tr>
              <a:tr h="370769">
                <a:tc>
                  <a:txBody>
                    <a:bodyPr/>
                    <a:lstStyle/>
                    <a:p>
                      <a:pPr algn="ctr"/>
                      <a:r>
                        <a:rPr lang="en-AU" sz="1800" b="1" dirty="0" smtClean="0">
                          <a:latin typeface="Arial" panose="020B0604020202020204" pitchFamily="34" charset="0"/>
                          <a:cs typeface="Arial" panose="020B0604020202020204" pitchFamily="34" charset="0"/>
                        </a:rPr>
                        <a:t>802.22</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3</a:t>
                      </a:r>
                      <a:endParaRPr lang="en-AU" sz="1800" dirty="0">
                        <a:latin typeface="Arial" panose="020B0604020202020204" pitchFamily="34" charset="0"/>
                        <a:cs typeface="Arial" panose="020B0604020202020204" pitchFamily="34" charset="0"/>
                      </a:endParaRPr>
                    </a:p>
                  </a:txBody>
                  <a:tcPr marT="45711" marB="45711">
                    <a:lnB w="12700" cap="flat" cmpd="sng" algn="ctr">
                      <a:solidFill>
                        <a:schemeClr val="tx1"/>
                      </a:solidFill>
                      <a:prstDash val="solid"/>
                      <a:round/>
                      <a:headEnd type="none" w="med" len="med"/>
                      <a:tailEnd type="none" w="med" len="med"/>
                    </a:lnB>
                  </a:tcPr>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56360250"/>
                  </a:ext>
                </a:extLst>
              </a:tr>
              <a:tr h="370769">
                <a:tc>
                  <a:txBody>
                    <a:bodyPr/>
                    <a:lstStyle/>
                    <a:p>
                      <a:pPr algn="ctr"/>
                      <a:r>
                        <a:rPr lang="en-AU" sz="1800" b="1" dirty="0" smtClean="0">
                          <a:latin typeface="Arial" panose="020B0604020202020204" pitchFamily="34" charset="0"/>
                          <a:cs typeface="Arial" panose="020B0604020202020204" pitchFamily="34" charset="0"/>
                        </a:rPr>
                        <a:t>All</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b="1" dirty="0" smtClean="0">
                          <a:latin typeface="Arial" panose="020B0604020202020204" pitchFamily="34" charset="0"/>
                          <a:cs typeface="Arial" panose="020B0604020202020204" pitchFamily="34" charset="0"/>
                        </a:rPr>
                        <a:t>60</a:t>
                      </a:r>
                      <a:endParaRPr lang="en-AU" sz="1800" b="1" dirty="0">
                        <a:latin typeface="Arial" panose="020B0604020202020204" pitchFamily="34" charset="0"/>
                        <a:cs typeface="Arial" panose="020B0604020202020204" pitchFamily="34" charset="0"/>
                      </a:endParaRPr>
                    </a:p>
                  </a:txBody>
                  <a:tcPr marT="45711" marB="45711">
                    <a:lnT w="12700" cap="flat" cmpd="sng" algn="ctr">
                      <a:solidFill>
                        <a:schemeClr val="tx1"/>
                      </a:solidFill>
                      <a:prstDash val="solid"/>
                      <a:round/>
                      <a:headEnd type="none" w="med" len="med"/>
                      <a:tailEnd type="none" w="med" len="med"/>
                    </a:lnT>
                  </a:tcPr>
                </a:tc>
                <a:tc>
                  <a:txBody>
                    <a:bodyPr/>
                    <a:lstStyle/>
                    <a:p>
                      <a:pPr algn="ctr"/>
                      <a:r>
                        <a:rPr lang="en-AU" sz="1800" b="1" dirty="0" smtClean="0">
                          <a:latin typeface="Arial" panose="020B0604020202020204" pitchFamily="34" charset="0"/>
                          <a:cs typeface="Arial" panose="020B0604020202020204" pitchFamily="34" charset="0"/>
                        </a:rPr>
                        <a:t>34</a:t>
                      </a:r>
                      <a:endParaRPr lang="en-AU" sz="1800" b="1" dirty="0">
                        <a:latin typeface="Arial" panose="020B0604020202020204" pitchFamily="34" charset="0"/>
                        <a:cs typeface="Arial" panose="020B0604020202020204" pitchFamily="34" charset="0"/>
                      </a:endParaRPr>
                    </a:p>
                  </a:txBody>
                  <a:tcPr marT="45711" marB="45711">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024263602"/>
                  </a:ext>
                </a:extLst>
              </a:tr>
            </a:tbl>
          </a:graphicData>
        </a:graphic>
      </p:graphicFrame>
      <p:sp>
        <p:nvSpPr>
          <p:cNvPr id="17457" name="Rectangle 6"/>
          <p:cNvSpPr>
            <a:spLocks noChangeArrowheads="1"/>
          </p:cNvSpPr>
          <p:nvPr/>
        </p:nvSpPr>
        <p:spPr bwMode="auto">
          <a:xfrm>
            <a:off x="1828800" y="5394326"/>
            <a:ext cx="5791200" cy="930275"/>
          </a:xfrm>
          <a:prstGeom prst="rect">
            <a:avLst/>
          </a:prstGeom>
          <a:solidFill>
            <a:schemeClr val="bg1"/>
          </a:solidFill>
          <a:ln w="12700" algn="ctr">
            <a:solidFill>
              <a:schemeClr val="tx1"/>
            </a:solidFill>
            <a:round/>
            <a:headEnd type="none" w="sm" len="sm"/>
            <a:tailEnd type="none" w="sm" len="sm"/>
          </a:ln>
        </p:spPr>
        <p:txBody>
          <a:bodyPr/>
          <a:lstStyle>
            <a:lvl1pPr marL="182563" indent="-182563">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300"/>
              </a:spcBef>
              <a:buFont typeface="Arial" panose="020B0604020202020204" pitchFamily="34" charset="0"/>
              <a:buChar char="•"/>
            </a:pPr>
            <a:r>
              <a:rPr lang="en-AU" altLang="en-US" sz="1600">
                <a:latin typeface="Arial" panose="020B0604020202020204" pitchFamily="34" charset="0"/>
                <a:cs typeface="Arial" panose="020B0604020202020204" pitchFamily="34" charset="0"/>
              </a:rPr>
              <a:t>All ballots have been delayed by a problem at ISO</a:t>
            </a:r>
          </a:p>
          <a:p>
            <a:pPr>
              <a:spcBef>
                <a:spcPts val="300"/>
              </a:spcBef>
              <a:buFont typeface="Arial" panose="020B0604020202020204" pitchFamily="34" charset="0"/>
              <a:buChar char="•"/>
            </a:pPr>
            <a:r>
              <a:rPr lang="en-AU" altLang="en-US" sz="1600">
                <a:latin typeface="Arial" panose="020B0604020202020204" pitchFamily="34" charset="0"/>
                <a:cs typeface="Arial" panose="020B0604020202020204" pitchFamily="34" charset="0"/>
              </a:rPr>
              <a:t>IEEE-SA reports that the problem has been resolved and that the ballots will restart soon</a:t>
            </a:r>
          </a:p>
        </p:txBody>
      </p:sp>
      <p:sp>
        <p:nvSpPr>
          <p:cNvPr id="3" name="Footer Placeholder 2"/>
          <p:cNvSpPr>
            <a:spLocks noGrp="1"/>
          </p:cNvSpPr>
          <p:nvPr>
            <p:ph type="ftr" idx="14"/>
          </p:nvPr>
        </p:nvSpPr>
        <p:spPr/>
        <p:txBody>
          <a:bodyPr/>
          <a:lstStyle/>
          <a:p>
            <a:r>
              <a:rPr lang="en-GB" smtClean="0"/>
              <a:t>Andrew Myles, Cisco</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Date Placeholder 4"/>
          <p:cNvSpPr>
            <a:spLocks noGrp="1"/>
          </p:cNvSpPr>
          <p:nvPr>
            <p:ph type="dt" idx="15"/>
          </p:nvPr>
        </p:nvSpPr>
        <p:spPr/>
        <p:txBody>
          <a:bodyPr/>
          <a:lstStyle/>
          <a:p>
            <a:r>
              <a:rPr lang="en-US" smtClean="0"/>
              <a:t>November 2019</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LB245 on P802.11REVmd D3.0 Passed</a:t>
            </a:r>
          </a:p>
          <a:p>
            <a:pPr lvl="1">
              <a:lnSpc>
                <a:spcPct val="90000"/>
              </a:lnSpc>
            </a:pPr>
            <a:r>
              <a:rPr lang="en-US" altLang="zh-CN" dirty="0" smtClean="0"/>
              <a:t>Result: 96.3% approval, 30 comments received</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September </a:t>
            </a:r>
            <a:r>
              <a:rPr lang="en-US" altLang="zh-CN" dirty="0"/>
              <a:t>2019 meeting</a:t>
            </a:r>
          </a:p>
          <a:p>
            <a:pPr lvl="1">
              <a:lnSpc>
                <a:spcPct val="90000"/>
              </a:lnSpc>
            </a:pPr>
            <a:r>
              <a:rPr lang="en-US" altLang="zh-CN" dirty="0" smtClean="0"/>
              <a:t>One teleconference held</a:t>
            </a:r>
          </a:p>
          <a:p>
            <a:pPr lvl="1">
              <a:lnSpc>
                <a:spcPct val="90000"/>
              </a:lnSpc>
            </a:pPr>
            <a:r>
              <a:rPr lang="en-US" altLang="zh-CN" dirty="0" smtClean="0"/>
              <a:t>2</a:t>
            </a:r>
            <a:r>
              <a:rPr lang="en-US" altLang="zh-CN" baseline="30000" dirty="0" smtClean="0"/>
              <a:t>nd</a:t>
            </a:r>
            <a:r>
              <a:rPr lang="en-US" altLang="zh-CN" dirty="0" smtClean="0"/>
              <a:t> recirculation Working Group letter ballot held</a:t>
            </a:r>
            <a:endParaRPr lang="en-US" altLang="zh-CN" dirty="0"/>
          </a:p>
          <a:p>
            <a:pPr>
              <a:lnSpc>
                <a:spcPct val="90000"/>
              </a:lnSpc>
            </a:pPr>
            <a:r>
              <a:rPr lang="en-US" altLang="zh-CN" dirty="0" smtClean="0"/>
              <a:t>November </a:t>
            </a:r>
            <a:r>
              <a:rPr lang="en-US" altLang="zh-CN" dirty="0"/>
              <a:t>2019 meeting </a:t>
            </a:r>
            <a:r>
              <a:rPr lang="en-US" altLang="zh-CN"/>
              <a:t>goals </a:t>
            </a:r>
            <a:r>
              <a:rPr lang="en-US" altLang="zh-CN" smtClean="0"/>
              <a:t>(2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LB245 </a:t>
            </a:r>
            <a:r>
              <a:rPr lang="en-US" dirty="0">
                <a:cs typeface="Arial" panose="020B0604020202020204" pitchFamily="34" charset="0"/>
                <a:sym typeface="Wingdings" panose="05000000000000000000" pitchFamily="2" charset="2"/>
              </a:rPr>
              <a:t>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November 2019 – January 2020: Additional WGLB recirculation(s), Initial SA ballot</a:t>
            </a:r>
          </a:p>
          <a:p>
            <a:pPr lvl="1">
              <a:lnSpc>
                <a:spcPct val="90000"/>
              </a:lnSpc>
            </a:pPr>
            <a:r>
              <a:rPr lang="en-US" altLang="zh-CN" dirty="0" smtClean="0">
                <a:cs typeface="Arial" panose="020B0604020202020204" pitchFamily="34" charset="0"/>
                <a:sym typeface="Wingdings" panose="05000000000000000000" pitchFamily="2" charset="2"/>
              </a:rPr>
              <a:t>Prepare presentation supporting request to EC for approval to forward P802.11REVmd to SA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11-19-1730</a:t>
            </a:r>
            <a:endParaRPr lang="en-US" altLang="en-US" sz="1600" dirty="0">
              <a:solidFill>
                <a:srgbClr val="006600"/>
              </a:solidFill>
            </a:endParaRPr>
          </a:p>
        </p:txBody>
      </p:sp>
      <p:sp>
        <p:nvSpPr>
          <p:cNvPr id="2" name="Footer Placeholder 1"/>
          <p:cNvSpPr>
            <a:spLocks noGrp="1"/>
          </p:cNvSpPr>
          <p:nvPr>
            <p:ph type="ftr" idx="11"/>
          </p:nvPr>
        </p:nvSpPr>
        <p:spPr/>
        <p:txBody>
          <a:bodyPr/>
          <a:lstStyle/>
          <a:p>
            <a:r>
              <a:rPr lang="en-GB" smtClean="0"/>
              <a:t>Dorothy Stanley, HP Enterprise</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13</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smtClean="0"/>
              <a:t>TGax </a:t>
            </a:r>
            <a:r>
              <a:rPr lang="en-US" dirty="0" smtClean="0"/>
              <a:t>– November 2019</a:t>
            </a:r>
          </a:p>
        </p:txBody>
      </p:sp>
      <p:sp>
        <p:nvSpPr>
          <p:cNvPr id="3078" name="Content Placeholder 2"/>
          <p:cNvSpPr>
            <a:spLocks noGrp="1"/>
          </p:cNvSpPr>
          <p:nvPr>
            <p:ph idx="4294967295"/>
          </p:nvPr>
        </p:nvSpPr>
        <p:spPr>
          <a:xfrm>
            <a:off x="1219200" y="1647824"/>
            <a:ext cx="9220200" cy="4448175"/>
          </a:xfrm>
        </p:spPr>
        <p:txBody>
          <a:bodyPr vert="horz" wrap="square" lIns="91440" tIns="45720" rIns="91440" bIns="45720" numCol="1" anchor="t" anchorCtr="0" compatLnSpc="1">
            <a:prstTxWarp prst="textNoShape">
              <a:avLst/>
            </a:prstTxWarp>
          </a:bodyPr>
          <a:lstStyle/>
          <a:p>
            <a:r>
              <a:rPr lang="en-CA" sz="2000" dirty="0" smtClean="0"/>
              <a:t>Draft 5.0 completed recirculation ballot on October 24. The approval percentage was 93.8%. 558 comments were receive (including those on the CAD). </a:t>
            </a:r>
            <a:r>
              <a:rPr lang="en-US" sz="2000" dirty="0" smtClean="0"/>
              <a:t>166 editorial, 385 technical, and 7 general.</a:t>
            </a:r>
            <a:endParaRPr lang="en-US" sz="2000" dirty="0"/>
          </a:p>
          <a:p>
            <a:pPr>
              <a:buFont typeface="Arial" panose="020B0604020202020204" pitchFamily="34" charset="0"/>
              <a:buChar char="•"/>
            </a:pPr>
            <a:endParaRPr lang="en-CA" sz="1600" dirty="0"/>
          </a:p>
          <a:p>
            <a:pPr>
              <a:buFont typeface="Arial" panose="020B0604020202020204" pitchFamily="34" charset="0"/>
              <a:buChar char="•"/>
            </a:pPr>
            <a:r>
              <a:rPr lang="en-CA" sz="2000" dirty="0" smtClean="0"/>
              <a:t>The TG Coexistence Assurance document was approved by the 802.19 WG (78%) </a:t>
            </a:r>
            <a:r>
              <a:rPr lang="en-CA" sz="1800" dirty="0" smtClean="0"/>
              <a:t> </a:t>
            </a:r>
            <a:endParaRPr lang="en-CA" sz="1800" dirty="0"/>
          </a:p>
          <a:p>
            <a:pPr>
              <a:buFont typeface="Arial" panose="020B0604020202020204" pitchFamily="34" charset="0"/>
              <a:buChar char="•"/>
            </a:pPr>
            <a:r>
              <a:rPr lang="en-US" sz="2000" dirty="0"/>
              <a:t>Agenda for this meeting is available  in document </a:t>
            </a:r>
            <a:r>
              <a:rPr lang="en-US" sz="2000" dirty="0" smtClean="0"/>
              <a:t>11-19/1732.</a:t>
            </a:r>
          </a:p>
          <a:p>
            <a:pPr lvl="1">
              <a:buFont typeface="Arial" panose="020B0604020202020204" pitchFamily="34" charset="0"/>
              <a:buChar char="•"/>
            </a:pPr>
            <a:r>
              <a:rPr lang="en-US" sz="1600" dirty="0">
                <a:hlinkClick r:id="rId3"/>
              </a:rPr>
              <a:t>https://</a:t>
            </a:r>
            <a:r>
              <a:rPr lang="en-US" sz="1600" dirty="0" smtClean="0">
                <a:hlinkClick r:id="rId3"/>
              </a:rPr>
              <a:t>mentor.ieee.org/802.11/dcn/19/11-19-1732-00-00ax-tgax-november-2019-meeting-agenda.pptx</a:t>
            </a:r>
            <a:r>
              <a:rPr lang="en-US" sz="1600" dirty="0" smtClean="0"/>
              <a:t> </a:t>
            </a:r>
            <a:endParaRPr lang="en-US" sz="1600" dirty="0"/>
          </a:p>
        </p:txBody>
      </p:sp>
      <p:sp>
        <p:nvSpPr>
          <p:cNvPr id="2" name="Footer Placeholder 1"/>
          <p:cNvSpPr>
            <a:spLocks noGrp="1"/>
          </p:cNvSpPr>
          <p:nvPr>
            <p:ph type="ftr" idx="11"/>
          </p:nvPr>
        </p:nvSpPr>
        <p:spPr/>
        <p:txBody>
          <a:bodyPr/>
          <a:lstStyle/>
          <a:p>
            <a:r>
              <a:rPr lang="en-GB" smtClean="0"/>
              <a:t>Osama AboulMagd, Huawei</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14</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extLst>
      <p:ext uri="{BB962C8B-B14F-4D97-AF65-F5344CB8AC3E}">
        <p14:creationId xmlns:p14="http://schemas.microsoft.com/office/powerpoint/2010/main" val="3483457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TGay</a:t>
            </a:r>
            <a:r>
              <a:rPr lang="en-US" dirty="0" smtClean="0"/>
              <a:t> – November 2019</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altLang="zh-CN" dirty="0" smtClean="0"/>
              <a:t>LB246 comment resolution (third recirculation working group letter ballot (WGLB) on D5.0) </a:t>
            </a:r>
          </a:p>
          <a:p>
            <a:pPr lvl="1">
              <a:buFont typeface="Arial" panose="020B0604020202020204" pitchFamily="34" charset="0"/>
              <a:buChar char="•"/>
            </a:pPr>
            <a:r>
              <a:rPr lang="en-CA" altLang="en-US" dirty="0" smtClean="0"/>
              <a:t>Passed </a:t>
            </a:r>
            <a:r>
              <a:rPr lang="en-CA" altLang="en-US" dirty="0"/>
              <a:t>with an approval rate of </a:t>
            </a:r>
            <a:r>
              <a:rPr lang="en-CA" altLang="en-US" dirty="0" smtClean="0"/>
              <a:t>98.86%, 2 </a:t>
            </a:r>
            <a:r>
              <a:rPr lang="en-CA" altLang="en-US" dirty="0"/>
              <a:t>technical comments and </a:t>
            </a:r>
            <a:r>
              <a:rPr lang="en-CA" altLang="en-US" dirty="0" smtClean="0"/>
              <a:t>5 </a:t>
            </a:r>
            <a:r>
              <a:rPr lang="en-CA" altLang="en-US" dirty="0"/>
              <a:t>editorial </a:t>
            </a:r>
            <a:r>
              <a:rPr lang="en-CA" altLang="en-US" dirty="0" smtClean="0"/>
              <a:t>comments</a:t>
            </a:r>
            <a:endParaRPr lang="en-US" altLang="zh-CN" dirty="0"/>
          </a:p>
          <a:p>
            <a:pPr>
              <a:spcBef>
                <a:spcPts val="1200"/>
              </a:spcBef>
              <a:buFont typeface="Arial" panose="020B0604020202020204" pitchFamily="34" charset="0"/>
              <a:buChar char="•"/>
            </a:pPr>
            <a:r>
              <a:rPr lang="en-US" altLang="zh-CN" dirty="0" smtClean="0"/>
              <a:t>Consider draft readiness for a recirculation WGLB with unchanged draft</a:t>
            </a:r>
          </a:p>
          <a:p>
            <a:pPr>
              <a:spcBef>
                <a:spcPts val="1200"/>
              </a:spcBef>
              <a:buFont typeface="Arial" panose="020B0604020202020204" pitchFamily="34" charset="0"/>
              <a:buChar char="•"/>
            </a:pPr>
            <a:r>
              <a:rPr lang="en-US" altLang="zh-CN" dirty="0"/>
              <a:t>Consider draft readiness for an initial Standards Association (SA) ballot </a:t>
            </a:r>
          </a:p>
          <a:p>
            <a:pPr lvl="1">
              <a:spcBef>
                <a:spcPts val="600"/>
              </a:spcBef>
              <a:buFont typeface="Arial" panose="020B0604020202020204" pitchFamily="34" charset="0"/>
              <a:buChar char="•"/>
            </a:pPr>
            <a:r>
              <a:rPr lang="en-US" altLang="zh-CN" dirty="0"/>
              <a:t>Review report to EC on approval to go to </a:t>
            </a:r>
            <a:r>
              <a:rPr lang="en-US" altLang="zh-CN"/>
              <a:t>SA </a:t>
            </a:r>
            <a:r>
              <a:rPr lang="en-US" altLang="zh-CN" smtClean="0"/>
              <a:t>ballot</a:t>
            </a:r>
            <a:endParaRPr lang="en-US" altLang="zh-CN" dirty="0" smtClean="0"/>
          </a:p>
          <a:p>
            <a:pPr>
              <a:spcBef>
                <a:spcPts val="1200"/>
              </a:spcBef>
              <a:buFont typeface="Arial" panose="020B0604020202020204" pitchFamily="34" charset="0"/>
              <a:buChar char="•"/>
            </a:pPr>
            <a:r>
              <a:rPr lang="en-US" altLang="zh-CN" dirty="0" smtClean="0"/>
              <a:t>Technical presentation, if time permits</a:t>
            </a:r>
            <a:endParaRPr lang="en-US" altLang="zh-CN" dirty="0"/>
          </a:p>
          <a:p>
            <a:pPr lvl="1">
              <a:spcBef>
                <a:spcPts val="600"/>
              </a:spcBef>
              <a:buFont typeface="Arial" panose="020B0604020202020204" pitchFamily="34" charset="0"/>
              <a:buChar char="•"/>
            </a:pPr>
            <a:endParaRPr lang="en-US" altLang="zh-CN" dirty="0"/>
          </a:p>
        </p:txBody>
      </p:sp>
      <p:sp>
        <p:nvSpPr>
          <p:cNvPr id="3" name="Footer Placeholder 2"/>
          <p:cNvSpPr>
            <a:spLocks noGrp="1"/>
          </p:cNvSpPr>
          <p:nvPr>
            <p:ph type="ftr" idx="14"/>
          </p:nvPr>
        </p:nvSpPr>
        <p:spPr/>
        <p:txBody>
          <a:bodyPr/>
          <a:lstStyle/>
          <a:p>
            <a:r>
              <a:rPr lang="en-GB" smtClean="0"/>
              <a:t>Edward Au,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 name="Date Placeholder 7"/>
          <p:cNvSpPr>
            <a:spLocks noGrp="1"/>
          </p:cNvSpPr>
          <p:nvPr>
            <p:ph type="dt" idx="15"/>
          </p:nvPr>
        </p:nvSpPr>
        <p:spPr/>
        <p:txBody>
          <a:bodyPr/>
          <a:lstStyle/>
          <a:p>
            <a:r>
              <a:rPr lang="en-US"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NGP TG AZ – Nov. 2019</a:t>
            </a:r>
            <a:br>
              <a:rPr lang="en-US" dirty="0"/>
            </a:br>
            <a:r>
              <a:rPr lang="en-GB" dirty="0" err="1"/>
              <a:t>TGaz</a:t>
            </a:r>
            <a:r>
              <a:rPr lang="en-GB" dirty="0"/>
              <a:t> Next Generation Positioning</a:t>
            </a:r>
          </a:p>
        </p:txBody>
      </p:sp>
      <p:sp>
        <p:nvSpPr>
          <p:cNvPr id="4098" name="Rectangle 2"/>
          <p:cNvSpPr>
            <a:spLocks noGrp="1" noChangeArrowheads="1"/>
          </p:cNvSpPr>
          <p:nvPr>
            <p:ph idx="1"/>
          </p:nvPr>
        </p:nvSpPr>
        <p:spPr>
          <a:xfrm>
            <a:off x="914401" y="1751015"/>
            <a:ext cx="10361084"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Current status: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In comment resolution </a:t>
            </a:r>
            <a:r>
              <a:rPr lang="en-US" dirty="0"/>
              <a:t>post LB240.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Outstanding roughly 200 technical and 50 editorial comment.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TG had a 3 day ad-hoc and met for four 1.5 </a:t>
            </a:r>
            <a:r>
              <a:rPr lang="en-US" dirty="0" err="1"/>
              <a:t>hrs</a:t>
            </a:r>
            <a:r>
              <a:rPr lang="en-US" dirty="0"/>
              <a:t> telecons: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Reviewed resolution for 122 technical comments, which awaits motioning.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Remaining for review 85 technical and 50 editorial.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a new draft, D1.5, incorporating comment resolutions from the Vietnam meeting.</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dirty="0"/>
          </a:p>
          <a:p>
            <a:pPr>
              <a:buFont typeface="Arial" panose="020B0604020202020204" pitchFamily="34" charset="0"/>
              <a:buChar char="•"/>
            </a:pPr>
            <a:r>
              <a:rPr lang="en-US" dirty="0"/>
              <a:t>Upcoming milestones/approved plan:</a:t>
            </a:r>
          </a:p>
          <a:p>
            <a:pPr lvl="1">
              <a:buFont typeface="Arial" panose="020B0604020202020204" pitchFamily="34" charset="0"/>
              <a:buChar char="•"/>
            </a:pPr>
            <a:r>
              <a:rPr lang="en-US" dirty="0"/>
              <a:t>Expect to go to re-circulation out of the Hawaii meeting – high.</a:t>
            </a:r>
          </a:p>
          <a:p>
            <a:pPr lvl="1">
              <a:buFont typeface="Arial" panose="020B0604020202020204" pitchFamily="34" charset="0"/>
              <a:buChar char="•"/>
            </a:pPr>
            <a:r>
              <a:rPr lang="en-US" dirty="0"/>
              <a:t>Group will meet for 7 meeting slot plus 1 ad hoc slot to meet this goal.</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p:cNvSpPr>
            <a:spLocks noGrp="1"/>
          </p:cNvSpPr>
          <p:nvPr>
            <p:ph type="ftr" idx="14"/>
          </p:nvPr>
        </p:nvSpPr>
        <p:spPr/>
        <p:txBody>
          <a:bodyPr/>
          <a:lstStyle/>
          <a:p>
            <a:r>
              <a:rPr lang="en-GB" smtClean="0"/>
              <a:t>Jonathan Segev,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7" name="Date Placeholder 6"/>
          <p:cNvSpPr>
            <a:spLocks noGrp="1"/>
          </p:cNvSpPr>
          <p:nvPr>
            <p:ph type="dt" idx="15"/>
          </p:nvPr>
        </p:nvSpPr>
        <p:spPr/>
        <p:txBody>
          <a:bodyPr/>
          <a:lstStyle/>
          <a:p>
            <a:r>
              <a:rPr lang="en-US"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NGP TG AZ – Nov. 2019</a:t>
            </a:r>
            <a:br>
              <a:rPr lang="en-US" dirty="0"/>
            </a:br>
            <a:r>
              <a:rPr lang="en-GB" dirty="0" err="1"/>
              <a:t>TGaz</a:t>
            </a:r>
            <a:r>
              <a:rPr lang="en-GB" dirty="0"/>
              <a:t> Next Generation Positioning</a:t>
            </a:r>
            <a:endParaRPr lang="en-US" dirty="0"/>
          </a:p>
        </p:txBody>
      </p:sp>
      <p:sp>
        <p:nvSpPr>
          <p:cNvPr id="3" name="Content Placeholder 2"/>
          <p:cNvSpPr>
            <a:spLocks noGrp="1"/>
          </p:cNvSpPr>
          <p:nvPr>
            <p:ph idx="1"/>
          </p:nvPr>
        </p:nvSpPr>
        <p:spPr/>
        <p:txBody>
          <a:bodyPr/>
          <a:lstStyle/>
          <a:p>
            <a:pPr>
              <a:buFont typeface="Times New Roman" pitchFamily="16" charset="0"/>
              <a:buChar char="•"/>
            </a:pPr>
            <a:r>
              <a:rPr lang="en-US" dirty="0"/>
              <a:t>Agenda: </a:t>
            </a:r>
          </a:p>
          <a:p>
            <a:pPr lvl="1">
              <a:buFont typeface="Times New Roman" pitchFamily="16" charset="0"/>
              <a:buChar char="•"/>
            </a:pPr>
            <a:r>
              <a:rPr lang="en-US" dirty="0"/>
              <a:t>Expected to meet for 8 meeting slots this week.</a:t>
            </a:r>
          </a:p>
          <a:p>
            <a:pPr lvl="1">
              <a:buFont typeface="Times New Roman" pitchFamily="16" charset="0"/>
              <a:buChar char="•"/>
            </a:pPr>
            <a:r>
              <a:rPr lang="en-US" dirty="0"/>
              <a:t>Refer to submission 11-19/1713.</a:t>
            </a:r>
          </a:p>
          <a:p>
            <a:endParaRPr lang="en-US" dirty="0"/>
          </a:p>
        </p:txBody>
      </p:sp>
      <p:pic>
        <p:nvPicPr>
          <p:cNvPr id="9" name="Picture 8">
            <a:extLst>
              <a:ext uri="{FF2B5EF4-FFF2-40B4-BE49-F238E27FC236}">
                <a16:creationId xmlns="" xmlns:a16="http://schemas.microsoft.com/office/drawing/2014/main" id="{270C978E-C181-405A-AB3B-F632F7CAC027}"/>
              </a:ext>
            </a:extLst>
          </p:cNvPr>
          <p:cNvPicPr>
            <a:picLocks noChangeAspect="1"/>
          </p:cNvPicPr>
          <p:nvPr/>
        </p:nvPicPr>
        <p:blipFill>
          <a:blip r:embed="rId3"/>
          <a:stretch>
            <a:fillRect/>
          </a:stretch>
        </p:blipFill>
        <p:spPr>
          <a:xfrm>
            <a:off x="5793318" y="3302154"/>
            <a:ext cx="5944115" cy="2871465"/>
          </a:xfrm>
          <a:prstGeom prst="rect">
            <a:avLst/>
          </a:prstGeom>
        </p:spPr>
      </p:pic>
      <p:sp>
        <p:nvSpPr>
          <p:cNvPr id="7" name="Footer Placeholder 6"/>
          <p:cNvSpPr>
            <a:spLocks noGrp="1"/>
          </p:cNvSpPr>
          <p:nvPr>
            <p:ph type="ftr" idx="14"/>
          </p:nvPr>
        </p:nvSpPr>
        <p:spPr/>
        <p:txBody>
          <a:bodyPr/>
          <a:lstStyle/>
          <a:p>
            <a:r>
              <a:rPr lang="en-GB" smtClean="0"/>
              <a:t>Jonathan Segev, Intel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10" name="Date Placeholder 9"/>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927677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smtClean="0"/>
              <a:t>TGba</a:t>
            </a:r>
            <a:r>
              <a:rPr lang="en-US" dirty="0"/>
              <a:t> </a:t>
            </a:r>
            <a:r>
              <a:rPr lang="en-US" dirty="0" smtClean="0"/>
              <a:t>(Wake-up Radio)</a:t>
            </a:r>
            <a:br>
              <a:rPr lang="en-US" dirty="0" smtClean="0"/>
            </a:br>
            <a:endParaRPr lang="en-US" sz="2400" dirty="0"/>
          </a:p>
        </p:txBody>
      </p:sp>
      <p:sp>
        <p:nvSpPr>
          <p:cNvPr id="15363" name="Content Placeholder 2"/>
          <p:cNvSpPr>
            <a:spLocks noGrp="1"/>
          </p:cNvSpPr>
          <p:nvPr>
            <p:ph idx="1"/>
          </p:nvPr>
        </p:nvSpPr>
        <p:spPr>
          <a:xfrm>
            <a:off x="1219200" y="1828800"/>
            <a:ext cx="10744200" cy="4646615"/>
          </a:xfrm>
        </p:spPr>
        <p:txBody>
          <a:bodyPr/>
          <a:lstStyle/>
          <a:p>
            <a:pPr marL="0" indent="0"/>
            <a:r>
              <a:rPr lang="en-US" altLang="en-US" sz="2000" dirty="0"/>
              <a:t>In September meeting:</a:t>
            </a:r>
          </a:p>
          <a:p>
            <a:pPr marL="400050" lvl="1" indent="0"/>
            <a:r>
              <a:rPr lang="en-US" altLang="en-US" sz="1800" dirty="0"/>
              <a:t>Completed comment resolution on D3.0 (LB241</a:t>
            </a:r>
            <a:r>
              <a:rPr lang="en-US" altLang="en-US" sz="1800" dirty="0" smtClean="0"/>
              <a:t>); Approved </a:t>
            </a:r>
            <a:r>
              <a:rPr lang="en-US" altLang="en-US" sz="1800" dirty="0"/>
              <a:t>15-day WG recirculation letter ballot on D4.0 (LB243</a:t>
            </a:r>
            <a:r>
              <a:rPr lang="en-US" altLang="en-US" sz="1800" dirty="0" smtClean="0"/>
              <a:t>); Agenda</a:t>
            </a:r>
            <a:r>
              <a:rPr lang="en-US" altLang="en-US" sz="1800" dirty="0"/>
              <a:t>: doc:11-19/1418r9</a:t>
            </a:r>
          </a:p>
          <a:p>
            <a:pPr marL="0" indent="0"/>
            <a:r>
              <a:rPr lang="en-US" altLang="en-US" sz="2000" dirty="0"/>
              <a:t>LB 243 results (closed on October 15)</a:t>
            </a:r>
          </a:p>
          <a:p>
            <a:pPr marL="400050" lvl="1" indent="0"/>
            <a:r>
              <a:rPr lang="en-US" altLang="en-US" sz="1800" b="1" dirty="0"/>
              <a:t>Results:</a:t>
            </a:r>
            <a:r>
              <a:rPr lang="en-US" altLang="en-US" sz="1800" dirty="0"/>
              <a:t> 238 Approve, 27 Disapprove, 24 </a:t>
            </a:r>
            <a:r>
              <a:rPr lang="en-US" altLang="en-US" sz="1800" dirty="0" smtClean="0"/>
              <a:t>Abstain; Approval </a:t>
            </a:r>
            <a:r>
              <a:rPr lang="en-US" altLang="en-US" sz="1800" dirty="0"/>
              <a:t>rate: 89.8%</a:t>
            </a:r>
          </a:p>
          <a:p>
            <a:pPr marL="400050" lvl="1" indent="0"/>
            <a:r>
              <a:rPr lang="en-US" altLang="en-US" sz="1800" dirty="0"/>
              <a:t>1 member changed vote to approve after the </a:t>
            </a:r>
            <a:r>
              <a:rPr lang="en-US" altLang="en-US" sz="1800" dirty="0" smtClean="0"/>
              <a:t>LB; </a:t>
            </a:r>
            <a:r>
              <a:rPr lang="en-US" altLang="en-US" sz="1800" b="1" dirty="0" smtClean="0"/>
              <a:t>updated approval </a:t>
            </a:r>
            <a:r>
              <a:rPr lang="en-US" altLang="en-US" sz="1800" b="1" dirty="0"/>
              <a:t>rate = 90.19</a:t>
            </a:r>
            <a:r>
              <a:rPr lang="en-US" altLang="en-US" sz="1800" b="1" dirty="0" smtClean="0"/>
              <a:t>%</a:t>
            </a:r>
            <a:endParaRPr lang="en-US" altLang="en-US" sz="1800" b="1" dirty="0"/>
          </a:p>
          <a:p>
            <a:pPr marL="400050" lvl="1" indent="0"/>
            <a:r>
              <a:rPr lang="en-US" altLang="en-US" sz="1800" b="1" dirty="0" smtClean="0"/>
              <a:t>Total 146 comments </a:t>
            </a:r>
            <a:r>
              <a:rPr lang="en-US" altLang="en-US" sz="1800" b="1" dirty="0"/>
              <a:t>received: 100 </a:t>
            </a:r>
            <a:r>
              <a:rPr lang="en-US" altLang="en-US" sz="1800" b="1" dirty="0" smtClean="0"/>
              <a:t>technical, 43 editorial, 3 general</a:t>
            </a:r>
            <a:endParaRPr lang="en-US" altLang="en-US" sz="1800" b="1" dirty="0"/>
          </a:p>
          <a:p>
            <a:pPr marL="800100" lvl="2" indent="0"/>
            <a:r>
              <a:rPr lang="en-US" altLang="en-US" sz="1600" dirty="0"/>
              <a:t>10 disapprove voters submitted a same/similar comment</a:t>
            </a:r>
          </a:p>
          <a:p>
            <a:pPr marL="800100" lvl="2" indent="0"/>
            <a:r>
              <a:rPr lang="en-US" altLang="en-US" sz="1600" dirty="0"/>
              <a:t>Another 4 disapprove voters submitted a same/similar comment</a:t>
            </a:r>
          </a:p>
          <a:p>
            <a:pPr marL="0" indent="0"/>
            <a:r>
              <a:rPr lang="en-US" altLang="en-US" sz="2000" dirty="0"/>
              <a:t>MDR (mandatory draft review) started on D4.0 in </a:t>
            </a:r>
            <a:r>
              <a:rPr lang="en-US" altLang="en-US" sz="2000" dirty="0" smtClean="0"/>
              <a:t>October and expected to be done this week</a:t>
            </a:r>
            <a:endParaRPr lang="en-US" altLang="en-US" sz="2000" dirty="0"/>
          </a:p>
          <a:p>
            <a:pPr marL="0" indent="0"/>
            <a:r>
              <a:rPr lang="en-US" altLang="en-US" sz="2000" dirty="0" smtClean="0"/>
              <a:t>Three teleconference calls: </a:t>
            </a:r>
            <a:r>
              <a:rPr lang="en-US" altLang="en-US" sz="2000" b="0" dirty="0" smtClean="0"/>
              <a:t>assigned comments and reviewed 23 comments</a:t>
            </a:r>
            <a:r>
              <a:rPr lang="en-US" altLang="en-US" sz="2000" b="0" smtClean="0"/>
              <a:t>; 92 </a:t>
            </a:r>
            <a:r>
              <a:rPr lang="en-US" altLang="en-US" sz="2000" b="0" dirty="0" smtClean="0"/>
              <a:t>comments left</a:t>
            </a:r>
          </a:p>
          <a:p>
            <a:pPr marL="0" indent="0"/>
            <a:r>
              <a:rPr lang="en-US" altLang="en-US" sz="2000" dirty="0" smtClean="0"/>
              <a:t>Plan for this meeting</a:t>
            </a:r>
          </a:p>
          <a:p>
            <a:pPr marL="0" indent="0"/>
            <a:r>
              <a:rPr lang="en-US" altLang="en-US" sz="2000" dirty="0"/>
              <a:t>	</a:t>
            </a:r>
            <a:r>
              <a:rPr lang="en-US" altLang="en-US" sz="1800" b="0" dirty="0"/>
              <a:t>Complete comment resolution on </a:t>
            </a:r>
            <a:r>
              <a:rPr lang="en-US" altLang="en-US" sz="1800" b="0" dirty="0" smtClean="0"/>
              <a:t>D4.0; Approve 3</a:t>
            </a:r>
            <a:r>
              <a:rPr lang="en-US" altLang="en-US" sz="1800" b="0" baseline="30000" dirty="0" smtClean="0"/>
              <a:t>rd</a:t>
            </a:r>
            <a:r>
              <a:rPr lang="en-US" altLang="en-US" sz="1800" b="0" dirty="0" smtClean="0"/>
              <a:t> WG recirculation letter ballot on D5.0; Review timeline</a:t>
            </a:r>
            <a:endParaRPr lang="en-US" altLang="en-US" sz="1800" b="0" dirty="0"/>
          </a:p>
          <a:p>
            <a:pPr marL="0" indent="0"/>
            <a:endParaRPr lang="en-US" altLang="en-US" sz="2000" dirty="0"/>
          </a:p>
        </p:txBody>
      </p:sp>
      <p:sp>
        <p:nvSpPr>
          <p:cNvPr id="5" name="Footer Placeholder 4"/>
          <p:cNvSpPr>
            <a:spLocks noGrp="1"/>
          </p:cNvSpPr>
          <p:nvPr>
            <p:ph type="ftr" idx="14"/>
          </p:nvPr>
        </p:nvSpPr>
        <p:spPr/>
        <p:txBody>
          <a:bodyPr/>
          <a:lstStyle/>
          <a:p>
            <a:r>
              <a:rPr lang="en-GB" smtClean="0"/>
              <a:t>Minyoung Park, Intel</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7" name="Date Placeholder 6"/>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3167206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TGbb</a:t>
            </a:r>
            <a:r>
              <a:rPr lang="en-GB" dirty="0" smtClean="0"/>
              <a:t> – Light Communication</a:t>
            </a:r>
            <a:endParaRPr lang="en-GB" dirty="0"/>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err="1"/>
              <a:t>TGbb</a:t>
            </a:r>
            <a:r>
              <a:rPr lang="en-GB" dirty="0"/>
              <a:t> will discuss:</a:t>
            </a:r>
          </a:p>
          <a:p>
            <a:pPr marL="800100" lvl="1" indent="-342900" algn="just">
              <a:buFont typeface="Arial" panose="020B0604020202020204" pitchFamily="34" charset="0"/>
              <a:buChar char="•"/>
            </a:pPr>
            <a:r>
              <a:rPr lang="en-GB" altLang="en-US" dirty="0"/>
              <a:t>Draft D0.1</a:t>
            </a:r>
          </a:p>
          <a:p>
            <a:pPr marL="800100" lvl="1" indent="-342900" algn="just">
              <a:buFont typeface="Arial" panose="020B0604020202020204" pitchFamily="34" charset="0"/>
              <a:buChar char="•"/>
            </a:pPr>
            <a:r>
              <a:rPr lang="en-GB" altLang="en-US" dirty="0"/>
              <a:t>Evaluation Framework document</a:t>
            </a:r>
          </a:p>
          <a:p>
            <a:pPr marL="800100" lvl="1" indent="-342900" algn="just">
              <a:buFont typeface="Arial" panose="020B0604020202020204" pitchFamily="34" charset="0"/>
              <a:buChar char="•"/>
            </a:pPr>
            <a:r>
              <a:rPr lang="en-GB" altLang="en-US" dirty="0"/>
              <a:t>Hear PHY text proposals</a:t>
            </a:r>
          </a:p>
          <a:p>
            <a:pPr marL="800100" lvl="1" indent="-342900" algn="just">
              <a:buFont typeface="Arial" panose="020B0604020202020204" pitchFamily="34" charset="0"/>
              <a:buChar char="•"/>
            </a:pPr>
            <a:r>
              <a:rPr lang="en-GB" altLang="en-US" dirty="0"/>
              <a:t>Hear MAC proposals</a:t>
            </a:r>
          </a:p>
          <a:p>
            <a:pPr marL="800100" lvl="1" indent="-342900" algn="just">
              <a:buFont typeface="Arial" panose="020B0604020202020204" pitchFamily="34" charset="0"/>
              <a:buChar char="•"/>
            </a:pPr>
            <a:r>
              <a:rPr lang="en-GB" altLang="en-US" dirty="0"/>
              <a:t>Conference call schedule</a:t>
            </a:r>
          </a:p>
          <a:p>
            <a:pPr marL="800100" lvl="1" indent="-342900" algn="just">
              <a:buFont typeface="Arial" panose="020B0604020202020204" pitchFamily="34" charset="0"/>
              <a:buChar char="•"/>
            </a:pPr>
            <a:r>
              <a:rPr lang="en-GB" altLang="en-US" dirty="0"/>
              <a:t>Timeline</a:t>
            </a:r>
          </a:p>
          <a:p>
            <a:pPr marL="400050" algn="just">
              <a:buFont typeface="Arial" panose="020B0604020202020204" pitchFamily="34" charset="0"/>
              <a:buChar char="•"/>
            </a:pPr>
            <a:r>
              <a:rPr lang="en-GB" altLang="en-US" dirty="0"/>
              <a:t>Six (6) meeting slots for the Nov. 2019 session</a:t>
            </a:r>
          </a:p>
          <a:p>
            <a:pPr marL="800100" lvl="1" algn="just">
              <a:buFont typeface="Arial" panose="020B0604020202020204" pitchFamily="34" charset="0"/>
              <a:buChar char="•"/>
            </a:pPr>
            <a:r>
              <a:rPr lang="en-GB" altLang="en-US" b="1" dirty="0"/>
              <a:t>Mon</a:t>
            </a:r>
            <a:r>
              <a:rPr lang="en-GB" altLang="en-US" dirty="0"/>
              <a:t> – AM1, PM1 ; </a:t>
            </a:r>
            <a:r>
              <a:rPr lang="en-GB" altLang="en-US" b="1" dirty="0"/>
              <a:t>Tue</a:t>
            </a:r>
            <a:r>
              <a:rPr lang="en-GB" altLang="en-US" dirty="0"/>
              <a:t> – PM1; </a:t>
            </a:r>
            <a:r>
              <a:rPr lang="en-GB" altLang="en-US" b="1" dirty="0"/>
              <a:t>Wed</a:t>
            </a:r>
            <a:r>
              <a:rPr lang="en-GB" altLang="en-US" dirty="0"/>
              <a:t> – AM1, PM2 ; </a:t>
            </a:r>
            <a:r>
              <a:rPr lang="en-GB" altLang="en-US" b="1" dirty="0" err="1"/>
              <a:t>Thur</a:t>
            </a:r>
            <a:r>
              <a:rPr lang="en-GB" altLang="en-US" dirty="0"/>
              <a:t> – AM1</a:t>
            </a:r>
          </a:p>
          <a:p>
            <a:pPr marL="400050" algn="just">
              <a:buFont typeface="Arial" panose="020B0604020202020204" pitchFamily="34" charset="0"/>
              <a:buChar char="•"/>
            </a:pPr>
            <a:r>
              <a:rPr lang="en-GB" altLang="en-US" dirty="0"/>
              <a:t>Proposed Agenda in doc. </a:t>
            </a:r>
            <a:r>
              <a:rPr lang="en-GB" altLang="en-US"/>
              <a:t>11-19/1734</a:t>
            </a:r>
            <a:endParaRPr lang="en-GB"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2" name="Footer Placeholder 1"/>
          <p:cNvSpPr>
            <a:spLocks noGrp="1"/>
          </p:cNvSpPr>
          <p:nvPr>
            <p:ph type="ftr" idx="14"/>
          </p:nvPr>
        </p:nvSpPr>
        <p:spPr/>
        <p:txBody>
          <a:bodyPr/>
          <a:lstStyle/>
          <a:p>
            <a:r>
              <a:rPr lang="en-GB" smtClean="0"/>
              <a:t>Nikola Serafimovski, pureLiFi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7" name="Date Placeholder 6"/>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645943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smtClean="0"/>
              <a:t>Editors Meeting
ANA
AANI SC
ARC SC (Acrhitecture)
Coex SC
PAR Review SC
WNG SC (Wireless Next Generation)
JTC1
TGmd (Maintenance)
TGax (High Efficiency WLAN)
TGay (Next Generation 60 GHz)
TGaz (Next Generation Positioning)
TGba (Wake-Up Radio)
TGbb (Light Communication)
TGbc (Broadcast Serverices)
TGbd (Next Gen V2X)
TGbe (Extremely High THroughput)
RCM TIG (Random and Changing MAC addresses)
SENS TIG (Sensing)</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smtClean="0"/>
              <a:t>This presentation contains the IEEE 802.11 WG snapshot slides for the November 2019 session:</a:t>
            </a:r>
            <a:endParaRPr lang="en-US" altLang="en-US" kern="0" dirty="0" smtClean="0"/>
          </a:p>
        </p:txBody>
      </p:sp>
      <p:sp>
        <p:nvSpPr>
          <p:cNvPr id="2" name="Date Placeholder 1"/>
          <p:cNvSpPr>
            <a:spLocks noGrp="1"/>
          </p:cNvSpPr>
          <p:nvPr>
            <p:ph type="dt" idx="15"/>
          </p:nvPr>
        </p:nvSpPr>
        <p:spPr/>
        <p:txBody>
          <a:bodyPr/>
          <a:lstStyle/>
          <a:p>
            <a:r>
              <a:rPr lang="en-US" smtClean="0"/>
              <a:t>November 2019</a:t>
            </a:r>
            <a:endParaRPr lang="en-GB" dirty="0"/>
          </a:p>
        </p:txBody>
      </p:sp>
      <p:sp>
        <p:nvSpPr>
          <p:cNvPr id="3" name="Footer Placeholder 2"/>
          <p:cNvSpPr>
            <a:spLocks noGrp="1"/>
          </p:cNvSpPr>
          <p:nvPr>
            <p:ph type="ftr" idx="14"/>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TGbc</a:t>
            </a:r>
            <a:r>
              <a:rPr lang="en-US" dirty="0" smtClean="0"/>
              <a:t> - </a:t>
            </a:r>
            <a:r>
              <a:rPr lang="en-US" b="0" dirty="0" smtClean="0"/>
              <a:t>Broadcast </a:t>
            </a:r>
            <a:r>
              <a:rPr lang="en-US" b="0" dirty="0"/>
              <a:t>Services</a:t>
            </a:r>
            <a:r>
              <a:rPr lang="en-US" dirty="0"/>
              <a:t/>
            </a:r>
            <a:br>
              <a:rPr lang="en-US" dirty="0"/>
            </a:br>
            <a:r>
              <a:rPr lang="en-US" dirty="0"/>
              <a:t>Chair: Marc Emmelmann</a:t>
            </a:r>
          </a:p>
        </p:txBody>
      </p:sp>
      <p:sp>
        <p:nvSpPr>
          <p:cNvPr id="3" name="Inhaltsplatzhalter 2"/>
          <p:cNvSpPr>
            <a:spLocks noGrp="1"/>
          </p:cNvSpPr>
          <p:nvPr>
            <p:ph idx="1"/>
          </p:nvPr>
        </p:nvSpPr>
        <p:spPr/>
        <p:txBody>
          <a:bodyPr/>
          <a:lstStyle/>
          <a:p>
            <a:pPr>
              <a:buFont typeface="Arial"/>
              <a:buChar char="•"/>
            </a:pPr>
            <a:r>
              <a:rPr lang="en-US" dirty="0">
                <a:solidFill>
                  <a:schemeClr val="tx1"/>
                </a:solidFill>
              </a:rPr>
              <a:t>Progress since September 2019:</a:t>
            </a:r>
          </a:p>
          <a:p>
            <a:pPr lvl="1">
              <a:buFont typeface="Arial"/>
              <a:buChar char="•"/>
            </a:pPr>
            <a:r>
              <a:rPr lang="en-US" dirty="0">
                <a:solidFill>
                  <a:schemeClr val="tx1"/>
                </a:solidFill>
              </a:rPr>
              <a:t>1 telephone conference</a:t>
            </a:r>
          </a:p>
          <a:p>
            <a:pPr lvl="1">
              <a:buFont typeface="Arial"/>
              <a:buChar char="•"/>
            </a:pPr>
            <a:r>
              <a:rPr lang="de-DE" dirty="0">
                <a:solidFill>
                  <a:schemeClr val="tx1"/>
                </a:solidFill>
              </a:rPr>
              <a:t>Submission on SFD </a:t>
            </a:r>
            <a:r>
              <a:rPr lang="de-DE" dirty="0" err="1">
                <a:solidFill>
                  <a:schemeClr val="tx1"/>
                </a:solidFill>
              </a:rPr>
              <a:t>text</a:t>
            </a:r>
            <a:endParaRPr lang="de-DE" dirty="0">
              <a:solidFill>
                <a:schemeClr val="tx1"/>
              </a:solidFill>
            </a:endParaRPr>
          </a:p>
          <a:p>
            <a:pPr lvl="1">
              <a:buFont typeface="Arial"/>
              <a:buChar char="•"/>
            </a:pPr>
            <a:r>
              <a:rPr lang="de-DE">
                <a:solidFill>
                  <a:schemeClr val="tx1"/>
                </a:solidFill>
              </a:rPr>
              <a:t>Technical </a:t>
            </a:r>
            <a:r>
              <a:rPr lang="de-DE" dirty="0" err="1">
                <a:solidFill>
                  <a:schemeClr val="tx1"/>
                </a:solidFill>
              </a:rPr>
              <a:t>discussion</a:t>
            </a:r>
            <a:r>
              <a:rPr lang="de-DE" dirty="0">
                <a:solidFill>
                  <a:schemeClr val="tx1"/>
                </a:solidFill>
              </a:rPr>
              <a:t> on TESLA</a:t>
            </a:r>
            <a:endParaRPr lang="en-GB" dirty="0">
              <a:solidFill>
                <a:schemeClr val="tx1"/>
              </a:solidFill>
            </a:endParaRPr>
          </a:p>
          <a:p>
            <a:pPr>
              <a:buFont typeface="Arial"/>
              <a:buChar char="•"/>
            </a:pPr>
            <a:r>
              <a:rPr lang="en-US" dirty="0">
                <a:solidFill>
                  <a:schemeClr val="tx1"/>
                </a:solidFill>
              </a:rPr>
              <a:t>November Goals:</a:t>
            </a:r>
          </a:p>
          <a:p>
            <a:pPr lvl="1">
              <a:buFont typeface="Arial" panose="020B0604020202020204" pitchFamily="34" charset="0"/>
              <a:buChar char="•"/>
            </a:pPr>
            <a:r>
              <a:rPr lang="en-US" dirty="0">
                <a:solidFill>
                  <a:schemeClr val="tx1"/>
                </a:solidFill>
              </a:rPr>
              <a:t>Discuss submissions for SFD</a:t>
            </a:r>
          </a:p>
          <a:p>
            <a:pPr lvl="1">
              <a:buFont typeface="Arial" panose="020B0604020202020204" pitchFamily="34" charset="0"/>
              <a:buChar char="•"/>
            </a:pPr>
            <a:r>
              <a:rPr lang="en-US" dirty="0">
                <a:solidFill>
                  <a:schemeClr val="tx1"/>
                </a:solidFill>
              </a:rPr>
              <a:t>Increase technical level of detail for agreed SFD content	</a:t>
            </a:r>
          </a:p>
          <a:p>
            <a:pPr>
              <a:buFont typeface="Arial"/>
              <a:buChar char="•"/>
            </a:pPr>
            <a:r>
              <a:rPr lang="en-US" dirty="0">
                <a:solidFill>
                  <a:schemeClr val="tx1"/>
                </a:solidFill>
              </a:rPr>
              <a:t>3 Meeting slots:  Mon PM2; Tue AM2; Thu PM2</a:t>
            </a:r>
          </a:p>
          <a:p>
            <a:pPr>
              <a:buFont typeface="Arial"/>
              <a:buChar char="•"/>
            </a:pPr>
            <a:r>
              <a:rPr lang="en-US" dirty="0">
                <a:solidFill>
                  <a:schemeClr val="tx1"/>
                </a:solidFill>
              </a:rPr>
              <a:t>Agenda: 11-19/1747</a:t>
            </a:r>
          </a:p>
          <a:p>
            <a:pPr>
              <a:buFont typeface="Arial"/>
              <a:buChar char="•"/>
            </a:pPr>
            <a:r>
              <a:rPr lang="en-US" dirty="0">
                <a:solidFill>
                  <a:schemeClr val="tx1"/>
                </a:solidFill>
              </a:rPr>
              <a:t>Meeting / Chairs slides: 11-19/1748</a:t>
            </a:r>
          </a:p>
          <a:p>
            <a:pPr lvl="1">
              <a:buFont typeface="Arial"/>
              <a:buChar char="•"/>
            </a:pPr>
            <a:endParaRPr lang="en-US" dirty="0"/>
          </a:p>
        </p:txBody>
      </p:sp>
      <p:sp>
        <p:nvSpPr>
          <p:cNvPr id="7" name="Footer Placeholder 6"/>
          <p:cNvSpPr>
            <a:spLocks noGrp="1"/>
          </p:cNvSpPr>
          <p:nvPr>
            <p:ph type="ftr" idx="14"/>
          </p:nvPr>
        </p:nvSpPr>
        <p:spPr/>
        <p:txBody>
          <a:bodyPr/>
          <a:lstStyle/>
          <a:p>
            <a:r>
              <a:rPr lang="en-GB" smtClean="0"/>
              <a:t>Marc Emmelmann, Koden-TI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9" name="Date Placeholder 8"/>
          <p:cNvSpPr>
            <a:spLocks noGrp="1"/>
          </p:cNvSpPr>
          <p:nvPr>
            <p:ph type="dt" idx="15"/>
          </p:nvPr>
        </p:nvSpPr>
        <p:spPr/>
        <p:txBody>
          <a:bodyPr/>
          <a:lstStyle/>
          <a:p>
            <a:r>
              <a:rPr lang="en-US" smtClean="0"/>
              <a:t>November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 November </a:t>
            </a:r>
            <a:r>
              <a:rPr lang="en-US" altLang="zh-CN" dirty="0"/>
              <a:t>2019</a:t>
            </a:r>
            <a:endParaRPr lang="zh-CN" altLang="en-US" dirty="0"/>
          </a:p>
        </p:txBody>
      </p:sp>
      <p:sp>
        <p:nvSpPr>
          <p:cNvPr id="3" name="内容占位符 2"/>
          <p:cNvSpPr>
            <a:spLocks noGrp="1"/>
          </p:cNvSpPr>
          <p:nvPr>
            <p:ph idx="1"/>
          </p:nvPr>
        </p:nvSpPr>
        <p:spPr/>
        <p:txBody>
          <a:bodyPr>
            <a:normAutofit fontScale="70000" lnSpcReduction="20000"/>
          </a:bodyPr>
          <a:lstStyle/>
          <a:p>
            <a:pPr algn="just"/>
            <a:r>
              <a:rPr lang="en-GB" altLang="en-US" dirty="0"/>
              <a:t>Since the Sep 2019 </a:t>
            </a:r>
            <a:r>
              <a:rPr lang="en-GB" altLang="en-US" dirty="0" smtClean="0"/>
              <a:t>meeting</a:t>
            </a:r>
          </a:p>
          <a:p>
            <a:pPr lvl="1" algn="just"/>
            <a:r>
              <a:rPr lang="en-GB" altLang="en-US" dirty="0" smtClean="0"/>
              <a:t>Sep meeting </a:t>
            </a:r>
            <a:r>
              <a:rPr lang="en-GB" altLang="en-US" dirty="0"/>
              <a:t>minutes </a:t>
            </a:r>
            <a:r>
              <a:rPr lang="en-GB" altLang="en-US" dirty="0" smtClean="0"/>
              <a:t>is available  </a:t>
            </a:r>
            <a:r>
              <a:rPr lang="en-GB" altLang="en-US" sz="1500" dirty="0" smtClean="0">
                <a:solidFill>
                  <a:srgbClr val="0070C0"/>
                </a:solidFill>
                <a:hlinkClick r:id="rId2"/>
              </a:rPr>
              <a:t>here</a:t>
            </a:r>
            <a:endParaRPr lang="en-GB" altLang="en-US" sz="1500" dirty="0">
              <a:solidFill>
                <a:srgbClr val="0070C0"/>
              </a:solidFill>
            </a:endParaRPr>
          </a:p>
          <a:p>
            <a:pPr lvl="1" algn="just"/>
            <a:r>
              <a:rPr lang="en-GB" altLang="en-US" dirty="0" smtClean="0"/>
              <a:t>The Tech Editor has called for contributions for draft spec text proposal</a:t>
            </a:r>
          </a:p>
          <a:p>
            <a:pPr lvl="1" algn="just"/>
            <a:r>
              <a:rPr lang="en-GB" altLang="en-US" dirty="0" smtClean="0"/>
              <a:t>1 </a:t>
            </a:r>
            <a:r>
              <a:rPr lang="en-GB" altLang="en-US" dirty="0"/>
              <a:t>teleconferences </a:t>
            </a:r>
            <a:r>
              <a:rPr lang="en-GB" altLang="en-US" dirty="0" smtClean="0"/>
              <a:t>was held and the TC minutes is available </a:t>
            </a:r>
            <a:r>
              <a:rPr lang="en-GB" altLang="en-US" dirty="0" smtClean="0">
                <a:hlinkClick r:id="rId3"/>
              </a:rPr>
              <a:t>here</a:t>
            </a:r>
            <a:endParaRPr lang="en-GB" altLang="en-US" dirty="0"/>
          </a:p>
          <a:p>
            <a:pPr lvl="2" algn="just"/>
            <a:r>
              <a:rPr lang="en-GB" altLang="en-US" sz="1900" dirty="0"/>
              <a:t>One presentation regarding interface with upper layer was presented and</a:t>
            </a:r>
          </a:p>
          <a:p>
            <a:pPr lvl="2" algn="just"/>
            <a:r>
              <a:rPr lang="en-GB" altLang="en-US" sz="1900" dirty="0"/>
              <a:t>Spec draft preparation progress was updated</a:t>
            </a:r>
          </a:p>
          <a:p>
            <a:pPr lvl="2" algn="just"/>
            <a:r>
              <a:rPr lang="en-GB" altLang="en-US" sz="1900" dirty="0"/>
              <a:t>Potential joint meeting with IEEE 1609 was discussed</a:t>
            </a:r>
            <a:endParaRPr lang="en-GB" altLang="en-US" sz="1900" dirty="0">
              <a:hlinkClick r:id="rId3"/>
            </a:endParaRPr>
          </a:p>
          <a:p>
            <a:pPr lvl="2" algn="just"/>
            <a:endParaRPr lang="en-GB" altLang="en-US" sz="1700" dirty="0"/>
          </a:p>
          <a:p>
            <a:pPr algn="just"/>
            <a:r>
              <a:rPr lang="en-GB" altLang="en-US" dirty="0"/>
              <a:t>Goal of 2019 Nov meeting</a:t>
            </a:r>
          </a:p>
          <a:p>
            <a:pPr lvl="1" algn="just"/>
            <a:r>
              <a:rPr lang="en-US" altLang="en-US" dirty="0"/>
              <a:t>4 sessions scheduled for </a:t>
            </a:r>
            <a:r>
              <a:rPr lang="en-US" altLang="en-US" dirty="0" err="1"/>
              <a:t>TGbd</a:t>
            </a:r>
            <a:r>
              <a:rPr lang="en-US" altLang="en-US" dirty="0"/>
              <a:t> during Nov meeting including one </a:t>
            </a:r>
            <a:r>
              <a:rPr lang="en-US" altLang="en-US" dirty="0" err="1"/>
              <a:t>adhoc</a:t>
            </a:r>
            <a:r>
              <a:rPr lang="en-US" altLang="en-US" dirty="0"/>
              <a:t> sessions</a:t>
            </a:r>
          </a:p>
          <a:p>
            <a:pPr lvl="1" algn="just"/>
            <a:r>
              <a:rPr lang="en-US" altLang="en-US" dirty="0"/>
              <a:t>Update of spec draft proposal preparations</a:t>
            </a:r>
          </a:p>
          <a:p>
            <a:pPr lvl="1" algn="just"/>
            <a:r>
              <a:rPr lang="en-US" altLang="en-US" dirty="0"/>
              <a:t>Approve updated FRD and SFD</a:t>
            </a:r>
          </a:p>
          <a:p>
            <a:pPr lvl="1" algn="just"/>
            <a:r>
              <a:rPr lang="en-US" altLang="en-US" dirty="0"/>
              <a:t>Complete presentations submitted for the week </a:t>
            </a:r>
          </a:p>
          <a:p>
            <a:pPr lvl="1" algn="just"/>
            <a:r>
              <a:rPr lang="en-US" altLang="en-US" dirty="0" smtClean="0"/>
              <a:t>Approve the </a:t>
            </a:r>
            <a:r>
              <a:rPr lang="en-US" altLang="en-US" dirty="0"/>
              <a:t>updating </a:t>
            </a:r>
            <a:r>
              <a:rPr lang="en-US" altLang="en-US" dirty="0" smtClean="0"/>
              <a:t>of FRD </a:t>
            </a:r>
            <a:r>
              <a:rPr lang="en-US" altLang="en-US" dirty="0"/>
              <a:t>and SFD</a:t>
            </a:r>
          </a:p>
          <a:p>
            <a:pPr lvl="1" algn="just"/>
            <a:r>
              <a:rPr lang="en-US" altLang="en-US" dirty="0"/>
              <a:t>Approve the proposal for spec draft </a:t>
            </a:r>
            <a:r>
              <a:rPr lang="en-US" altLang="en-US" dirty="0" smtClean="0"/>
              <a:t>D0.1</a:t>
            </a:r>
            <a:endParaRPr lang="en-US" altLang="en-US" dirty="0"/>
          </a:p>
          <a:p>
            <a:pPr lvl="1" algn="just"/>
            <a:r>
              <a:rPr lang="en-US" altLang="en-US" dirty="0"/>
              <a:t>Timeline review</a:t>
            </a:r>
          </a:p>
          <a:p>
            <a:pPr lvl="1" algn="just"/>
            <a:r>
              <a:rPr lang="en-US" altLang="en-US" dirty="0"/>
              <a:t>Agenda for </a:t>
            </a:r>
            <a:r>
              <a:rPr lang="en-US" altLang="en-US" dirty="0" err="1"/>
              <a:t>TGbd</a:t>
            </a:r>
            <a:r>
              <a:rPr lang="en-US" altLang="en-US" dirty="0"/>
              <a:t> Nov meeting is available as in the latest revision of 11-19/1741</a:t>
            </a:r>
          </a:p>
          <a:p>
            <a:endParaRPr lang="zh-CN" altLang="en-US" dirty="0"/>
          </a:p>
        </p:txBody>
      </p:sp>
      <p:sp>
        <p:nvSpPr>
          <p:cNvPr id="7" name="Footer Placeholder 6"/>
          <p:cNvSpPr>
            <a:spLocks noGrp="1"/>
          </p:cNvSpPr>
          <p:nvPr>
            <p:ph type="ftr" idx="14"/>
          </p:nvPr>
        </p:nvSpPr>
        <p:spPr/>
        <p:txBody>
          <a:bodyPr/>
          <a:lstStyle/>
          <a:p>
            <a:r>
              <a:rPr lang="en-GB" smtClean="0"/>
              <a:t>Bo Sun, ZTE Corporation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9" name="Date Placeholder 8"/>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874918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5E040B57-1D93-4ECB-AF79-BC87E3270092}"/>
              </a:ext>
            </a:extLst>
          </p:cNvPr>
          <p:cNvSpPr>
            <a:spLocks noGrp="1"/>
          </p:cNvSpPr>
          <p:nvPr>
            <p:ph type="title"/>
          </p:nvPr>
        </p:nvSpPr>
        <p:spPr/>
        <p:txBody>
          <a:bodyPr/>
          <a:lstStyle/>
          <a:p>
            <a:r>
              <a:rPr lang="en-US" dirty="0" err="1" smtClean="0"/>
              <a:t>TGbe</a:t>
            </a:r>
            <a:r>
              <a:rPr lang="en-US" dirty="0" smtClean="0"/>
              <a:t> </a:t>
            </a:r>
            <a:r>
              <a:rPr lang="en-US" dirty="0"/>
              <a:t>– November 2019</a:t>
            </a:r>
          </a:p>
        </p:txBody>
      </p:sp>
      <p:sp>
        <p:nvSpPr>
          <p:cNvPr id="8" name="Content Placeholder 7">
            <a:extLst>
              <a:ext uri="{FF2B5EF4-FFF2-40B4-BE49-F238E27FC236}">
                <a16:creationId xmlns="" xmlns:a16="http://schemas.microsoft.com/office/drawing/2014/main" id="{20D889CA-1380-4761-BDD5-F60F94A58849}"/>
              </a:ext>
            </a:extLst>
          </p:cNvPr>
          <p:cNvSpPr>
            <a:spLocks noGrp="1"/>
          </p:cNvSpPr>
          <p:nvPr>
            <p:ph idx="1"/>
          </p:nvPr>
        </p:nvSpPr>
        <p:spPr>
          <a:xfrm>
            <a:off x="914401" y="1676401"/>
            <a:ext cx="10361084" cy="4799014"/>
          </a:xfrm>
        </p:spPr>
        <p:txBody>
          <a:bodyPr/>
          <a:lstStyle/>
          <a:p>
            <a:pPr>
              <a:buFont typeface="Arial" panose="020B0604020202020204" pitchFamily="34" charset="0"/>
              <a:buChar char="•"/>
            </a:pPr>
            <a:r>
              <a:rPr lang="en-US" sz="1800" dirty="0"/>
              <a:t>From September F2F meeting</a:t>
            </a:r>
          </a:p>
          <a:p>
            <a:pPr marL="800100" lvl="1" indent="-342900">
              <a:buFont typeface="Arial" panose="020B0604020202020204" pitchFamily="34" charset="0"/>
              <a:buChar char="•"/>
            </a:pPr>
            <a:r>
              <a:rPr lang="en-US" sz="1600" dirty="0"/>
              <a:t>Approved the creation of two ad-hoc groups  (MAC and PHY)</a:t>
            </a:r>
          </a:p>
          <a:p>
            <a:pPr marL="1200150" lvl="2" indent="-342900">
              <a:buFont typeface="Arial" panose="020B0604020202020204" pitchFamily="34" charset="0"/>
              <a:buChar char="•"/>
            </a:pPr>
            <a:r>
              <a:rPr lang="en-US" sz="1400" dirty="0"/>
              <a:t>Held elections and confirmed the appointment of 2 ad-hoc chairs per ad-hoc group</a:t>
            </a:r>
            <a:endParaRPr lang="en-US" sz="1600" dirty="0"/>
          </a:p>
          <a:p>
            <a:pPr marL="800100" lvl="1" indent="-342900">
              <a:buFont typeface="Arial" panose="020B0604020202020204" pitchFamily="34" charset="0"/>
              <a:buChar char="•"/>
            </a:pPr>
            <a:r>
              <a:rPr lang="en-US" sz="1600" dirty="0"/>
              <a:t>Discussed technical submissions covering a wide range of topics</a:t>
            </a:r>
          </a:p>
          <a:p>
            <a:pPr marL="1200150" lvl="2" indent="-342900">
              <a:buFont typeface="Arial" panose="020B0604020202020204" pitchFamily="34" charset="0"/>
              <a:buChar char="•"/>
            </a:pPr>
            <a:r>
              <a:rPr lang="en-US" sz="1400" dirty="0"/>
              <a:t>Ran straw polls on 15 submissions that were presented during the conference calls</a:t>
            </a:r>
          </a:p>
          <a:p>
            <a:pPr marL="1200150" lvl="2" indent="-342900">
              <a:buFont typeface="Arial" panose="020B0604020202020204" pitchFamily="34" charset="0"/>
              <a:buChar char="•"/>
            </a:pPr>
            <a:r>
              <a:rPr lang="en-US" sz="1400" dirty="0"/>
              <a:t>Completed presentations of submissions in back-logged queue (past presentations)</a:t>
            </a:r>
          </a:p>
          <a:p>
            <a:pPr marL="1200150" lvl="2" indent="-342900">
              <a:buFont typeface="Arial" panose="020B0604020202020204" pitchFamily="34" charset="0"/>
              <a:buChar char="•"/>
            </a:pPr>
            <a:r>
              <a:rPr lang="en-US" sz="1400" dirty="0"/>
              <a:t>Discussed 13 new technical submissions on a variety of topics</a:t>
            </a:r>
            <a:endParaRPr lang="en-US" sz="1600" dirty="0"/>
          </a:p>
          <a:p>
            <a:pPr marL="800100" lvl="1" indent="-342900">
              <a:buFont typeface="Arial" panose="020B0604020202020204" pitchFamily="34" charset="0"/>
              <a:buChar char="•"/>
            </a:pPr>
            <a:r>
              <a:rPr lang="en-US" sz="1600" dirty="0"/>
              <a:t>Ran several motions for inclusion of preliminary concepts to TGbe SFD</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Goals for November F2F meeting</a:t>
            </a:r>
          </a:p>
          <a:p>
            <a:pPr marL="800100" lvl="1" indent="-342900">
              <a:buFont typeface="Arial" panose="020B0604020202020204" pitchFamily="34" charset="0"/>
              <a:buChar char="•"/>
            </a:pPr>
            <a:r>
              <a:rPr lang="en-US" sz="1600" dirty="0"/>
              <a:t>Presentation of technical submissions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Agenda is available in 11-19/1722</a:t>
            </a:r>
          </a:p>
        </p:txBody>
      </p:sp>
      <p:sp>
        <p:nvSpPr>
          <p:cNvPr id="2" name="Footer Placeholder 1"/>
          <p:cNvSpPr>
            <a:spLocks noGrp="1"/>
          </p:cNvSpPr>
          <p:nvPr>
            <p:ph type="ftr" idx="14"/>
          </p:nvPr>
        </p:nvSpPr>
        <p:spPr/>
        <p:txBody>
          <a:bodyPr/>
          <a:lstStyle/>
          <a:p>
            <a:r>
              <a:rPr lang="en-GB" smtClean="0"/>
              <a:t>Alfred Asterjadhi,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9" name="Date Placeholder 8"/>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727444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4"/>
          <p:cNvSpPr/>
          <p:nvPr/>
        </p:nvSpPr>
        <p:spPr>
          <a:xfrm>
            <a:off x="2209800" y="457200"/>
            <a:ext cx="7770960" cy="10652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sv-SE" sz="3200" b="1" spc="-1" dirty="0" smtClean="0">
                <a:solidFill>
                  <a:srgbClr val="000000"/>
                </a:solidFill>
                <a:latin typeface="Times New Roman"/>
                <a:ea typeface="MS PGothic"/>
              </a:rPr>
              <a:t>RCM </a:t>
            </a:r>
            <a:r>
              <a:rPr lang="sv-SE" sz="3200" b="1" spc="-1" dirty="0">
                <a:solidFill>
                  <a:srgbClr val="000000"/>
                </a:solidFill>
                <a:latin typeface="Times New Roman"/>
                <a:ea typeface="MS PGothic"/>
              </a:rPr>
              <a:t>TIG – November 2019</a:t>
            </a:r>
            <a:endParaRPr lang="sv-SE" sz="3200" spc="-1" dirty="0">
              <a:latin typeface="DejaVu Sans"/>
            </a:endParaRPr>
          </a:p>
        </p:txBody>
      </p:sp>
      <p:sp>
        <p:nvSpPr>
          <p:cNvPr id="52" name="CustomShape 5"/>
          <p:cNvSpPr/>
          <p:nvPr/>
        </p:nvSpPr>
        <p:spPr>
          <a:xfrm>
            <a:off x="1904880" y="1523880"/>
            <a:ext cx="8533080" cy="45705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oAutofit/>
          </a:bodyPr>
          <a:lstStyle/>
          <a:p>
            <a:pPr marL="343080" indent="-341640">
              <a:spcBef>
                <a:spcPts val="439"/>
              </a:spcBef>
              <a:buFont typeface="Symbol"/>
              <a:buChar char=""/>
            </a:pPr>
            <a:r>
              <a:rPr lang="sv-SE" sz="2200" b="1" spc="-1" dirty="0">
                <a:solidFill>
                  <a:srgbClr val="000000"/>
                </a:solidFill>
                <a:latin typeface="Times New Roman"/>
                <a:ea typeface="MS PGothic"/>
              </a:rPr>
              <a:t>Two teleconferences organized:</a:t>
            </a:r>
            <a:endParaRPr lang="sv-SE" sz="2200" spc="-1" dirty="0">
              <a:latin typeface="DejaVu Sans"/>
            </a:endParaRPr>
          </a:p>
          <a:p>
            <a:pPr marL="432000" lvl="1" indent="-216000">
              <a:spcBef>
                <a:spcPts val="439"/>
              </a:spcBef>
              <a:buSzPct val="45000"/>
              <a:buFont typeface="Wingdings" charset="2"/>
              <a:buChar char=""/>
            </a:pPr>
            <a:r>
              <a:rPr lang="sv-SE" sz="1600" b="1" spc="-1" dirty="0">
                <a:solidFill>
                  <a:srgbClr val="000000"/>
                </a:solidFill>
                <a:latin typeface="Times New Roman"/>
                <a:ea typeface="MS PGothic"/>
              </a:rPr>
              <a:t>15 October, 2019. Minutes: 11-19/1768r0. </a:t>
            </a:r>
            <a:endParaRPr lang="sv-SE" sz="1600" spc="-1" dirty="0">
              <a:latin typeface="DejaVu Sans"/>
            </a:endParaRPr>
          </a:p>
          <a:p>
            <a:pPr marL="432000" lvl="1" indent="-216000">
              <a:spcBef>
                <a:spcPts val="439"/>
              </a:spcBef>
              <a:buSzPct val="45000"/>
              <a:buFont typeface="Wingdings" charset="2"/>
              <a:buChar char=""/>
            </a:pPr>
            <a:r>
              <a:rPr lang="sv-SE" sz="1600" b="1" spc="-1" dirty="0">
                <a:solidFill>
                  <a:srgbClr val="000000"/>
                </a:solidFill>
                <a:latin typeface="Times New Roman"/>
                <a:ea typeface="MS PGothic"/>
              </a:rPr>
              <a:t>29 October, 2019:</a:t>
            </a:r>
            <a:endParaRPr lang="sv-SE" sz="1600" spc="-1" dirty="0">
              <a:latin typeface="DejaVu Sans"/>
            </a:endParaRPr>
          </a:p>
          <a:p>
            <a:pPr marL="343080" indent="-341640">
              <a:spcBef>
                <a:spcPts val="439"/>
              </a:spcBef>
              <a:buFont typeface="Symbol"/>
              <a:buChar char=""/>
            </a:pPr>
            <a:r>
              <a:rPr lang="sv-SE" sz="2200" b="1" spc="-1" dirty="0">
                <a:solidFill>
                  <a:srgbClr val="000000"/>
                </a:solidFill>
                <a:latin typeface="Times New Roman"/>
                <a:ea typeface="MS PGothic"/>
              </a:rPr>
              <a:t>Working on the draft report:</a:t>
            </a:r>
            <a:endParaRPr lang="sv-SE" sz="2200" spc="-1" dirty="0">
              <a:latin typeface="DejaVu Sans"/>
            </a:endParaRPr>
          </a:p>
          <a:p>
            <a:pPr marL="432000" lvl="1" indent="-215280">
              <a:spcBef>
                <a:spcPts val="439"/>
              </a:spcBef>
              <a:buSzPct val="45000"/>
              <a:buFont typeface="Wingdings" charset="2"/>
              <a:buChar char=""/>
            </a:pPr>
            <a:r>
              <a:rPr lang="sv-SE" sz="1600" b="1" spc="-1" dirty="0">
                <a:solidFill>
                  <a:srgbClr val="000000"/>
                </a:solidFill>
                <a:latin typeface="Times New Roman"/>
                <a:ea typeface="MS PGothic"/>
              </a:rPr>
              <a:t>Draft posted in doc. 11-19/1442r5.</a:t>
            </a:r>
            <a:endParaRPr lang="sv-SE" sz="1600" spc="-1" dirty="0">
              <a:latin typeface="DejaVu Sans"/>
            </a:endParaRPr>
          </a:p>
          <a:p>
            <a:pPr marL="432000" lvl="1" indent="-215280">
              <a:spcBef>
                <a:spcPts val="439"/>
              </a:spcBef>
              <a:buSzPct val="45000"/>
              <a:buFont typeface="Wingdings" charset="2"/>
              <a:buChar char=""/>
            </a:pPr>
            <a:r>
              <a:rPr lang="sv-SE" sz="1600" b="1" spc="-1" dirty="0">
                <a:solidFill>
                  <a:srgbClr val="000000"/>
                </a:solidFill>
                <a:latin typeface="Times New Roman"/>
                <a:ea typeface="MS PGothic"/>
              </a:rPr>
              <a:t>Goals:</a:t>
            </a:r>
            <a:endParaRPr lang="sv-SE" sz="1600" spc="-1" dirty="0">
              <a:latin typeface="DejaVu Sans"/>
            </a:endParaRPr>
          </a:p>
          <a:p>
            <a:pPr marL="648000" lvl="2" indent="-215640">
              <a:spcBef>
                <a:spcPts val="439"/>
              </a:spcBef>
              <a:buSzPct val="45000"/>
              <a:buFont typeface="Wingdings" charset="2"/>
              <a:buChar char=""/>
            </a:pPr>
            <a:r>
              <a:rPr lang="sv-SE" sz="1600" b="1" spc="-1" dirty="0">
                <a:solidFill>
                  <a:srgbClr val="000000"/>
                </a:solidFill>
                <a:latin typeface="Times New Roman"/>
                <a:ea typeface="MS PGothic"/>
              </a:rPr>
              <a:t>Finalizing discussions on </a:t>
            </a:r>
            <a:r>
              <a:rPr lang="sv-SE" sz="1600" b="1" spc="-1" dirty="0" smtClean="0">
                <a:solidFill>
                  <a:srgbClr val="000000"/>
                </a:solidFill>
                <a:latin typeface="Times New Roman"/>
                <a:ea typeface="MS PGothic"/>
              </a:rPr>
              <a:t>11-19/1789.</a:t>
            </a:r>
            <a:endParaRPr lang="sv-SE" sz="1600" spc="-1" dirty="0">
              <a:latin typeface="DejaVu Sans"/>
            </a:endParaRPr>
          </a:p>
          <a:p>
            <a:pPr marL="648000" lvl="2" indent="-215640">
              <a:spcBef>
                <a:spcPts val="439"/>
              </a:spcBef>
              <a:buSzPct val="45000"/>
              <a:buFont typeface="Wingdings" charset="2"/>
              <a:buChar char=""/>
            </a:pPr>
            <a:r>
              <a:rPr lang="sv-SE" sz="1600" b="1" spc="-1" dirty="0">
                <a:solidFill>
                  <a:srgbClr val="000000"/>
                </a:solidFill>
                <a:latin typeface="Times New Roman"/>
                <a:ea typeface="MS PGothic"/>
              </a:rPr>
              <a:t>Finalizing discussion on use-cases and Section 4 (remedial measures).</a:t>
            </a:r>
            <a:endParaRPr lang="sv-SE" sz="1600" spc="-1" dirty="0">
              <a:latin typeface="DejaVu Sans"/>
            </a:endParaRPr>
          </a:p>
          <a:p>
            <a:pPr marL="648000" lvl="2" indent="-215640">
              <a:spcBef>
                <a:spcPts val="439"/>
              </a:spcBef>
              <a:buSzPct val="45000"/>
              <a:buFont typeface="Wingdings" charset="2"/>
              <a:buChar char=""/>
            </a:pPr>
            <a:r>
              <a:rPr lang="sv-SE" sz="1600" b="1" spc="-1" dirty="0">
                <a:solidFill>
                  <a:srgbClr val="000000"/>
                </a:solidFill>
                <a:latin typeface="Times New Roman"/>
                <a:ea typeface="MS PGothic"/>
              </a:rPr>
              <a:t>Finalizing discussion on recommendation in Section 5.1(!)</a:t>
            </a:r>
            <a:endParaRPr lang="sv-SE" sz="1600" spc="-1" dirty="0">
              <a:latin typeface="DejaVu Sans"/>
            </a:endParaRPr>
          </a:p>
          <a:p>
            <a:pPr marL="648000" lvl="2" indent="-215640">
              <a:spcBef>
                <a:spcPts val="439"/>
              </a:spcBef>
              <a:buSzPct val="45000"/>
              <a:buFont typeface="Wingdings" charset="2"/>
              <a:buChar char=""/>
            </a:pPr>
            <a:r>
              <a:rPr lang="sv-SE" sz="1600" b="1" spc="-1" dirty="0">
                <a:solidFill>
                  <a:srgbClr val="000000"/>
                </a:solidFill>
                <a:latin typeface="Times New Roman"/>
                <a:ea typeface="MS PGothic"/>
              </a:rPr>
              <a:t>Finalize report!</a:t>
            </a:r>
            <a:endParaRPr lang="sv-SE" sz="1600" spc="-1" dirty="0">
              <a:latin typeface="DejaVu Sans"/>
            </a:endParaRPr>
          </a:p>
          <a:p>
            <a:pPr>
              <a:spcBef>
                <a:spcPts val="400"/>
              </a:spcBef>
            </a:pPr>
            <a:r>
              <a:rPr lang="sv-SE" sz="2000" b="1" spc="-1" dirty="0">
                <a:solidFill>
                  <a:srgbClr val="000000"/>
                </a:solidFill>
                <a:latin typeface="Times New Roman"/>
                <a:ea typeface="MS PGothic"/>
              </a:rPr>
              <a:t>Agenda/chair deck for this meeting is available in doc. 11-19/1741r0.</a:t>
            </a:r>
            <a:endParaRPr lang="sv-SE" sz="2000" spc="-1" dirty="0">
              <a:latin typeface="DejaVu Sans"/>
            </a:endParaRPr>
          </a:p>
          <a:p>
            <a:pPr>
              <a:spcBef>
                <a:spcPts val="499"/>
              </a:spcBef>
            </a:pPr>
            <a:r>
              <a:rPr lang="sv-SE" sz="2000" b="1" spc="-1" dirty="0">
                <a:solidFill>
                  <a:srgbClr val="000000"/>
                </a:solidFill>
                <a:latin typeface="Times New Roman"/>
                <a:ea typeface="MS PGothic"/>
              </a:rPr>
              <a:t>Three sessions scheduled in the week : </a:t>
            </a:r>
            <a:endParaRPr lang="sv-SE" sz="2000" spc="-1" dirty="0">
              <a:latin typeface="DejaVu Sans"/>
            </a:endParaRPr>
          </a:p>
          <a:p>
            <a:pPr marL="343080" indent="-341640">
              <a:spcBef>
                <a:spcPts val="499"/>
              </a:spcBef>
              <a:buFont typeface="Symbol"/>
              <a:buChar char=""/>
            </a:pPr>
            <a:r>
              <a:rPr lang="sv-SE" sz="2000" spc="-1" dirty="0">
                <a:solidFill>
                  <a:srgbClr val="000000"/>
                </a:solidFill>
                <a:latin typeface="Times New Roman"/>
                <a:ea typeface="MS Gothic"/>
              </a:rPr>
              <a:t>Tue 12 Nov PM1 and EVE</a:t>
            </a:r>
            <a:endParaRPr lang="sv-SE" sz="2000" spc="-1" dirty="0">
              <a:latin typeface="DejaVu Sans"/>
            </a:endParaRPr>
          </a:p>
          <a:p>
            <a:pPr marL="343080" indent="-341640">
              <a:spcBef>
                <a:spcPts val="499"/>
              </a:spcBef>
              <a:buFont typeface="Symbol"/>
              <a:buChar char=""/>
            </a:pPr>
            <a:r>
              <a:rPr lang="sv-SE" sz="2000" spc="-1" dirty="0">
                <a:solidFill>
                  <a:srgbClr val="000000"/>
                </a:solidFill>
                <a:latin typeface="Times New Roman"/>
                <a:ea typeface="MS Gothic"/>
              </a:rPr>
              <a:t>Thu 13 Nov AM1</a:t>
            </a:r>
            <a:endParaRPr lang="sv-SE" sz="2000" spc="-1" dirty="0">
              <a:latin typeface="DejaVu Sans"/>
            </a:endParaRPr>
          </a:p>
          <a:p>
            <a:pPr>
              <a:spcBef>
                <a:spcPts val="499"/>
              </a:spcBef>
            </a:pPr>
            <a:endParaRPr lang="sv-SE" sz="2000" spc="-1" dirty="0">
              <a:latin typeface="DejaVu Sans"/>
            </a:endParaRPr>
          </a:p>
          <a:p>
            <a:pPr>
              <a:spcBef>
                <a:spcPts val="499"/>
              </a:spcBef>
            </a:pPr>
            <a:endParaRPr lang="sv-SE" sz="2000" spc="-1" dirty="0">
              <a:latin typeface="DejaVu Sans"/>
            </a:endParaRPr>
          </a:p>
          <a:p>
            <a:pPr>
              <a:spcBef>
                <a:spcPts val="400"/>
              </a:spcBef>
            </a:pPr>
            <a:endParaRPr lang="sv-SE" sz="2000" spc="-1" dirty="0">
              <a:latin typeface="DejaVu Sans"/>
            </a:endParaRPr>
          </a:p>
          <a:p>
            <a:pPr>
              <a:spcBef>
                <a:spcPts val="400"/>
              </a:spcBef>
            </a:pPr>
            <a:endParaRPr lang="sv-SE" sz="2000" spc="-1" dirty="0">
              <a:latin typeface="DejaVu Sans"/>
            </a:endParaRPr>
          </a:p>
          <a:p>
            <a:pPr>
              <a:spcBef>
                <a:spcPts val="400"/>
              </a:spcBef>
            </a:pPr>
            <a:endParaRPr lang="sv-SE" sz="2000" spc="-1" dirty="0">
              <a:latin typeface="DejaVu Sans"/>
            </a:endParaRPr>
          </a:p>
          <a:p>
            <a:pPr>
              <a:spcBef>
                <a:spcPts val="400"/>
              </a:spcBef>
            </a:pPr>
            <a:endParaRPr lang="sv-SE" sz="2000" spc="-1" dirty="0">
              <a:latin typeface="DejaVu Sans"/>
            </a:endParaRPr>
          </a:p>
        </p:txBody>
      </p:sp>
      <p:sp>
        <p:nvSpPr>
          <p:cNvPr id="2" name="Footer Placeholder 1"/>
          <p:cNvSpPr>
            <a:spLocks noGrp="1"/>
          </p:cNvSpPr>
          <p:nvPr>
            <p:ph type="ftr" idx="11"/>
          </p:nvPr>
        </p:nvSpPr>
        <p:spPr/>
        <p:txBody>
          <a:bodyPr/>
          <a:lstStyle/>
          <a:p>
            <a:r>
              <a:rPr lang="en-GB" smtClean="0"/>
              <a:t>Amelia Andersdotter, Article19</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23</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 TIG – November 2019</a:t>
            </a:r>
            <a:endParaRPr lang="en-GB" dirty="0"/>
          </a:p>
        </p:txBody>
      </p:sp>
      <p:sp>
        <p:nvSpPr>
          <p:cNvPr id="9218" name="Rectangle 2"/>
          <p:cNvSpPr>
            <a:spLocks noGrp="1" noChangeArrowheads="1"/>
          </p:cNvSpPr>
          <p:nvPr>
            <p:ph idx="1"/>
          </p:nvPr>
        </p:nvSpPr>
        <p:spPr>
          <a:xfrm>
            <a:off x="914401" y="1676400"/>
            <a:ext cx="10361084" cy="4341813"/>
          </a:xfrm>
          <a:ln/>
        </p:spPr>
        <p:txBody>
          <a:bodyPr/>
          <a:lstStyle/>
          <a:p>
            <a:pPr>
              <a:spcBef>
                <a:spcPts val="0"/>
              </a:spcBef>
              <a:spcAft>
                <a:spcPts val="600"/>
              </a:spcAft>
              <a:buFont typeface="Arial" panose="020B0604020202020204" pitchFamily="34" charset="0"/>
              <a:buChar char="•"/>
            </a:pPr>
            <a:r>
              <a:rPr lang="en-US" sz="1800" dirty="0"/>
              <a:t>Progress since September F2F meeting</a:t>
            </a:r>
          </a:p>
          <a:p>
            <a:pPr marL="720725" lvl="1" indent="-342900">
              <a:spcBef>
                <a:spcPts val="0"/>
              </a:spcBef>
              <a:spcAft>
                <a:spcPts val="600"/>
              </a:spcAft>
              <a:buFont typeface="Times New Roman" panose="02020603050405020304" pitchFamily="18" charset="0"/>
              <a:buChar char="−"/>
            </a:pPr>
            <a:r>
              <a:rPr lang="en-US" sz="1600" dirty="0" smtClean="0"/>
              <a:t>2 teleconference calls </a:t>
            </a:r>
            <a:r>
              <a:rPr lang="en-US" sz="1600" dirty="0"/>
              <a:t>were </a:t>
            </a:r>
            <a:r>
              <a:rPr lang="en-US" sz="1600" dirty="0" smtClean="0"/>
              <a:t>held</a:t>
            </a:r>
          </a:p>
          <a:p>
            <a:pPr marL="720725" lvl="1" indent="-342900">
              <a:spcBef>
                <a:spcPts val="0"/>
              </a:spcBef>
              <a:spcAft>
                <a:spcPts val="600"/>
              </a:spcAft>
              <a:buFont typeface="Times New Roman" panose="02020603050405020304" pitchFamily="18" charset="0"/>
              <a:buChar char="−"/>
            </a:pPr>
            <a:r>
              <a:rPr lang="en-US" sz="1600" dirty="0"/>
              <a:t>Discussed </a:t>
            </a:r>
            <a:r>
              <a:rPr lang="en-US" sz="1600" dirty="0" smtClean="0"/>
              <a:t>6 </a:t>
            </a:r>
            <a:r>
              <a:rPr lang="en-US" sz="1600" dirty="0"/>
              <a:t>technical submissions covering </a:t>
            </a:r>
            <a:r>
              <a:rPr lang="en-US" sz="1600" dirty="0" smtClean="0"/>
              <a:t>the following topics</a:t>
            </a:r>
            <a:endParaRPr lang="en-US" sz="1600" dirty="0"/>
          </a:p>
          <a:p>
            <a:pPr marL="1200150" lvl="2" indent="-285750">
              <a:spcBef>
                <a:spcPts val="0"/>
              </a:spcBef>
              <a:spcAft>
                <a:spcPts val="0"/>
              </a:spcAft>
              <a:buFont typeface="Wingdings" panose="05000000000000000000" pitchFamily="2" charset="2"/>
              <a:buChar char="§"/>
            </a:pPr>
            <a:r>
              <a:rPr lang="en-US" sz="1200" dirty="0" smtClean="0"/>
              <a:t>Usage </a:t>
            </a:r>
            <a:r>
              <a:rPr lang="en-US" sz="1200" dirty="0"/>
              <a:t>models, use cases</a:t>
            </a:r>
          </a:p>
          <a:p>
            <a:pPr marL="1200150" lvl="2" indent="-285750">
              <a:spcBef>
                <a:spcPts val="0"/>
              </a:spcBef>
              <a:spcAft>
                <a:spcPts val="0"/>
              </a:spcAft>
              <a:buFont typeface="Wingdings" panose="05000000000000000000" pitchFamily="2" charset="2"/>
              <a:buChar char="§"/>
            </a:pPr>
            <a:r>
              <a:rPr lang="en-US" sz="1200" dirty="0" smtClean="0"/>
              <a:t>Broad </a:t>
            </a:r>
            <a:r>
              <a:rPr lang="en-US" sz="1200" dirty="0"/>
              <a:t>Market Potential</a:t>
            </a:r>
          </a:p>
          <a:p>
            <a:pPr marL="1200150" lvl="2" indent="-285750">
              <a:spcBef>
                <a:spcPts val="0"/>
              </a:spcBef>
              <a:spcAft>
                <a:spcPts val="0"/>
              </a:spcAft>
              <a:buFont typeface="Wingdings" panose="05000000000000000000" pitchFamily="2" charset="2"/>
              <a:buChar char="§"/>
            </a:pPr>
            <a:r>
              <a:rPr lang="en-US" sz="1200" dirty="0" smtClean="0"/>
              <a:t>Technical </a:t>
            </a:r>
            <a:r>
              <a:rPr lang="en-US" sz="1200" dirty="0"/>
              <a:t>feasibility</a:t>
            </a:r>
          </a:p>
          <a:p>
            <a:pPr marL="1200150" lvl="2" indent="-285750">
              <a:spcBef>
                <a:spcPts val="0"/>
              </a:spcBef>
              <a:spcAft>
                <a:spcPts val="0"/>
              </a:spcAft>
              <a:buFont typeface="Wingdings" panose="05000000000000000000" pitchFamily="2" charset="2"/>
              <a:buChar char="§"/>
            </a:pPr>
            <a:r>
              <a:rPr lang="en-US" sz="1200" dirty="0" smtClean="0"/>
              <a:t>Measurement </a:t>
            </a:r>
            <a:r>
              <a:rPr lang="en-US" sz="1200" dirty="0"/>
              <a:t>and evaluation results</a:t>
            </a:r>
          </a:p>
          <a:p>
            <a:pPr marL="1200150" lvl="2" indent="-285750">
              <a:spcBef>
                <a:spcPts val="0"/>
              </a:spcBef>
              <a:spcAft>
                <a:spcPts val="0"/>
              </a:spcAft>
              <a:buFont typeface="Wingdings" panose="05000000000000000000" pitchFamily="2" charset="2"/>
              <a:buChar char="§"/>
            </a:pPr>
            <a:r>
              <a:rPr lang="en-US" sz="1200" dirty="0" smtClean="0"/>
              <a:t>Technology </a:t>
            </a:r>
            <a:r>
              <a:rPr lang="en-US" sz="1200" dirty="0"/>
              <a:t>and standardization </a:t>
            </a:r>
            <a:r>
              <a:rPr lang="en-US" sz="1200" dirty="0" smtClean="0"/>
              <a:t>gaps to </a:t>
            </a:r>
            <a:r>
              <a:rPr lang="en-US" sz="1200" dirty="0"/>
              <a:t>support WLAN sensing</a:t>
            </a:r>
          </a:p>
          <a:p>
            <a:pPr marL="1657350" lvl="3" indent="-342900">
              <a:spcBef>
                <a:spcPts val="0"/>
              </a:spcBef>
              <a:spcAft>
                <a:spcPts val="600"/>
              </a:spcAft>
              <a:buFont typeface="Arial" panose="020B0604020202020204" pitchFamily="34" charset="0"/>
              <a:buChar char="•"/>
            </a:pPr>
            <a:endParaRPr lang="en-US" sz="1200" dirty="0"/>
          </a:p>
          <a:p>
            <a:pPr>
              <a:spcBef>
                <a:spcPts val="0"/>
              </a:spcBef>
              <a:spcAft>
                <a:spcPts val="600"/>
              </a:spcAft>
              <a:buFont typeface="Arial" panose="020B0604020202020204" pitchFamily="34" charset="0"/>
              <a:buChar char="•"/>
            </a:pPr>
            <a:r>
              <a:rPr lang="en-US" sz="1800" dirty="0"/>
              <a:t>Goals for November F2F meeting</a:t>
            </a:r>
          </a:p>
          <a:p>
            <a:pPr marL="720725" lvl="1" indent="-342900">
              <a:spcBef>
                <a:spcPts val="0"/>
              </a:spcBef>
              <a:spcAft>
                <a:spcPts val="600"/>
              </a:spcAft>
              <a:buFont typeface="Times New Roman" panose="02020603050405020304" pitchFamily="18" charset="0"/>
              <a:buChar char="−"/>
            </a:pPr>
            <a:r>
              <a:rPr lang="en-US" sz="1600" dirty="0" smtClean="0"/>
              <a:t>3 sessions scheduled for SENS TIG (Mon PM2, Tus PM2, Thu AM2)</a:t>
            </a:r>
          </a:p>
          <a:p>
            <a:pPr marL="720725" lvl="1" indent="-342900">
              <a:spcBef>
                <a:spcPts val="0"/>
              </a:spcBef>
              <a:spcAft>
                <a:spcPts val="600"/>
              </a:spcAft>
              <a:buFont typeface="Times New Roman" panose="02020603050405020304" pitchFamily="18" charset="0"/>
              <a:buChar char="−"/>
            </a:pPr>
            <a:r>
              <a:rPr lang="en-US" sz="1600" dirty="0"/>
              <a:t>Presentation of technical submissions</a:t>
            </a:r>
          </a:p>
          <a:p>
            <a:pPr marL="720725" lvl="1" indent="-342900">
              <a:spcBef>
                <a:spcPts val="0"/>
              </a:spcBef>
              <a:spcAft>
                <a:spcPts val="600"/>
              </a:spcAft>
              <a:buFont typeface="Times New Roman" panose="02020603050405020304" pitchFamily="18" charset="0"/>
              <a:buChar char="−"/>
            </a:pPr>
            <a:r>
              <a:rPr lang="en-US" sz="1600" dirty="0"/>
              <a:t>F</a:t>
            </a:r>
            <a:r>
              <a:rPr lang="en-US" sz="1600" dirty="0" smtClean="0"/>
              <a:t>orm </a:t>
            </a:r>
            <a:r>
              <a:rPr lang="en-US" sz="1600" dirty="0"/>
              <a:t>a recommendation to the 802.11 </a:t>
            </a:r>
            <a:r>
              <a:rPr lang="en-US" sz="1600" dirty="0" smtClean="0"/>
              <a:t>WG, </a:t>
            </a:r>
            <a:r>
              <a:rPr lang="en-US" sz="1600" dirty="0"/>
              <a:t>about the </a:t>
            </a:r>
            <a:r>
              <a:rPr lang="en-US" sz="1600" dirty="0" smtClean="0"/>
              <a:t>way </a:t>
            </a:r>
            <a:r>
              <a:rPr lang="en-US" sz="1600" dirty="0"/>
              <a:t>forward </a:t>
            </a:r>
            <a:r>
              <a:rPr lang="en-US" sz="1600" dirty="0" smtClean="0"/>
              <a:t>of SENS TIG</a:t>
            </a:r>
          </a:p>
          <a:p>
            <a:pPr marL="720725" lvl="1" indent="-342900">
              <a:spcBef>
                <a:spcPts val="0"/>
              </a:spcBef>
              <a:spcAft>
                <a:spcPts val="600"/>
              </a:spcAft>
              <a:buFont typeface="Times New Roman" panose="02020603050405020304" pitchFamily="18" charset="0"/>
              <a:buChar char="−"/>
            </a:pPr>
            <a:r>
              <a:rPr lang="en-US" sz="1600" dirty="0"/>
              <a:t>Based </a:t>
            </a:r>
            <a:r>
              <a:rPr lang="en-US" sz="1600" dirty="0" smtClean="0"/>
              <a:t>on the </a:t>
            </a:r>
            <a:r>
              <a:rPr lang="en-US" sz="1600" dirty="0"/>
              <a:t>consensus of recommendation from the  SENS TIG, the TIG chair, on </a:t>
            </a:r>
            <a:r>
              <a:rPr lang="en-US" sz="1600" dirty="0" smtClean="0"/>
              <a:t>behalf </a:t>
            </a:r>
            <a:r>
              <a:rPr lang="en-US" sz="1600" dirty="0"/>
              <a:t>of the TIG, will give a </a:t>
            </a:r>
            <a:r>
              <a:rPr lang="en-US" sz="1600"/>
              <a:t>presentation </a:t>
            </a:r>
            <a:r>
              <a:rPr lang="en-US" sz="1600" smtClean="0"/>
              <a:t>and </a:t>
            </a:r>
            <a:r>
              <a:rPr lang="en-US" sz="1600" dirty="0"/>
              <a:t>run a motion, during the closing plenary.</a:t>
            </a:r>
          </a:p>
          <a:p>
            <a:pPr marL="1657350" lvl="3" indent="-342900">
              <a:spcBef>
                <a:spcPts val="0"/>
              </a:spcBef>
              <a:spcAft>
                <a:spcPts val="600"/>
              </a:spcAft>
              <a:buFont typeface="Arial" panose="020B0604020202020204" pitchFamily="34" charset="0"/>
              <a:buChar char="•"/>
            </a:pPr>
            <a:endParaRPr lang="en-US" sz="1200" dirty="0"/>
          </a:p>
          <a:p>
            <a:pPr>
              <a:spcBef>
                <a:spcPts val="0"/>
              </a:spcBef>
              <a:spcAft>
                <a:spcPts val="600"/>
              </a:spcAft>
              <a:buFont typeface="Arial" panose="020B0604020202020204" pitchFamily="34" charset="0"/>
              <a:buChar char="•"/>
            </a:pPr>
            <a:r>
              <a:rPr lang="en-US" sz="1800" dirty="0"/>
              <a:t>Agenda is available in </a:t>
            </a:r>
            <a:r>
              <a:rPr lang="en-US" sz="1800" dirty="0" smtClean="0"/>
              <a:t>11-19/1727</a:t>
            </a:r>
            <a:endParaRPr lang="en-US" sz="1800" dirty="0"/>
          </a:p>
        </p:txBody>
      </p:sp>
      <p:sp>
        <p:nvSpPr>
          <p:cNvPr id="3" name="Footer Placeholder 2"/>
          <p:cNvSpPr>
            <a:spLocks noGrp="1"/>
          </p:cNvSpPr>
          <p:nvPr>
            <p:ph type="ftr" idx="14"/>
          </p:nvPr>
        </p:nvSpPr>
        <p:spPr/>
        <p:txBody>
          <a:bodyPr/>
          <a:lstStyle/>
          <a:p>
            <a:r>
              <a:rPr lang="en-GB" smtClean="0"/>
              <a:t>Tony Xiao Han,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8" name="Date Placeholder 7"/>
          <p:cNvSpPr>
            <a:spLocks noGrp="1"/>
          </p:cNvSpPr>
          <p:nvPr>
            <p:ph type="dt" idx="15"/>
          </p:nvPr>
        </p:nvSpPr>
        <p:spPr/>
        <p:txBody>
          <a:bodyPr/>
          <a:lstStyle/>
          <a:p>
            <a:r>
              <a:rPr lang="en-US"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meeting</a:t>
            </a:r>
            <a:endParaRPr lang="en-US" dirty="0"/>
          </a:p>
        </p:txBody>
      </p:sp>
      <p:sp>
        <p:nvSpPr>
          <p:cNvPr id="3" name="Content Placeholder 2"/>
          <p:cNvSpPr>
            <a:spLocks noGrp="1"/>
          </p:cNvSpPr>
          <p:nvPr>
            <p:ph idx="1"/>
          </p:nvPr>
        </p:nvSpPr>
        <p:spPr/>
        <p:txBody>
          <a:bodyPr/>
          <a:lstStyle/>
          <a:p>
            <a:r>
              <a:rPr lang="en-US" dirty="0"/>
              <a:t>Roll Call / Contacts / Reflector</a:t>
            </a:r>
          </a:p>
          <a:p>
            <a:r>
              <a:rPr lang="en-US" dirty="0"/>
              <a:t>Go round table and get brief status report</a:t>
            </a:r>
          </a:p>
          <a:p>
            <a:r>
              <a:rPr lang="en-US" dirty="0"/>
              <a:t>Draft Numbering</a:t>
            </a:r>
          </a:p>
          <a:p>
            <a:r>
              <a:rPr lang="en-US" dirty="0"/>
              <a:t>802.11 Mandatory Draft Review before SB</a:t>
            </a:r>
          </a:p>
          <a:p>
            <a:r>
              <a:rPr lang="en-US" dirty="0"/>
              <a:t>WG Style Guide for 802.11 draft 09/1034r14</a:t>
            </a:r>
          </a:p>
          <a:p>
            <a:r>
              <a:rPr lang="en-US" dirty="0" err="1"/>
              <a:t>TGba</a:t>
            </a:r>
            <a:r>
              <a:rPr lang="en-US" dirty="0"/>
              <a:t> MDR report 19/1765</a:t>
            </a:r>
          </a:p>
          <a:p>
            <a:r>
              <a:rPr lang="en-US" dirty="0"/>
              <a:t>Review WG Style Guide</a:t>
            </a:r>
          </a:p>
          <a:p>
            <a:endParaRPr lang="en-US" dirty="0"/>
          </a:p>
        </p:txBody>
      </p:sp>
      <p:sp>
        <p:nvSpPr>
          <p:cNvPr id="7" name="Footer Placeholder 6"/>
          <p:cNvSpPr>
            <a:spLocks noGrp="1"/>
          </p:cNvSpPr>
          <p:nvPr>
            <p:ph type="ftr" idx="14"/>
          </p:nvPr>
        </p:nvSpPr>
        <p:spPr/>
        <p:txBody>
          <a:bodyPr/>
          <a:lstStyle/>
          <a:p>
            <a:r>
              <a:rPr lang="en-GB" smtClean="0"/>
              <a:t>Peter Eccelsine,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9" name="Date Placeholder 8"/>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smtClean="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a:t>
            </a:r>
            <a:r>
              <a:rPr lang="en-US" altLang="en-US" dirty="0" smtClean="0"/>
              <a:t>11-11/0270r50 (November 2019)</a:t>
            </a:r>
            <a:endParaRPr lang="en-US" altLang="en-US" dirty="0"/>
          </a:p>
          <a:p>
            <a:pPr eaLnBrk="1" hangingPunct="1"/>
            <a:r>
              <a:rPr lang="en-US" altLang="en-US" dirty="0"/>
              <a:t>Changes since last meeting</a:t>
            </a:r>
            <a:r>
              <a:rPr lang="en-US" altLang="en-US" dirty="0" smtClean="0"/>
              <a:t>:</a:t>
            </a:r>
          </a:p>
          <a:p>
            <a:pPr lvl="1" eaLnBrk="1" hangingPunct="1"/>
            <a:r>
              <a:rPr lang="en-US" altLang="en-US" dirty="0" err="1"/>
              <a:t>TGba</a:t>
            </a:r>
            <a:r>
              <a:rPr lang="en-US" altLang="en-US" dirty="0"/>
              <a:t> releases and 1 </a:t>
            </a:r>
            <a:r>
              <a:rPr lang="en-US" altLang="en-US" dirty="0" smtClean="0"/>
              <a:t>allocation</a:t>
            </a:r>
          </a:p>
          <a:p>
            <a:pPr lvl="1" eaLnBrk="1" hangingPunct="1"/>
            <a:r>
              <a:rPr lang="en-US" altLang="en-US" dirty="0" smtClean="0"/>
              <a:t>TGax allocations</a:t>
            </a:r>
          </a:p>
          <a:p>
            <a:pPr lvl="1" eaLnBrk="1" hangingPunct="1"/>
            <a:r>
              <a:rPr lang="en-US" altLang="en-US" dirty="0" err="1" smtClean="0"/>
              <a:t>TGmd</a:t>
            </a:r>
            <a:r>
              <a:rPr lang="en-US" altLang="en-US" dirty="0" smtClean="0"/>
              <a:t> </a:t>
            </a:r>
            <a:r>
              <a:rPr lang="en-US" altLang="en-US" dirty="0"/>
              <a:t>allocations and new resource: Extended RSN Capabilities.</a:t>
            </a:r>
            <a:endParaRPr lang="en-US" altLang="en-US" dirty="0" smtClean="0"/>
          </a:p>
          <a:p>
            <a:pPr eaLnBrk="1" hangingPunct="1"/>
            <a:r>
              <a:rPr lang="en-US" altLang="en-US" dirty="0" smtClean="0"/>
              <a:t>Pending changes:</a:t>
            </a:r>
          </a:p>
          <a:p>
            <a:pPr lvl="1" eaLnBrk="1" hangingPunct="1"/>
            <a:r>
              <a:rPr lang="en-US" altLang="en-US" dirty="0" smtClean="0"/>
              <a:t>None</a:t>
            </a:r>
          </a:p>
        </p:txBody>
      </p:sp>
      <p:sp>
        <p:nvSpPr>
          <p:cNvPr id="2" name="Footer Placeholder 1"/>
          <p:cNvSpPr>
            <a:spLocks noGrp="1"/>
          </p:cNvSpPr>
          <p:nvPr>
            <p:ph type="ftr" idx="14"/>
          </p:nvPr>
        </p:nvSpPr>
        <p:spPr/>
        <p:txBody>
          <a:bodyPr/>
          <a:lstStyle/>
          <a:p>
            <a:r>
              <a:rPr lang="en-GB" smtClean="0"/>
              <a:t>Robert Stacey,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4" name="Date Placeholder 3"/>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805645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802.11 AANI SC – November 2019</a:t>
            </a:r>
          </a:p>
        </p:txBody>
      </p:sp>
      <p:sp>
        <p:nvSpPr>
          <p:cNvPr id="3" name="Content Placeholder 2"/>
          <p:cNvSpPr>
            <a:spLocks noGrp="1"/>
          </p:cNvSpPr>
          <p:nvPr>
            <p:ph idx="1"/>
          </p:nvPr>
        </p:nvSpPr>
        <p:spPr>
          <a:xfrm>
            <a:off x="1524000" y="1088300"/>
            <a:ext cx="9029702" cy="4661812"/>
          </a:xfrm>
        </p:spPr>
        <p:txBody>
          <a:bodyPr/>
          <a:lstStyle/>
          <a:p>
            <a:pPr marL="400050">
              <a:buFont typeface="Arial" panose="020B0604020202020204" pitchFamily="34" charset="0"/>
              <a:buChar char="•"/>
            </a:pPr>
            <a:r>
              <a:rPr lang="en-US" altLang="en-US" sz="2000" dirty="0"/>
              <a:t>Goals: </a:t>
            </a:r>
          </a:p>
          <a:p>
            <a:pPr marL="971550" lvl="1" indent="-457200">
              <a:buFont typeface="+mj-lt"/>
              <a:buAutoNum type="arabicPeriod"/>
            </a:pPr>
            <a:r>
              <a:rPr lang="en-US" altLang="en-US" dirty="0"/>
              <a:t>Review: the AANI SC Background and Status</a:t>
            </a:r>
          </a:p>
          <a:p>
            <a:pPr marL="971550" lvl="1" indent="-457200">
              <a:buFont typeface="+mj-lt"/>
              <a:buAutoNum type="arabicPeriod"/>
            </a:pPr>
            <a:r>
              <a:rPr lang="en-US" altLang="en-US" dirty="0"/>
              <a:t>Contribution: “</a:t>
            </a:r>
            <a:r>
              <a:rPr lang="en-GB" dirty="0"/>
              <a:t>Initial technical draft report on interworking between 3GPP 5G network &amp; WLAN”  - Hyun Seo OH (ETRI)</a:t>
            </a:r>
          </a:p>
          <a:p>
            <a:pPr marL="971550" lvl="1" indent="-457200">
              <a:buFont typeface="+mj-lt"/>
              <a:buAutoNum type="arabicPeriod"/>
            </a:pPr>
            <a:r>
              <a:rPr lang="en-US" altLang="en-US" dirty="0"/>
              <a:t>802.11ax IMT-2020 simulation results/discussion:</a:t>
            </a:r>
          </a:p>
          <a:p>
            <a:pPr marL="1371600" lvl="2" indent="-457200">
              <a:buFont typeface="Arial" panose="020B0604020202020204" pitchFamily="34" charset="0"/>
              <a:buChar char="•"/>
            </a:pPr>
            <a:r>
              <a:rPr lang="en-US" altLang="en-US" dirty="0"/>
              <a:t>11-19/1284r1 “</a:t>
            </a:r>
            <a:r>
              <a:rPr lang="en-US" sz="1600" dirty="0"/>
              <a:t>Summary of 802.11ax Self Evaluation for IMT-2020 EMBB Indoor Hotspot and Dense Urban Test Environments” – Sindhu Verma (Broadcom)</a:t>
            </a:r>
          </a:p>
          <a:p>
            <a:pPr marL="971550" lvl="1" indent="-457200">
              <a:buFont typeface="+mj-lt"/>
              <a:buAutoNum type="arabicPeriod"/>
            </a:pPr>
            <a:r>
              <a:rPr lang="en-US" altLang="en-US" dirty="0"/>
              <a:t>Report status of: “Press release” on 802.11ax IMT-2020 performance</a:t>
            </a:r>
          </a:p>
          <a:p>
            <a:pPr marL="400050">
              <a:buFont typeface="Arial" panose="020B0604020202020204" pitchFamily="34" charset="0"/>
              <a:buChar char="•"/>
            </a:pPr>
            <a:r>
              <a:rPr lang="en-US" altLang="en-US" sz="2000" dirty="0"/>
              <a:t>Agenda: </a:t>
            </a:r>
            <a:r>
              <a:rPr lang="en-US" altLang="en-US" sz="2000" b="0" dirty="0"/>
              <a:t>See </a:t>
            </a:r>
            <a:r>
              <a:rPr lang="en-US" altLang="en-US" sz="2000" b="0" dirty="0">
                <a:hlinkClick r:id="rId2"/>
              </a:rPr>
              <a:t>11-19/1744</a:t>
            </a:r>
            <a:r>
              <a:rPr lang="en-US" altLang="en-US" sz="2000" b="0" dirty="0"/>
              <a:t> for additional background and details</a:t>
            </a:r>
          </a:p>
          <a:p>
            <a:pPr marL="800100" lvl="1">
              <a:buFont typeface="Arial" panose="020B0604020202020204" pitchFamily="34" charset="0"/>
              <a:buChar char="•"/>
            </a:pPr>
            <a:r>
              <a:rPr lang="en-US" altLang="en-US" dirty="0"/>
              <a:t>AANI SC is scheduled to meet for 1 sessions: </a:t>
            </a:r>
            <a:r>
              <a:rPr lang="en-US" altLang="en-US" b="1" dirty="0"/>
              <a:t>Tue</a:t>
            </a:r>
            <a:r>
              <a:rPr lang="en-US" altLang="en-US" dirty="0"/>
              <a:t>: AM2</a:t>
            </a:r>
            <a:endParaRPr lang="en-US" altLang="en-US" sz="100" b="1" i="1" dirty="0"/>
          </a:p>
          <a:p>
            <a:pPr marL="114300" indent="0" algn="ctr"/>
            <a:r>
              <a:rPr lang="en-US" altLang="en-US" sz="1800" i="1" dirty="0"/>
              <a:t>Note: Nendica: </a:t>
            </a:r>
            <a:r>
              <a:rPr lang="en-US" sz="1800" i="1" dirty="0"/>
              <a:t>“IEEE 802 network enhancements for the next decade” Industry Connections Activity</a:t>
            </a:r>
            <a:r>
              <a:rPr lang="en-US" altLang="en-US" sz="1800" i="1" dirty="0"/>
              <a:t> is meeting this week. </a:t>
            </a:r>
          </a:p>
        </p:txBody>
      </p:sp>
      <p:sp>
        <p:nvSpPr>
          <p:cNvPr id="7" name="Footer Placeholder 6"/>
          <p:cNvSpPr>
            <a:spLocks noGrp="1"/>
          </p:cNvSpPr>
          <p:nvPr>
            <p:ph type="ftr" idx="14"/>
          </p:nvPr>
        </p:nvSpPr>
        <p:spPr/>
        <p:txBody>
          <a:bodyPr/>
          <a:lstStyle/>
          <a:p>
            <a:r>
              <a:rPr lang="en-GB" smtClean="0"/>
              <a:t>Joseph Levy, Interdigital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9" name="Date Placeholder 8"/>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590738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ARC – November 2019</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300"/>
              </a:spcBef>
              <a:spcAft>
                <a:spcPts val="0"/>
              </a:spcAft>
              <a:defRPr/>
            </a:pPr>
            <a:r>
              <a:rPr lang="en-US" altLang="en-US" sz="2400" b="1" dirty="0"/>
              <a:t>Meeting slots: Tuesday PM2, Wednesday AM1, Thursday PM2</a:t>
            </a:r>
          </a:p>
          <a:p>
            <a:pPr marL="342900" lvl="2" indent="-342900">
              <a:spcBef>
                <a:spcPts val="300"/>
              </a:spcBef>
              <a:spcAft>
                <a:spcPts val="0"/>
              </a:spcAft>
              <a:defRPr/>
            </a:pPr>
            <a:r>
              <a:rPr lang="en-US" altLang="en-US" sz="2400" b="1" dirty="0"/>
              <a:t>Agenda items:</a:t>
            </a:r>
          </a:p>
          <a:p>
            <a:pPr marL="685800" lvl="3" indent="-342900">
              <a:spcBef>
                <a:spcPts val="300"/>
              </a:spcBef>
              <a:spcAft>
                <a:spcPts val="0"/>
              </a:spcAft>
              <a:buFont typeface="Arial" panose="020B0604020202020204" pitchFamily="34" charset="0"/>
              <a:buChar char="•"/>
              <a:defRPr/>
            </a:pPr>
            <a:r>
              <a:rPr lang="en-US" altLang="en-US" sz="1800" b="1" dirty="0"/>
              <a:t>Update on external coordination/monitoring:</a:t>
            </a:r>
          </a:p>
          <a:p>
            <a:pPr marL="1143000" lvl="4" indent="-342900">
              <a:spcBef>
                <a:spcPts val="300"/>
              </a:spcBef>
              <a:spcAft>
                <a:spcPts val="0"/>
              </a:spcAft>
              <a:buFont typeface="Arial" panose="020B0604020202020204" pitchFamily="34" charset="0"/>
              <a:buChar char="•"/>
              <a:defRPr/>
            </a:pPr>
            <a:r>
              <a:rPr lang="en-US" altLang="en-US" sz="1800" b="1" dirty="0"/>
              <a:t>IEEE 1588, 802.1AS (802.1ASrev) and use of 802.11 FTM</a:t>
            </a:r>
            <a:r>
              <a:rPr lang="en-US" altLang="en-US" sz="1800" b="1" dirty="0">
                <a:solidFill>
                  <a:srgbClr val="FF0000"/>
                </a:solidFill>
              </a:rPr>
              <a:t> – Shim layer?</a:t>
            </a:r>
            <a:endParaRPr lang="en-US" altLang="en-US" sz="1800" b="1" dirty="0"/>
          </a:p>
          <a:p>
            <a:pPr marL="1143000" lvl="4" indent="-342900">
              <a:spcBef>
                <a:spcPts val="300"/>
              </a:spcBef>
              <a:spcAft>
                <a:spcPts val="0"/>
              </a:spcAft>
              <a:buFont typeface="Arial" panose="020B0604020202020204" pitchFamily="34" charset="0"/>
              <a:buChar char="•"/>
              <a:defRPr/>
            </a:pPr>
            <a:r>
              <a:rPr lang="en-US" altLang="en-US" sz="1800" b="1" dirty="0">
                <a:solidFill>
                  <a:srgbClr val="FF0000"/>
                </a:solidFill>
              </a:rPr>
              <a:t>Discuss 1588/802.1AS with </a:t>
            </a:r>
            <a:r>
              <a:rPr lang="en-US" altLang="en-US" sz="1800" b="1" dirty="0" err="1">
                <a:solidFill>
                  <a:srgbClr val="FF0000"/>
                </a:solidFill>
              </a:rPr>
              <a:t>TGaz</a:t>
            </a:r>
            <a:r>
              <a:rPr lang="en-US" altLang="en-US" sz="1800" b="1" dirty="0">
                <a:solidFill>
                  <a:srgbClr val="FF0000"/>
                </a:solidFill>
              </a:rPr>
              <a:t> experts on Wed AM1</a:t>
            </a:r>
          </a:p>
          <a:p>
            <a:pPr marL="1143000" lvl="4" indent="-342900">
              <a:lnSpc>
                <a:spcPct val="90000"/>
              </a:lnSpc>
              <a:spcBef>
                <a:spcPts val="300"/>
              </a:spcBef>
              <a:spcAft>
                <a:spcPts val="0"/>
              </a:spcAft>
              <a:buFont typeface="Arial" panose="020B0604020202020204" pitchFamily="34" charset="0"/>
              <a:buChar char="•"/>
              <a:defRPr/>
            </a:pPr>
            <a:r>
              <a:rPr lang="en-US" sz="1800" b="1" dirty="0"/>
              <a:t>IETF/802 coordination</a:t>
            </a:r>
          </a:p>
          <a:p>
            <a:pPr marL="685800" lvl="2" indent="-342900">
              <a:lnSpc>
                <a:spcPct val="90000"/>
              </a:lnSpc>
              <a:buFont typeface="Arial" pitchFamily="34" charset="0"/>
              <a:buChar char="•"/>
              <a:defRPr/>
            </a:pPr>
            <a:r>
              <a:rPr lang="en-US" b="1" dirty="0"/>
              <a:t>“What is an ESS?”: </a:t>
            </a:r>
            <a:r>
              <a:rPr lang="en-US" dirty="0">
                <a:hlinkClick r:id="rId3"/>
              </a:rPr>
              <a:t>11-18/1051r7</a:t>
            </a:r>
            <a:endParaRPr lang="en-US"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a:t>
            </a:r>
            <a:r>
              <a:rPr lang="en-US" dirty="0"/>
              <a:t> </a:t>
            </a:r>
            <a:r>
              <a:rPr lang="en-US" dirty="0">
                <a:solidFill>
                  <a:schemeClr val="accent2">
                    <a:lumMod val="75000"/>
                  </a:schemeClr>
                </a:solidFill>
                <a:hlinkClick r:id="rId4">
                  <a:extLst>
                    <a:ext uri="{A12FA001-AC4F-418D-AE19-62706E023703}">
                      <ahyp:hlinkClr xmlns="" xmlns:ahyp="http://schemas.microsoft.com/office/drawing/2018/hyperlinkcolor" val="tx"/>
                    </a:ext>
                  </a:extLst>
                </a:hlinkClick>
              </a:rPr>
              <a:t>11-19/0106r0</a:t>
            </a:r>
            <a:r>
              <a:rPr lang="en-US" b="1" dirty="0"/>
              <a:t>)</a:t>
            </a:r>
          </a:p>
          <a:p>
            <a:pPr marL="685800" lvl="2" indent="-342900">
              <a:lnSpc>
                <a:spcPct val="90000"/>
              </a:lnSpc>
              <a:spcBef>
                <a:spcPts val="300"/>
              </a:spcBef>
              <a:spcAft>
                <a:spcPts val="0"/>
              </a:spcAft>
              <a:buFont typeface="Arial" pitchFamily="34" charset="0"/>
              <a:buChar char="•"/>
              <a:defRPr/>
            </a:pPr>
            <a:r>
              <a:rPr lang="en-US" b="1" dirty="0"/>
              <a:t>Annex G </a:t>
            </a:r>
            <a:r>
              <a:rPr lang="en-US" dirty="0"/>
              <a:t>(purpose and value?, work to update or work to deprecate?)</a:t>
            </a:r>
            <a:endParaRPr lang="en-US" b="1" dirty="0"/>
          </a:p>
          <a:p>
            <a:pPr marL="685800" lvl="2" indent="-342900">
              <a:lnSpc>
                <a:spcPct val="90000"/>
              </a:lnSpc>
              <a:spcBef>
                <a:spcPts val="300"/>
              </a:spcBef>
              <a:spcAft>
                <a:spcPts val="0"/>
              </a:spcAft>
              <a:buFont typeface="Arial" pitchFamily="34" charset="0"/>
              <a:buChar char="•"/>
              <a:defRPr/>
            </a:pPr>
            <a:r>
              <a:rPr lang="en-US" b="1" dirty="0"/>
              <a:t>MLME-RESET, versus MLME-JOIN and MLME-START (and MLME-SCAN?)</a:t>
            </a:r>
          </a:p>
          <a:p>
            <a:pPr marL="685800" lvl="2" indent="-342900">
              <a:lnSpc>
                <a:spcPct val="90000"/>
              </a:lnSpc>
              <a:spcBef>
                <a:spcPts val="300"/>
              </a:spcBef>
              <a:spcAft>
                <a:spcPts val="0"/>
              </a:spcAft>
              <a:buFont typeface="Arial" pitchFamily="34" charset="0"/>
              <a:buChar char="•"/>
              <a:defRPr/>
            </a:pPr>
            <a:r>
              <a:rPr lang="en-US" b="1" dirty="0"/>
              <a:t>Consider 802.11 in a Deterministic Network</a:t>
            </a:r>
          </a:p>
          <a:p>
            <a:pPr marL="685800" lvl="2" indent="-342900">
              <a:lnSpc>
                <a:spcPct val="90000"/>
              </a:lnSpc>
              <a:spcBef>
                <a:spcPts val="300"/>
              </a:spcBef>
              <a:spcAft>
                <a:spcPts val="0"/>
              </a:spcAft>
              <a:buFont typeface="Arial" pitchFamily="34" charset="0"/>
              <a:buChar char="•"/>
              <a:defRPr/>
            </a:pPr>
            <a:r>
              <a:rPr lang="en-US" b="1" dirty="0"/>
              <a:t>AP/DS/Portal architecture and 802 concepts</a:t>
            </a:r>
          </a:p>
          <a:p>
            <a:pPr marL="685800" lvl="2" indent="-342900">
              <a:lnSpc>
                <a:spcPct val="90000"/>
              </a:lnSpc>
              <a:buFont typeface="Arial" pitchFamily="34" charset="0"/>
              <a:buChar char="•"/>
              <a:defRPr/>
            </a:pPr>
            <a:r>
              <a:rPr lang="en-US" altLang="en-US" b="1" dirty="0"/>
              <a:t>Other TG new architecture concepts:</a:t>
            </a:r>
          </a:p>
          <a:p>
            <a:pPr marL="1143000" lvl="3" indent="-342900">
              <a:lnSpc>
                <a:spcPct val="90000"/>
              </a:lnSpc>
              <a:buFont typeface="Arial" pitchFamily="34" charset="0"/>
              <a:buChar char="•"/>
              <a:defRPr/>
            </a:pPr>
            <a:r>
              <a:rPr lang="en-US" sz="1800" b="1" dirty="0" err="1"/>
              <a:t>TGbe</a:t>
            </a:r>
            <a:r>
              <a:rPr lang="en-US" sz="1800" b="1" dirty="0"/>
              <a:t> (EHT) multi-band/multi-link operation architecture</a:t>
            </a:r>
            <a:endParaRPr lang="en-US" b="1" dirty="0"/>
          </a:p>
          <a:p>
            <a:pPr marL="1143000" lvl="4" indent="-342900">
              <a:lnSpc>
                <a:spcPct val="90000"/>
              </a:lnSpc>
              <a:spcBef>
                <a:spcPts val="300"/>
              </a:spcBef>
              <a:spcAft>
                <a:spcPts val="0"/>
              </a:spcAft>
              <a:buFont typeface="Arial" panose="020B0604020202020204" pitchFamily="34" charset="0"/>
              <a:buChar char="•"/>
              <a:defRPr/>
            </a:pPr>
            <a:r>
              <a:rPr lang="en-US" sz="1800" b="1" dirty="0" err="1"/>
              <a:t>TGbc</a:t>
            </a:r>
            <a:r>
              <a:rPr lang="en-US" sz="1800" b="1" dirty="0"/>
              <a:t> (Broadcast) unassociated broadcast, broadcast reception</a:t>
            </a:r>
          </a:p>
          <a:p>
            <a:pPr marL="1143000" lvl="4" indent="-342900">
              <a:lnSpc>
                <a:spcPct val="90000"/>
              </a:lnSpc>
              <a:spcBef>
                <a:spcPts val="300"/>
              </a:spcBef>
              <a:spcAft>
                <a:spcPts val="0"/>
              </a:spcAft>
              <a:buFont typeface="Arial" panose="020B0604020202020204" pitchFamily="34" charset="0"/>
              <a:buChar char="•"/>
              <a:defRPr/>
            </a:pPr>
            <a:r>
              <a:rPr lang="en-US" sz="1800" b="1" dirty="0"/>
              <a:t>Monitor </a:t>
            </a:r>
            <a:r>
              <a:rPr lang="en-US" sz="1800" b="1" dirty="0" err="1"/>
              <a:t>TGbd’s</a:t>
            </a:r>
            <a:r>
              <a:rPr lang="en-US" sz="1800" b="1" dirty="0"/>
              <a:t> activities in support of IEEE 1609</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Date Placeholder 6"/>
          <p:cNvSpPr>
            <a:spLocks noGrp="1"/>
          </p:cNvSpPr>
          <p:nvPr>
            <p:ph type="dt" idx="15"/>
          </p:nvPr>
        </p:nvSpPr>
        <p:spPr/>
        <p:txBody>
          <a:bodyPr/>
          <a:lstStyle/>
          <a:p>
            <a:r>
              <a:rPr lang="en-US"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smtClean="0"/>
              <a:t>The IEEE 802.11 Coex SC will formally meet twice in Hawaii in Nov 2019</a:t>
            </a:r>
          </a:p>
        </p:txBody>
      </p:sp>
      <p:sp>
        <p:nvSpPr>
          <p:cNvPr id="3078" name="Content Placeholder 2"/>
          <p:cNvSpPr>
            <a:spLocks noGrp="1"/>
          </p:cNvSpPr>
          <p:nvPr>
            <p:ph idx="4294967295"/>
          </p:nvPr>
        </p:nvSpPr>
        <p:spPr>
          <a:xfrm>
            <a:off x="2209801" y="21336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smtClean="0"/>
              <a:t>The </a:t>
            </a:r>
            <a:r>
              <a:rPr lang="en-AU" altLang="en-US" dirty="0" err="1" smtClean="0"/>
              <a:t>Coex</a:t>
            </a:r>
            <a:r>
              <a:rPr lang="en-AU" altLang="en-US" dirty="0" smtClean="0"/>
              <a:t> SC is working based on agreed goals</a:t>
            </a:r>
          </a:p>
          <a:p>
            <a:pPr>
              <a:defRPr/>
            </a:pPr>
            <a:r>
              <a:rPr lang="en-AU" i="1" dirty="0"/>
              <a:t>Discuss the use of PD, ED or other 802.11 coexistence mechanisms with the goal of promoting “fair” use of unlicensed </a:t>
            </a:r>
            <a:r>
              <a:rPr lang="en-AU" i="1" dirty="0" smtClean="0"/>
              <a:t>spectrum</a:t>
            </a:r>
          </a:p>
          <a:p>
            <a:pPr>
              <a:defRPr/>
            </a:pPr>
            <a:r>
              <a:rPr lang="en-AU" i="1" dirty="0"/>
              <a:t>Promote an environment that allow IEEE 802.11ax “fair access” to global unlicensed spectrum </a:t>
            </a:r>
            <a:endParaRPr lang="en-AU" i="1" dirty="0" smtClean="0"/>
          </a:p>
          <a:p>
            <a:pPr marL="0" indent="0">
              <a:defRPr/>
            </a:pPr>
            <a:r>
              <a:rPr lang="en-AU" altLang="en-US" dirty="0"/>
              <a:t>The </a:t>
            </a:r>
            <a:r>
              <a:rPr lang="en-AU" altLang="en-US" dirty="0" err="1"/>
              <a:t>Coex</a:t>
            </a:r>
            <a:r>
              <a:rPr lang="en-AU" altLang="en-US" dirty="0"/>
              <a:t> SC </a:t>
            </a:r>
            <a:r>
              <a:rPr lang="en-AU" altLang="en-US" dirty="0" smtClean="0"/>
              <a:t>is formally m</a:t>
            </a:r>
            <a:r>
              <a:rPr lang="en-AU" dirty="0" smtClean="0"/>
              <a:t>eeting twice this week</a:t>
            </a:r>
          </a:p>
          <a:p>
            <a:pPr>
              <a:defRPr/>
            </a:pPr>
            <a:r>
              <a:rPr lang="en-AU" altLang="en-US" dirty="0" err="1"/>
              <a:t>Coex</a:t>
            </a:r>
            <a:r>
              <a:rPr lang="en-AU" altLang="en-US" dirty="0"/>
              <a:t> SC meeting on </a:t>
            </a:r>
            <a:r>
              <a:rPr lang="en-AU" dirty="0" smtClean="0"/>
              <a:t>Wed </a:t>
            </a:r>
            <a:r>
              <a:rPr lang="en-AU" dirty="0"/>
              <a:t>PM1</a:t>
            </a:r>
          </a:p>
          <a:p>
            <a:pPr>
              <a:defRPr/>
            </a:pPr>
            <a:r>
              <a:rPr lang="en-AU" altLang="en-US" dirty="0" err="1" smtClean="0"/>
              <a:t>Coex</a:t>
            </a:r>
            <a:r>
              <a:rPr lang="en-AU" altLang="en-US" dirty="0" smtClean="0"/>
              <a:t> </a:t>
            </a:r>
            <a:r>
              <a:rPr lang="en-AU" altLang="en-US" dirty="0"/>
              <a:t>SC </a:t>
            </a:r>
            <a:r>
              <a:rPr lang="en-AU" altLang="en-US" dirty="0" smtClean="0"/>
              <a:t>meeting on </a:t>
            </a:r>
            <a:r>
              <a:rPr lang="en-AU" dirty="0" smtClean="0"/>
              <a:t>Thu PM1</a:t>
            </a:r>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7</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itle 1"/>
          <p:cNvSpPr>
            <a:spLocks noGrp="1"/>
          </p:cNvSpPr>
          <p:nvPr>
            <p:ph type="title" idx="4294967295"/>
          </p:nvPr>
        </p:nvSpPr>
        <p:spPr>
          <a:xfrm>
            <a:off x="2220913" y="609601"/>
            <a:ext cx="7772400" cy="912813"/>
          </a:xfrm>
        </p:spPr>
        <p:txBody>
          <a:bodyPr vert="horz" wrap="square" lIns="91440" tIns="45720" rIns="91440" bIns="45720" numCol="1" anchor="ctr" anchorCtr="0" compatLnSpc="1">
            <a:prstTxWarp prst="textNoShape">
              <a:avLst/>
            </a:prstTxWarp>
          </a:bodyPr>
          <a:lstStyle/>
          <a:p>
            <a:r>
              <a:rPr lang="en-US" altLang="en-US" smtClean="0"/>
              <a:t>The IEEE 802.11 Coex SC will focus on “important” issues from Coex Workshop</a:t>
            </a:r>
          </a:p>
        </p:txBody>
      </p:sp>
      <p:sp>
        <p:nvSpPr>
          <p:cNvPr id="3078" name="Content Placeholder 2"/>
          <p:cNvSpPr>
            <a:spLocks noGrp="1"/>
          </p:cNvSpPr>
          <p:nvPr>
            <p:ph idx="4294967295"/>
          </p:nvPr>
        </p:nvSpPr>
        <p:spPr>
          <a:xfrm>
            <a:off x="2209801" y="2057400"/>
            <a:ext cx="7783513" cy="3429000"/>
          </a:xfrm>
        </p:spPr>
        <p:txBody>
          <a:bodyPr vert="horz" wrap="square" lIns="91440" tIns="45720" rIns="91440" bIns="45720" numCol="1" anchor="t" anchorCtr="0" compatLnSpc="1">
            <a:prstTxWarp prst="textNoShape">
              <a:avLst/>
            </a:prstTxWarp>
          </a:bodyPr>
          <a:lstStyle/>
          <a:p>
            <a:pPr marL="0" indent="0">
              <a:defRPr/>
            </a:pPr>
            <a:r>
              <a:rPr lang="en-AU" altLang="en-US" dirty="0" smtClean="0"/>
              <a:t>Agenda items (11-19-1763) to be addressed include:</a:t>
            </a:r>
          </a:p>
          <a:p>
            <a:pPr>
              <a:defRPr/>
            </a:pPr>
            <a:r>
              <a:rPr lang="en-AU" dirty="0" smtClean="0"/>
              <a:t>Review of inbound/outbound LSs</a:t>
            </a:r>
          </a:p>
          <a:p>
            <a:pPr lvl="1">
              <a:defRPr/>
            </a:pPr>
            <a:r>
              <a:rPr lang="en-AU" dirty="0" smtClean="0"/>
              <a:t>Outbound LS in relation to </a:t>
            </a:r>
            <a:r>
              <a:rPr lang="en-AU" dirty="0" err="1" smtClean="0"/>
              <a:t>Coex</a:t>
            </a:r>
            <a:r>
              <a:rPr lang="en-AU" dirty="0" smtClean="0"/>
              <a:t> Workshop</a:t>
            </a:r>
          </a:p>
          <a:p>
            <a:pPr lvl="1">
              <a:defRPr/>
            </a:pPr>
            <a:r>
              <a:rPr lang="en-AU" dirty="0" smtClean="0"/>
              <a:t>Inbound LS from ETSI BRAN on CW updates</a:t>
            </a:r>
          </a:p>
          <a:p>
            <a:pPr>
              <a:defRPr/>
            </a:pPr>
            <a:r>
              <a:rPr lang="en-AU" dirty="0" smtClean="0"/>
              <a:t>Review of recent ETSI BRAN activities</a:t>
            </a:r>
          </a:p>
          <a:p>
            <a:pPr lvl="1">
              <a:defRPr/>
            </a:pPr>
            <a:r>
              <a:rPr lang="en-AU" dirty="0" smtClean="0"/>
              <a:t>Chair election</a:t>
            </a:r>
          </a:p>
          <a:p>
            <a:pPr lvl="1">
              <a:defRPr/>
            </a:pPr>
            <a:r>
              <a:rPr lang="en-AU" dirty="0" smtClean="0"/>
              <a:t>EN 301 893 issues (5 GHz)</a:t>
            </a:r>
          </a:p>
          <a:p>
            <a:pPr lvl="1">
              <a:defRPr/>
            </a:pPr>
            <a:r>
              <a:rPr lang="en-AU" dirty="0" smtClean="0"/>
              <a:t>EN 303 687 issues (6 GHz)</a:t>
            </a:r>
          </a:p>
          <a:p>
            <a:pPr>
              <a:defRPr/>
            </a:pPr>
            <a:r>
              <a:rPr lang="en-AU" dirty="0" smtClean="0"/>
              <a:t>Review of recent 3GPP RAN/RAN1 &amp; WBA activities</a:t>
            </a:r>
          </a:p>
          <a:p>
            <a:pPr>
              <a:defRPr/>
            </a:pPr>
            <a:r>
              <a:rPr lang="en-AU" dirty="0" smtClean="0"/>
              <a:t>Discussion of extension of </a:t>
            </a:r>
            <a:r>
              <a:rPr lang="en-AU" dirty="0" err="1" smtClean="0"/>
              <a:t>Coex</a:t>
            </a:r>
            <a:r>
              <a:rPr lang="en-AU" dirty="0" smtClean="0"/>
              <a:t> SC charter </a:t>
            </a:r>
          </a:p>
          <a:p>
            <a:pPr>
              <a:defRPr/>
            </a:pPr>
            <a:r>
              <a:rPr lang="en-AU" dirty="0" smtClean="0"/>
              <a:t>Motions </a:t>
            </a:r>
            <a:r>
              <a:rPr lang="en-AU" dirty="0"/>
              <a:t>(Thu PM1 only, if required)</a:t>
            </a:r>
          </a:p>
          <a:p>
            <a:pPr marL="0" indent="0">
              <a:defRPr/>
            </a:pPr>
            <a:endParaRPr lang="en-AU" dirty="0" smtClean="0"/>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November 2019</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Autofit/>
          </a:bodyPr>
          <a:lstStyle/>
          <a:p>
            <a:r>
              <a:rPr lang="en-US" sz="1800" dirty="0"/>
              <a:t>802f Amendment : YANG Data Model for </a:t>
            </a:r>
            <a:r>
              <a:rPr lang="en-US" sz="1800" dirty="0" err="1"/>
              <a:t>EtherTypes</a:t>
            </a:r>
            <a:r>
              <a:rPr lang="en-US" sz="1800" dirty="0"/>
              <a:t>, </a:t>
            </a:r>
            <a:r>
              <a:rPr lang="en-US" sz="1800" dirty="0">
                <a:hlinkClick r:id="rId3"/>
              </a:rPr>
              <a:t>PAR</a:t>
            </a:r>
            <a:r>
              <a:rPr lang="en-US" sz="1800" dirty="0"/>
              <a:t> and </a:t>
            </a:r>
            <a:r>
              <a:rPr lang="en-US" sz="1800" dirty="0">
                <a:hlinkClick r:id="rId4"/>
              </a:rPr>
              <a:t>CSD</a:t>
            </a:r>
            <a:endParaRPr lang="en-US" sz="1800" dirty="0"/>
          </a:p>
          <a:p>
            <a:r>
              <a:rPr lang="en-US" sz="1800" dirty="0"/>
              <a:t>802.1AEdk Amendment: MAC Privacy protection, </a:t>
            </a:r>
            <a:r>
              <a:rPr lang="en-US" sz="1800" dirty="0">
                <a:hlinkClick r:id="rId5"/>
              </a:rPr>
              <a:t>PAR</a:t>
            </a:r>
            <a:r>
              <a:rPr lang="en-US" sz="1800" dirty="0"/>
              <a:t> and </a:t>
            </a:r>
            <a:r>
              <a:rPr lang="en-US" sz="1800" dirty="0">
                <a:hlinkClick r:id="rId6"/>
              </a:rPr>
              <a:t>CSD</a:t>
            </a:r>
            <a:endParaRPr lang="en-US" sz="1800" dirty="0"/>
          </a:p>
          <a:p>
            <a:r>
              <a:rPr lang="en-US" sz="1800" dirty="0"/>
              <a:t>802.1CS Standard - Link-local Registration Protocol, </a:t>
            </a:r>
            <a:r>
              <a:rPr lang="en-US" sz="1800" dirty="0">
                <a:hlinkClick r:id="rId7"/>
              </a:rPr>
              <a:t>PAR modification</a:t>
            </a:r>
            <a:r>
              <a:rPr lang="en-US" sz="1800" dirty="0"/>
              <a:t> and </a:t>
            </a:r>
            <a:r>
              <a:rPr lang="en-US" sz="1800" dirty="0">
                <a:hlinkClick r:id="rId8"/>
              </a:rPr>
              <a:t>CSD modification</a:t>
            </a:r>
            <a:endParaRPr lang="en-US" sz="1800" dirty="0"/>
          </a:p>
          <a:p>
            <a:r>
              <a:rPr lang="en-US" sz="1800" dirty="0"/>
              <a:t>802.3ct -Amendment - 100 Gb/s Operation over DWDM systems,  </a:t>
            </a:r>
            <a:r>
              <a:rPr lang="en-US" sz="1800" dirty="0">
                <a:hlinkClick r:id="rId9"/>
              </a:rPr>
              <a:t>PAR modification</a:t>
            </a:r>
            <a:r>
              <a:rPr lang="en-US" sz="1800" dirty="0"/>
              <a:t> and </a:t>
            </a:r>
            <a:r>
              <a:rPr lang="en-US" sz="1800" dirty="0">
                <a:hlinkClick r:id="rId10"/>
              </a:rPr>
              <a:t>CSD modification</a:t>
            </a:r>
            <a:endParaRPr lang="en-US" sz="1800" dirty="0"/>
          </a:p>
          <a:p>
            <a:r>
              <a:rPr lang="en-US" sz="1800" dirty="0"/>
              <a:t>802.3cw - Amendment - 400 Gb/s Operation over DWDM systems, </a:t>
            </a:r>
            <a:r>
              <a:rPr lang="en-US" sz="1800" dirty="0">
                <a:hlinkClick r:id="rId11"/>
              </a:rPr>
              <a:t>PAR</a:t>
            </a:r>
            <a:r>
              <a:rPr lang="en-US" sz="1800" dirty="0"/>
              <a:t> and </a:t>
            </a:r>
            <a:r>
              <a:rPr lang="en-US" sz="1800" dirty="0">
                <a:hlinkClick r:id="rId12"/>
              </a:rPr>
              <a:t>CSD</a:t>
            </a:r>
            <a:r>
              <a:rPr lang="en-US" sz="1800" dirty="0"/>
              <a:t> </a:t>
            </a:r>
          </a:p>
          <a:p>
            <a:r>
              <a:rPr lang="en-US" sz="1800" dirty="0"/>
              <a:t>802.3cx - Amendment - Improved Precision Time Protocol (PTP) timestamping accuracy, </a:t>
            </a:r>
            <a:r>
              <a:rPr lang="en-US" sz="1800" dirty="0">
                <a:hlinkClick r:id="rId13"/>
              </a:rPr>
              <a:t>PAR</a:t>
            </a:r>
            <a:r>
              <a:rPr lang="en-US" sz="1800" dirty="0"/>
              <a:t> and </a:t>
            </a:r>
            <a:r>
              <a:rPr lang="en-US" sz="1800" dirty="0">
                <a:hlinkClick r:id="rId14"/>
              </a:rPr>
              <a:t>CSD</a:t>
            </a:r>
            <a:r>
              <a:rPr lang="en-US" sz="1800" dirty="0"/>
              <a:t> </a:t>
            </a:r>
          </a:p>
          <a:p>
            <a:r>
              <a:rPr lang="en-US" sz="1800" dirty="0"/>
              <a:t>802.15.7a - Amendment - Defining High Data Rate Optical Camera Communications (OCC), </a:t>
            </a:r>
            <a:r>
              <a:rPr lang="en-US" sz="1800" dirty="0">
                <a:hlinkClick r:id="rId15"/>
              </a:rPr>
              <a:t>PAR</a:t>
            </a:r>
            <a:r>
              <a:rPr lang="en-US" sz="1800" dirty="0"/>
              <a:t> and </a:t>
            </a:r>
            <a:r>
              <a:rPr lang="en-US" sz="1800" dirty="0">
                <a:hlinkClick r:id="rId16"/>
              </a:rPr>
              <a:t>CSD</a:t>
            </a:r>
            <a:endParaRPr lang="en-US" sz="1800" dirty="0"/>
          </a:p>
          <a:p>
            <a:r>
              <a:rPr lang="en-US" sz="1800" dirty="0"/>
              <a:t>802.16t - Amendment - Fixed and Mobile Wireless Access in Narrowband Channels, </a:t>
            </a:r>
            <a:r>
              <a:rPr lang="en-US" sz="1800" dirty="0">
                <a:hlinkClick r:id="rId17"/>
              </a:rPr>
              <a:t>PAR</a:t>
            </a:r>
            <a:r>
              <a:rPr lang="en-US" sz="1800" dirty="0"/>
              <a:t> and </a:t>
            </a:r>
            <a:r>
              <a:rPr lang="en-US" sz="1800" dirty="0">
                <a:hlinkClick r:id="rId18"/>
              </a:rPr>
              <a:t>CSD</a:t>
            </a:r>
            <a:endParaRPr lang="en-US" sz="1800" dirty="0"/>
          </a:p>
          <a:p>
            <a:pPr marL="857250" lvl="1" indent="-457200">
              <a:buFont typeface="+mj-lt"/>
              <a:buAutoNum type="arabicPeriod"/>
            </a:pPr>
            <a:endParaRPr lang="en-US" sz="1800"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
        <p:nvSpPr>
          <p:cNvPr id="8" name="Footer Placeholder 7"/>
          <p:cNvSpPr>
            <a:spLocks noGrp="1"/>
          </p:cNvSpPr>
          <p:nvPr>
            <p:ph type="ftr" idx="14"/>
          </p:nvPr>
        </p:nvSpPr>
        <p:spPr/>
        <p:txBody>
          <a:bodyPr/>
          <a:lstStyle/>
          <a:p>
            <a:r>
              <a:rPr lang="en-GB" smtClean="0"/>
              <a:t>Jon Rosdahl, Qualcomm</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10" name="Date Placeholder 9"/>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43963531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8430</TotalTime>
  <Words>2228</Words>
  <Application>Microsoft Office PowerPoint</Application>
  <PresentationFormat>Widescreen</PresentationFormat>
  <Paragraphs>423</Paragraphs>
  <Slides>24</Slides>
  <Notes>18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5" baseType="lpstr">
      <vt:lpstr>Arial Unicode MS</vt:lpstr>
      <vt:lpstr>MS Gothic</vt:lpstr>
      <vt:lpstr>MS PGothic</vt:lpstr>
      <vt:lpstr>Arial</vt:lpstr>
      <vt:lpstr>DejaVu Sans</vt:lpstr>
      <vt:lpstr>DejaVu Serif</vt:lpstr>
      <vt:lpstr>Symbol</vt:lpstr>
      <vt:lpstr>Times New Roman</vt:lpstr>
      <vt:lpstr>Wingdings</vt:lpstr>
      <vt:lpstr>Office Theme</vt:lpstr>
      <vt:lpstr>Document</vt:lpstr>
      <vt:lpstr>WG11 Opening Report Snapshot Slides November 2019</vt:lpstr>
      <vt:lpstr>Abstract</vt:lpstr>
      <vt:lpstr>Editors meeting</vt:lpstr>
      <vt:lpstr>ANA Status</vt:lpstr>
      <vt:lpstr>802.11 AANI SC – November 2019</vt:lpstr>
      <vt:lpstr>802.11 ARC – November 2019</vt:lpstr>
      <vt:lpstr>The IEEE 802.11 Coex SC will formally meet twice in Hawaii in Nov 2019</vt:lpstr>
      <vt:lpstr>The IEEE 802.11 Coex SC will focus on “important” issues from Coex Workshop</vt:lpstr>
      <vt:lpstr>PAR Review SC –  November 2019 Chair: Jon Rosdahl</vt:lpstr>
      <vt:lpstr>802.11 WNG – November 2019</vt:lpstr>
      <vt:lpstr>IEEE 802 JTC1 SC will meet only once in Hawaii in Nov 2019</vt:lpstr>
      <vt:lpstr>IEEE 802 has 94 standards in or through the PSDO pipeline</vt:lpstr>
      <vt:lpstr>TGmd – Snapshot slide</vt:lpstr>
      <vt:lpstr>TGax – November 2019</vt:lpstr>
      <vt:lpstr>TGay – November 2019</vt:lpstr>
      <vt:lpstr>NGP TG AZ – Nov. 2019 TGaz Next Generation Positioning</vt:lpstr>
      <vt:lpstr>NGP TG AZ – Nov. 2019 TGaz Next Generation Positioning</vt:lpstr>
      <vt:lpstr>TGba (Wake-up Radio) </vt:lpstr>
      <vt:lpstr>TGbb – Light Communication</vt:lpstr>
      <vt:lpstr>TGbc - Broadcast Services Chair: Marc Emmelmann</vt:lpstr>
      <vt:lpstr>TGbd - November 2019</vt:lpstr>
      <vt:lpstr>TGbe – November 2019</vt:lpstr>
      <vt:lpstr>PowerPoint Presentation</vt:lpstr>
      <vt:lpstr>SENS TIG – November 2019</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188</cp:revision>
  <cp:lastPrinted>1601-01-01T00:00:00Z</cp:lastPrinted>
  <dcterms:created xsi:type="dcterms:W3CDTF">2018-05-02T19:26:26Z</dcterms:created>
  <dcterms:modified xsi:type="dcterms:W3CDTF">2019-11-11T18:33:33Z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2019-03-10 05:43:54Z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