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257" r:id="rId3"/>
    <p:sldId id="262" r:id="rId4"/>
    <p:sldId id="268" r:id="rId5"/>
    <p:sldId id="265" r:id="rId6"/>
    <p:sldId id="269" r:id="rId7"/>
    <p:sldId id="275" r:id="rId8"/>
    <p:sldId id="286"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08" r:id="rId22"/>
    <p:sldId id="287" r:id="rId23"/>
    <p:sldId id="266" r:id="rId24"/>
    <p:sldId id="289" r:id="rId25"/>
    <p:sldId id="290" r:id="rId26"/>
    <p:sldId id="288" r:id="rId27"/>
    <p:sldId id="291" r:id="rId28"/>
    <p:sldId id="298" r:id="rId29"/>
    <p:sldId id="292" r:id="rId30"/>
    <p:sldId id="299" r:id="rId31"/>
    <p:sldId id="293" r:id="rId32"/>
    <p:sldId id="294" r:id="rId33"/>
    <p:sldId id="263" r:id="rId34"/>
    <p:sldId id="296" r:id="rId35"/>
    <p:sldId id="297" r:id="rId36"/>
    <p:sldId id="295" r:id="rId37"/>
    <p:sldId id="264"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08" d="100"/>
          <a:sy n="108" d="100"/>
        </p:scale>
        <p:origin x="1000"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802.11-19/1748r1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November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802.11-19/1748r1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November 2019</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802.11-19/1748r1</a:t>
            </a:r>
            <a:endParaRPr lang="en-US"/>
          </a:p>
        </p:txBody>
      </p:sp>
      <p:sp>
        <p:nvSpPr>
          <p:cNvPr id="5" name="Rectangle 3"/>
          <p:cNvSpPr>
            <a:spLocks noGrp="1" noChangeArrowheads="1"/>
          </p:cNvSpPr>
          <p:nvPr>
            <p:ph type="dt"/>
          </p:nvPr>
        </p:nvSpPr>
        <p:spPr>
          <a:ln/>
        </p:spPr>
        <p:txBody>
          <a:bodyPr/>
          <a:lstStyle/>
          <a:p>
            <a:r>
              <a:rPr lang="en-GB"/>
              <a:t>November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802.11-19/1748r1</a:t>
            </a:r>
            <a:endParaRPr lang="en-US"/>
          </a:p>
        </p:txBody>
      </p:sp>
      <p:sp>
        <p:nvSpPr>
          <p:cNvPr id="5" name="Rectangle 3"/>
          <p:cNvSpPr>
            <a:spLocks noGrp="1" noChangeArrowheads="1"/>
          </p:cNvSpPr>
          <p:nvPr>
            <p:ph type="dt"/>
          </p:nvPr>
        </p:nvSpPr>
        <p:spPr>
          <a:ln/>
        </p:spPr>
        <p:txBody>
          <a:bodyPr/>
          <a:lstStyle/>
          <a:p>
            <a:r>
              <a:rPr lang="en-GB"/>
              <a:t>November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802.11-19/1748r1</a:t>
            </a:r>
            <a:endParaRPr lang="en-US"/>
          </a:p>
        </p:txBody>
      </p:sp>
      <p:sp>
        <p:nvSpPr>
          <p:cNvPr id="5" name="Rectangle 3"/>
          <p:cNvSpPr>
            <a:spLocks noGrp="1" noChangeArrowheads="1"/>
          </p:cNvSpPr>
          <p:nvPr>
            <p:ph type="dt"/>
          </p:nvPr>
        </p:nvSpPr>
        <p:spPr>
          <a:ln/>
        </p:spPr>
        <p:txBody>
          <a:bodyPr/>
          <a:lstStyle/>
          <a:p>
            <a:r>
              <a:rPr lang="en-GB"/>
              <a:t>November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802.11-19/1748r1</a:t>
            </a:r>
            <a:endParaRPr lang="en-US"/>
          </a:p>
        </p:txBody>
      </p:sp>
      <p:sp>
        <p:nvSpPr>
          <p:cNvPr id="5" name="Rectangle 3"/>
          <p:cNvSpPr>
            <a:spLocks noGrp="1" noChangeArrowheads="1"/>
          </p:cNvSpPr>
          <p:nvPr>
            <p:ph type="dt"/>
          </p:nvPr>
        </p:nvSpPr>
        <p:spPr>
          <a:ln/>
        </p:spPr>
        <p:txBody>
          <a:bodyPr/>
          <a:lstStyle/>
          <a:p>
            <a:r>
              <a:rPr lang="en-GB"/>
              <a:t>November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802.11-19/1748r1</a:t>
            </a:r>
            <a:endParaRPr lang="en-US"/>
          </a:p>
        </p:txBody>
      </p:sp>
      <p:sp>
        <p:nvSpPr>
          <p:cNvPr id="5" name="Rectangle 3"/>
          <p:cNvSpPr>
            <a:spLocks noGrp="1" noChangeArrowheads="1"/>
          </p:cNvSpPr>
          <p:nvPr>
            <p:ph type="dt"/>
          </p:nvPr>
        </p:nvSpPr>
        <p:spPr>
          <a:ln/>
        </p:spPr>
        <p:txBody>
          <a:bodyPr/>
          <a:lstStyle/>
          <a:p>
            <a:r>
              <a:rPr lang="en-GB"/>
              <a:t>November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November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November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November 2019</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November 2019</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November 2019</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November 2019</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802.11-19/1748r1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November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2019-11-10</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12"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November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November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November 2019 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November 2019</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Ad-hoc meetings: Discussion</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ad-hoc meetings</a:t>
            </a:r>
          </a:p>
        </p:txBody>
      </p:sp>
      <p:sp>
        <p:nvSpPr>
          <p:cNvPr id="3" name="Inhaltsplatzhalter 2"/>
          <p:cNvSpPr>
            <a:spLocks noGrp="1"/>
          </p:cNvSpPr>
          <p:nvPr>
            <p:ph idx="1"/>
          </p:nvPr>
        </p:nvSpPr>
        <p:spPr/>
        <p:txBody>
          <a:bodyPr/>
          <a:lstStyle/>
          <a:p>
            <a:r>
              <a:rPr lang="de-DE" dirty="0"/>
              <a:t>•	</a:t>
            </a:r>
            <a:r>
              <a:rPr lang="de-DE" dirty="0">
                <a:sym typeface="Wingdings" pitchFamily="2" charset="2"/>
              </a:rPr>
              <a:t> See Motion Booklet </a:t>
            </a:r>
            <a:r>
              <a:rPr lang="de-DE" dirty="0" err="1">
                <a:sym typeface="Wingdings" pitchFamily="2" charset="2"/>
              </a:rPr>
              <a:t>for</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text</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November 2019</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Hilton Waikoloa Village, Kona, HI, USA </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November 11-15,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(Blackberry)</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Xiaofei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a:t>
            </a:r>
            <a:r>
              <a:rPr lang="en-US" altLang="en-US" dirty="0" err="1">
                <a:latin typeface="Arial" panose="020B0604020202020204" pitchFamily="34" charset="0"/>
              </a:rPr>
              <a:t>Commscope</a:t>
            </a:r>
            <a:r>
              <a:rPr lang="en-US" altLang="en-US" dirty="0">
                <a:latin typeface="Arial" panose="020B0604020202020204" pitchFamily="34" charset="0"/>
              </a:rPr>
              <a:t>)</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de-DE" dirty="0">
                <a:sym typeface="Wingdings" pitchFamily="2" charset="2"/>
              </a:rPr>
              <a:t> See Motion Booklet </a:t>
            </a:r>
            <a:r>
              <a:rPr lang="de-DE" dirty="0" err="1">
                <a:sym typeface="Wingdings" pitchFamily="2" charset="2"/>
              </a:rPr>
              <a:t>for</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text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3" name="Inhaltsplatzhalter 2"/>
          <p:cNvSpPr>
            <a:spLocks noGrp="1"/>
          </p:cNvSpPr>
          <p:nvPr>
            <p:ph idx="1"/>
          </p:nvPr>
        </p:nvSpPr>
        <p:spPr/>
        <p:txBody>
          <a:bodyPr/>
          <a:lstStyle/>
          <a:p>
            <a:pPr marL="0" indent="0">
              <a:lnSpc>
                <a:spcPct val="80000"/>
              </a:lnSpc>
              <a:buNone/>
            </a:pPr>
            <a:r>
              <a:rPr lang="en-US" altLang="en-US" sz="1600" dirty="0"/>
              <a:t>January 2019		First meeting as a task group</a:t>
            </a:r>
          </a:p>
          <a:p>
            <a:pPr marL="0" indent="0">
              <a:lnSpc>
                <a:spcPct val="80000"/>
              </a:lnSpc>
              <a:buNone/>
            </a:pPr>
            <a:r>
              <a:rPr lang="en-US" altLang="en-US" sz="1600" strike="sngStrike" dirty="0"/>
              <a:t>January 2020</a:t>
            </a:r>
            <a:r>
              <a:rPr lang="en-US" altLang="en-US" sz="1600" dirty="0"/>
              <a:t>		Initial WGLB (D1.0)</a:t>
            </a:r>
          </a:p>
          <a:p>
            <a:pPr marL="0" indent="0">
              <a:lnSpc>
                <a:spcPct val="80000"/>
              </a:lnSpc>
            </a:pPr>
            <a:r>
              <a:rPr lang="en-US" altLang="en-US" sz="1600" dirty="0">
                <a:solidFill>
                  <a:srgbClr val="FF0000"/>
                </a:solidFill>
              </a:rPr>
              <a:t>May 2020</a:t>
            </a:r>
            <a:r>
              <a:rPr lang="en-US" altLang="en-US" sz="1600" dirty="0"/>
              <a:t>			Initial WGLB (D1.0)</a:t>
            </a:r>
          </a:p>
          <a:p>
            <a:pPr marL="0" indent="0">
              <a:lnSpc>
                <a:spcPct val="80000"/>
              </a:lnSpc>
              <a:buNone/>
            </a:pPr>
            <a:r>
              <a:rPr lang="en-US" altLang="en-US" sz="1600" strike="sngStrike" dirty="0"/>
              <a:t>July 2020</a:t>
            </a:r>
            <a:r>
              <a:rPr lang="en-US" altLang="en-US" sz="1600" dirty="0"/>
              <a:t>			D2.0 WGLB Recirculation LB</a:t>
            </a:r>
          </a:p>
          <a:p>
            <a:pPr marL="0" indent="0">
              <a:lnSpc>
                <a:spcPct val="80000"/>
              </a:lnSpc>
            </a:pPr>
            <a:r>
              <a:rPr lang="en-US" altLang="en-US" sz="1600" dirty="0">
                <a:solidFill>
                  <a:srgbClr val="FF0000"/>
                </a:solidFill>
              </a:rPr>
              <a:t>November 2020</a:t>
            </a:r>
            <a:r>
              <a:rPr lang="en-US" altLang="en-US" sz="1600" dirty="0"/>
              <a:t>	D2.0 WGLB Recirculation LB</a:t>
            </a:r>
          </a:p>
          <a:p>
            <a:pPr marL="0" indent="0">
              <a:lnSpc>
                <a:spcPct val="80000"/>
              </a:lnSpc>
              <a:buNone/>
            </a:pPr>
            <a:r>
              <a:rPr lang="en-US" altLang="en-US" sz="1600" strike="sngStrike" dirty="0"/>
              <a:t>January 2021</a:t>
            </a:r>
            <a:r>
              <a:rPr lang="en-US" altLang="en-US" sz="1600" dirty="0"/>
              <a:t>		Form SB Pool</a:t>
            </a:r>
          </a:p>
          <a:p>
            <a:pPr marL="0" indent="0">
              <a:lnSpc>
                <a:spcPct val="80000"/>
              </a:lnSpc>
            </a:pPr>
            <a:r>
              <a:rPr lang="en-US" altLang="en-US" sz="1600" dirty="0">
                <a:solidFill>
                  <a:srgbClr val="FF0000"/>
                </a:solidFill>
              </a:rPr>
              <a:t>May 2021</a:t>
            </a:r>
            <a:r>
              <a:rPr lang="en-US" altLang="en-US" sz="1600" dirty="0"/>
              <a:t>			Form SB Pool</a:t>
            </a:r>
          </a:p>
          <a:p>
            <a:pPr marL="0" indent="0">
              <a:lnSpc>
                <a:spcPct val="80000"/>
              </a:lnSpc>
              <a:buNone/>
            </a:pPr>
            <a:r>
              <a:rPr lang="en-US" altLang="en-US" sz="1600" strike="sngStrike" dirty="0"/>
              <a:t>January 2021</a:t>
            </a:r>
            <a:r>
              <a:rPr lang="en-US" altLang="en-US" sz="1600" dirty="0"/>
              <a:t>		MEC/MDR done</a:t>
            </a:r>
          </a:p>
          <a:p>
            <a:pPr marL="0" indent="0">
              <a:lnSpc>
                <a:spcPct val="80000"/>
              </a:lnSpc>
            </a:pPr>
            <a:r>
              <a:rPr lang="en-US" altLang="en-US" sz="1600" dirty="0">
                <a:solidFill>
                  <a:srgbClr val="FF0000"/>
                </a:solidFill>
              </a:rPr>
              <a:t>May 2021</a:t>
            </a:r>
            <a:r>
              <a:rPr lang="en-US" altLang="en-US" sz="1600" dirty="0"/>
              <a:t>			MEC/MDR done</a:t>
            </a:r>
          </a:p>
          <a:p>
            <a:pPr marL="0" indent="0">
              <a:lnSpc>
                <a:spcPct val="80000"/>
              </a:lnSpc>
              <a:buNone/>
            </a:pPr>
            <a:r>
              <a:rPr lang="en-US" altLang="en-US" sz="1600" strike="sngStrike" dirty="0"/>
              <a:t>March 2021</a:t>
            </a:r>
            <a:r>
              <a:rPr lang="en-US" altLang="en-US" sz="1600" dirty="0"/>
              <a:t>		Initial SB</a:t>
            </a:r>
          </a:p>
          <a:p>
            <a:pPr marL="0" indent="0">
              <a:lnSpc>
                <a:spcPct val="80000"/>
              </a:lnSpc>
            </a:pPr>
            <a:r>
              <a:rPr lang="en-US" altLang="en-US" sz="1600" dirty="0">
                <a:solidFill>
                  <a:srgbClr val="FF0000"/>
                </a:solidFill>
              </a:rPr>
              <a:t>July 2021</a:t>
            </a:r>
            <a:r>
              <a:rPr lang="en-US" altLang="en-US" sz="1600" dirty="0"/>
              <a:t>			Initial SB</a:t>
            </a:r>
          </a:p>
          <a:p>
            <a:pPr marL="0" indent="0">
              <a:lnSpc>
                <a:spcPct val="80000"/>
              </a:lnSpc>
              <a:buNone/>
            </a:pPr>
            <a:r>
              <a:rPr lang="en-US" altLang="en-US" sz="1600" strike="sngStrike" dirty="0"/>
              <a:t>July 2021</a:t>
            </a:r>
            <a:r>
              <a:rPr lang="en-US" altLang="en-US" sz="1600" dirty="0"/>
              <a:t>			Recirculation SB</a:t>
            </a:r>
          </a:p>
          <a:p>
            <a:pPr marL="0" indent="0">
              <a:lnSpc>
                <a:spcPct val="80000"/>
              </a:lnSpc>
            </a:pPr>
            <a:r>
              <a:rPr lang="en-US" altLang="en-US" sz="1600" dirty="0">
                <a:solidFill>
                  <a:srgbClr val="FF0000"/>
                </a:solidFill>
              </a:rPr>
              <a:t>Nov 2021</a:t>
            </a:r>
            <a:r>
              <a:rPr lang="en-US" altLang="en-US" sz="1600" dirty="0"/>
              <a:t>			Recirculation SB</a:t>
            </a:r>
          </a:p>
          <a:p>
            <a:pPr marL="0" indent="0">
              <a:lnSpc>
                <a:spcPct val="80000"/>
              </a:lnSpc>
              <a:buNone/>
            </a:pPr>
            <a:r>
              <a:rPr lang="en-US" altLang="en-US" sz="1600" strike="sngStrike" dirty="0"/>
              <a:t>Jan 2022</a:t>
            </a:r>
            <a:r>
              <a:rPr lang="en-US" altLang="en-US" sz="1600" dirty="0"/>
              <a:t>			Final WG/EC approval</a:t>
            </a:r>
          </a:p>
          <a:p>
            <a:pPr marL="0" indent="0">
              <a:lnSpc>
                <a:spcPct val="80000"/>
              </a:lnSpc>
            </a:pPr>
            <a:r>
              <a:rPr lang="en-US" altLang="en-US" sz="1600" dirty="0">
                <a:solidFill>
                  <a:srgbClr val="FF0000"/>
                </a:solidFill>
              </a:rPr>
              <a:t>Mar 2022	</a:t>
            </a:r>
            <a:r>
              <a:rPr lang="en-US" altLang="en-US" sz="1600" dirty="0"/>
              <a:t>		Final WG/EC approval</a:t>
            </a:r>
          </a:p>
          <a:p>
            <a:pPr marL="0" indent="0">
              <a:lnSpc>
                <a:spcPct val="80000"/>
              </a:lnSpc>
              <a:buNone/>
            </a:pPr>
            <a:r>
              <a:rPr lang="en-US" altLang="en-US" sz="1600" strike="sngStrike" dirty="0"/>
              <a:t>Feb 2022	</a:t>
            </a:r>
            <a:r>
              <a:rPr lang="en-US" altLang="en-US" sz="1600" dirty="0"/>
              <a:t>		</a:t>
            </a:r>
            <a:r>
              <a:rPr lang="en-US" altLang="en-US" sz="1600" dirty="0" err="1"/>
              <a:t>Revcom</a:t>
            </a:r>
            <a:r>
              <a:rPr lang="en-US" altLang="en-US" sz="1600" dirty="0"/>
              <a:t>/SASB approval</a:t>
            </a:r>
          </a:p>
          <a:p>
            <a:pPr marL="0" indent="0">
              <a:lnSpc>
                <a:spcPct val="80000"/>
              </a:lnSpc>
            </a:pPr>
            <a:r>
              <a:rPr lang="en-US" altLang="en-US" sz="1600" dirty="0">
                <a:solidFill>
                  <a:srgbClr val="FF0000"/>
                </a:solidFill>
              </a:rPr>
              <a:t>Apr 2022	</a:t>
            </a:r>
            <a:r>
              <a:rPr lang="en-US" altLang="en-US" sz="1600" dirty="0"/>
              <a:t>		</a:t>
            </a:r>
            <a:r>
              <a:rPr lang="en-US" altLang="en-US" sz="1600" dirty="0" err="1"/>
              <a:t>Revcom</a:t>
            </a:r>
            <a:r>
              <a:rPr lang="en-US" altLang="en-US" sz="1600" dirty="0"/>
              <a:t>/SASB approval</a:t>
            </a:r>
            <a:endParaRPr lang="en-US" sz="1600" dirty="0"/>
          </a:p>
          <a:p>
            <a:pPr>
              <a:buFont typeface="Arial"/>
              <a:buChar char="•"/>
            </a:pPr>
            <a:endParaRPr lang="en-US" sz="16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
        <p:nvSpPr>
          <p:cNvPr id="7" name="Textfeld 6"/>
          <p:cNvSpPr txBox="1"/>
          <p:nvPr/>
        </p:nvSpPr>
        <p:spPr>
          <a:xfrm rot="20107319">
            <a:off x="6452" y="1369366"/>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November 2019</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November 2019</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(Blackberry)</a:t>
            </a:r>
          </a:p>
          <a:p>
            <a:endParaRPr lang="en-US" dirty="0"/>
          </a:p>
          <a:p>
            <a:r>
              <a:rPr lang="en-US" dirty="0"/>
              <a:t>Secretary:			</a:t>
            </a:r>
            <a:r>
              <a:rPr lang="en-US" dirty="0" err="1"/>
              <a:t>Xiaofei</a:t>
            </a:r>
            <a:r>
              <a:rPr lang="en-US" dirty="0"/>
              <a:t> Wang (Interdigital)</a:t>
            </a:r>
          </a:p>
          <a:p>
            <a:r>
              <a:rPr lang="en-US" dirty="0"/>
              <a:t>Technical Editor:	Carol Ansley (</a:t>
            </a:r>
            <a:r>
              <a:rPr lang="en-US" dirty="0" err="1"/>
              <a:t>Commscope</a:t>
            </a:r>
            <a:r>
              <a:rPr lang="en-US" dirty="0"/>
              <a: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err="1"/>
              <a:t>http://newton.meeting.verilan.com</a:t>
            </a:r>
            <a:r>
              <a:rPr lang="de-DE" dirty="0"/>
              <a:t>  </a:t>
            </a:r>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Meeting Goals</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Discuss submissions for SFD</a:t>
            </a:r>
          </a:p>
          <a:p>
            <a:pPr>
              <a:buFont typeface="Arial" panose="020B0604020202020204" pitchFamily="34" charset="0"/>
              <a:buChar char="•"/>
            </a:pPr>
            <a:endParaRPr lang="en-US" dirty="0"/>
          </a:p>
          <a:p>
            <a:pPr>
              <a:buFont typeface="Arial" panose="020B0604020202020204" pitchFamily="34" charset="0"/>
              <a:buChar char="•"/>
            </a:pPr>
            <a:r>
              <a:rPr lang="en-US" dirty="0"/>
              <a:t>Increase technical level of detail for agreed SFD content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4573</TotalTime>
  <Words>1675</Words>
  <Application>Microsoft Macintosh PowerPoint</Application>
  <PresentationFormat>On-screen Show (4:3)</PresentationFormat>
  <Paragraphs>320</Paragraphs>
  <Slides>37</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7" baseType="lpstr">
      <vt:lpstr>Arial Unicode MS</vt:lpstr>
      <vt:lpstr>MS Gothic</vt:lpstr>
      <vt:lpstr>Arial</vt:lpstr>
      <vt:lpstr>Arial Black</vt:lpstr>
      <vt:lpstr>Calibri</vt:lpstr>
      <vt:lpstr>Monotype Sorts</vt:lpstr>
      <vt:lpstr>Times New Roman</vt:lpstr>
      <vt:lpstr>Wingdings</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Reminder to register attendance</vt:lpstr>
      <vt:lpstr>Review of Meeting Goals</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TGbc Documents</vt:lpstr>
      <vt:lpstr>Submissions</vt:lpstr>
      <vt:lpstr>Call for Submission</vt:lpstr>
      <vt:lpstr>Presentation and discussion of submissions</vt:lpstr>
      <vt:lpstr>Administrative Items</vt:lpstr>
      <vt:lpstr>Goals for the next meeting</vt:lpstr>
      <vt:lpstr>Ad-hoc meetings: Discussion</vt:lpstr>
      <vt:lpstr>Motion to authorize ad-hoc meetings</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Marc Emmelmann</cp:lastModifiedBy>
  <cp:revision>11</cp:revision>
  <cp:lastPrinted>1601-01-01T00:00:00Z</cp:lastPrinted>
  <dcterms:created xsi:type="dcterms:W3CDTF">2019-05-17T00:07:25Z</dcterms:created>
  <dcterms:modified xsi:type="dcterms:W3CDTF">2019-11-15T03:32:56Z</dcterms:modified>
  <cp:category/>
</cp:coreProperties>
</file>