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81" r:id="rId4"/>
    <p:sldId id="286" r:id="rId5"/>
    <p:sldId id="285" r:id="rId6"/>
    <p:sldId id="287" r:id="rId7"/>
    <p:sldId id="283" r:id="rId8"/>
    <p:sldId id="284" r:id="rId9"/>
    <p:sldId id="275" r:id="rId10"/>
    <p:sldId id="263" r:id="rId11"/>
    <p:sldId id="267" r:id="rId12"/>
    <p:sldId id="272" r:id="rId13"/>
    <p:sldId id="268" r:id="rId14"/>
    <p:sldId id="280" r:id="rId15"/>
    <p:sldId id="277" r:id="rId16"/>
    <p:sldId id="271" r:id="rId17"/>
  </p:sldIdLst>
  <p:sldSz cx="12192000" cy="6858000"/>
  <p:notesSz cx="7315200" cy="96012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 autoAdjust="0"/>
  </p:normalViewPr>
  <p:slideViewPr>
    <p:cSldViewPr>
      <p:cViewPr>
        <p:scale>
          <a:sx n="80" d="100"/>
          <a:sy n="80" d="100"/>
        </p:scale>
        <p:origin x="-758" y="-48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10" y="-77"/>
      </p:cViewPr>
      <p:guideLst>
        <p:guide orient="horz" pos="2980"/>
        <p:guide pos="227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79567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71" y="0"/>
            <a:ext cx="3170255" cy="479567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991"/>
            <a:ext cx="3170255" cy="479567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71" y="9119991"/>
            <a:ext cx="3170255" cy="479567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390" tIns="47695" rIns="95390" bIns="47695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950299" y="100184"/>
            <a:ext cx="674914" cy="218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53902" algn="l"/>
                <a:tab pos="1907804" algn="l"/>
                <a:tab pos="2861706" algn="l"/>
                <a:tab pos="3815608" algn="l"/>
                <a:tab pos="4769510" algn="l"/>
                <a:tab pos="5723412" algn="l"/>
                <a:tab pos="6677315" algn="l"/>
                <a:tab pos="7631217" algn="l"/>
                <a:tab pos="8585119" algn="l"/>
                <a:tab pos="9539021" algn="l"/>
                <a:tab pos="10492923" algn="l"/>
              </a:tabLst>
              <a:defRPr sz="15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9987" y="100184"/>
            <a:ext cx="870857" cy="218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53902" algn="l"/>
                <a:tab pos="1907804" algn="l"/>
                <a:tab pos="2861706" algn="l"/>
                <a:tab pos="3815608" algn="l"/>
                <a:tab pos="4769510" algn="l"/>
                <a:tab pos="5723412" algn="l"/>
                <a:tab pos="6677315" algn="l"/>
                <a:tab pos="7631217" algn="l"/>
                <a:tab pos="8585119" algn="l"/>
                <a:tab pos="9539021" algn="l"/>
                <a:tab pos="10492923" algn="l"/>
              </a:tabLst>
              <a:defRPr sz="15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68313" y="725488"/>
            <a:ext cx="6376987" cy="35877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74690" y="4560818"/>
            <a:ext cx="5364146" cy="4319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644" tIns="48071" rIns="97644" bIns="4807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652199" y="9295723"/>
            <a:ext cx="973015" cy="187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76951" algn="l"/>
                <a:tab pos="1430853" algn="l"/>
                <a:tab pos="2384755" algn="l"/>
                <a:tab pos="3338657" algn="l"/>
                <a:tab pos="4292559" algn="l"/>
                <a:tab pos="5246461" algn="l"/>
                <a:tab pos="6200364" algn="l"/>
                <a:tab pos="7154266" algn="l"/>
                <a:tab pos="8108168" algn="l"/>
                <a:tab pos="9062070" algn="l"/>
                <a:tab pos="10015972" algn="l"/>
                <a:tab pos="10969874" algn="l"/>
              </a:tabLst>
              <a:defRPr sz="13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399693" y="9295722"/>
            <a:ext cx="539262" cy="37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53902" algn="l"/>
                <a:tab pos="1907804" algn="l"/>
                <a:tab pos="2861706" algn="l"/>
                <a:tab pos="3815608" algn="l"/>
                <a:tab pos="4769510" algn="l"/>
                <a:tab pos="5723412" algn="l"/>
                <a:tab pos="6677315" algn="l"/>
                <a:tab pos="7631217" algn="l"/>
                <a:tab pos="8585119" algn="l"/>
                <a:tab pos="9539021" algn="l"/>
                <a:tab pos="10492923" algn="l"/>
              </a:tabLst>
              <a:defRPr sz="13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62001" y="9295723"/>
            <a:ext cx="777457" cy="2000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53902" algn="l"/>
                <a:tab pos="1907804" algn="l"/>
                <a:tab pos="2861706" algn="l"/>
                <a:tab pos="3815608" algn="l"/>
                <a:tab pos="4769510" algn="l"/>
                <a:tab pos="5723412" algn="l"/>
                <a:tab pos="6677315" algn="l"/>
                <a:tab pos="7631217" algn="l"/>
                <a:tab pos="8585119" algn="l"/>
                <a:tab pos="9539021" algn="l"/>
                <a:tab pos="10492923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63675" y="9294081"/>
            <a:ext cx="5787851" cy="164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5390" tIns="47695" rIns="95390" bIns="47695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83288" y="307121"/>
            <a:ext cx="5948624" cy="164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5390" tIns="47695" rIns="95390" bIns="47695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217527" y="725921"/>
            <a:ext cx="4880149" cy="35885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390" tIns="47695" rIns="95390" bIns="47695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5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57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44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570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57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88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8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640x smaller!</a:t>
            </a:r>
          </a:p>
          <a:p>
            <a:r>
              <a:rPr lang="en-US" dirty="0" smtClean="0"/>
              <a:t>Fit into a brief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8AC59-4C3E-4A78-8B91-6E1B5D70098C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9017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640x smaller!</a:t>
            </a:r>
          </a:p>
          <a:p>
            <a:r>
              <a:rPr lang="en-US" dirty="0" smtClean="0"/>
              <a:t>Fit into a brief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8AC59-4C3E-4A78-8B91-6E1B5D70098C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9017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57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802.11-19/1745r0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Oscar Au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66725" y="725488"/>
            <a:ext cx="6381750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4690" y="4560817"/>
            <a:ext cx="5365820" cy="44179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Oscar Au, Origin Wireless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Oct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Oscar Au, Origin Wireless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Oscar Au, Origin Wireless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 2019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 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Oscar Au, Origin Wireless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 2019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Oscar Au, Origin Wireless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Oscar Au, Origin Wireless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Oscar Au, Origin Wireless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Oct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802.11-19/1745r0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2_ABC%20Demo%20Short.wmv.lnk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12541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Wireless Sensing: Use cases, Feasibility, Standardization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00199"/>
            <a:ext cx="8534400" cy="33972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2019-10-09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992188" y="2416175"/>
          <a:ext cx="10153650" cy="2473325"/>
        </p:xfrm>
        <a:graphic>
          <a:graphicData uri="http://schemas.openxmlformats.org/presentationml/2006/ole">
            <p:oleObj spid="_x0000_s3080" name="Document" r:id="rId4" imgW="10439485" imgH="2553175" progId="Word.Document.8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5926723" y="31981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–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1" y="3478306"/>
            <a:ext cx="9677399" cy="28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Feasibility of wireless sensing - Motion Detection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2411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38200" y="1600200"/>
            <a:ext cx="1059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 a long-term side-by-side comparison with </a:t>
            </a:r>
            <a:r>
              <a:rPr lang="en-US" sz="1800" dirty="0" smtClean="0">
                <a:solidFill>
                  <a:srgbClr val="FF0000"/>
                </a:solidFill>
              </a:rPr>
              <a:t>passive infra-red PIR sensor </a:t>
            </a:r>
            <a:r>
              <a:rPr lang="en-US" sz="1800" dirty="0" smtClean="0">
                <a:solidFill>
                  <a:schemeClr val="tx1"/>
                </a:solidFill>
              </a:rPr>
              <a:t>(a test house covered by 6 professionally installed PIRs and a pair of 802.11 </a:t>
            </a: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/Rx), wireless </a:t>
            </a:r>
            <a:r>
              <a:rPr lang="en-US" sz="1800" dirty="0" smtClean="0">
                <a:solidFill>
                  <a:srgbClr val="0000FF"/>
                </a:solidFill>
              </a:rPr>
              <a:t>motion sensing </a:t>
            </a:r>
            <a:r>
              <a:rPr lang="en-US" sz="1800" dirty="0" smtClean="0">
                <a:solidFill>
                  <a:schemeClr val="tx1"/>
                </a:solidFill>
              </a:rPr>
              <a:t>prototype performs similar to, if not better than, the PIRs. Results verified by video recording.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Tx</a:t>
            </a:r>
            <a:r>
              <a:rPr lang="en-US" sz="1800" dirty="0" smtClean="0">
                <a:solidFill>
                  <a:schemeClr val="tx1"/>
                </a:solidFill>
              </a:rPr>
              <a:t>/Rx at fixed locations. NLOS or LOS. Detect motion based on 5GHz WiFi CSI.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Detection rate: </a:t>
            </a:r>
            <a:r>
              <a:rPr lang="en-US" sz="1800" dirty="0" smtClean="0">
                <a:solidFill>
                  <a:srgbClr val="FF0000"/>
                </a:solidFill>
              </a:rPr>
              <a:t>802</a:t>
            </a:r>
            <a:r>
              <a:rPr lang="en-US" sz="1800" dirty="0" smtClean="0">
                <a:solidFill>
                  <a:schemeClr val="tx1"/>
                </a:solidFill>
              </a:rPr>
              <a:t>=99.997%, </a:t>
            </a:r>
            <a:r>
              <a:rPr lang="en-US" sz="1800" dirty="0" smtClean="0">
                <a:solidFill>
                  <a:srgbClr val="FF0000"/>
                </a:solidFill>
              </a:rPr>
              <a:t>PIR</a:t>
            </a:r>
            <a:r>
              <a:rPr lang="en-US" sz="1800" dirty="0" smtClean="0">
                <a:solidFill>
                  <a:schemeClr val="tx1"/>
                </a:solidFill>
              </a:rPr>
              <a:t>=97.5%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False alarm rate: </a:t>
            </a:r>
            <a:r>
              <a:rPr lang="en-US" sz="1800" dirty="0" smtClean="0">
                <a:solidFill>
                  <a:srgbClr val="FF0000"/>
                </a:solidFill>
              </a:rPr>
              <a:t>802</a:t>
            </a:r>
            <a:r>
              <a:rPr lang="en-US" sz="1800" dirty="0" smtClean="0">
                <a:solidFill>
                  <a:schemeClr val="tx1"/>
                </a:solidFill>
              </a:rPr>
              <a:t>=0.000%, </a:t>
            </a:r>
            <a:r>
              <a:rPr lang="en-US" sz="1800" dirty="0" smtClean="0">
                <a:solidFill>
                  <a:srgbClr val="FF0000"/>
                </a:solidFill>
              </a:rPr>
              <a:t>PIR</a:t>
            </a:r>
            <a:r>
              <a:rPr lang="en-US" sz="1800" dirty="0" smtClean="0">
                <a:solidFill>
                  <a:schemeClr val="tx1"/>
                </a:solidFill>
              </a:rPr>
              <a:t>=0.000%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102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4102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0386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0386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80010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80010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6200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6200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1628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1628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7432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7432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1336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1336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82296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2296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9530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9530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4958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4958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286000" y="53340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86000" y="41148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1" name="Straight Arrow Connector 50"/>
          <p:cNvCxnSpPr>
            <a:endCxn id="32" idx="0"/>
          </p:cNvCxnSpPr>
          <p:nvPr/>
        </p:nvCxnSpPr>
        <p:spPr>
          <a:xfrm>
            <a:off x="6553200" y="3774848"/>
            <a:ext cx="1562100" cy="33995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906000" y="4343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PIRx6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06000" y="55288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802.11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9600" y="36238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Missed detection by PIR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553200" y="3774848"/>
            <a:ext cx="1181100" cy="33995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553200" y="3774848"/>
            <a:ext cx="723900" cy="33995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257800" y="3886200"/>
            <a:ext cx="266700" cy="2286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5067300" y="3886200"/>
            <a:ext cx="190500" cy="2286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8" idx="0"/>
          </p:cNvCxnSpPr>
          <p:nvPr/>
        </p:nvCxnSpPr>
        <p:spPr>
          <a:xfrm flipH="1">
            <a:off x="4610100" y="3886200"/>
            <a:ext cx="647700" cy="2286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4152900" y="3886200"/>
            <a:ext cx="1104900" cy="2286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4" idx="1"/>
          </p:cNvCxnSpPr>
          <p:nvPr/>
        </p:nvCxnSpPr>
        <p:spPr>
          <a:xfrm flipH="1">
            <a:off x="2857500" y="3793123"/>
            <a:ext cx="1562100" cy="32167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50" idx="0"/>
          </p:cNvCxnSpPr>
          <p:nvPr/>
        </p:nvCxnSpPr>
        <p:spPr>
          <a:xfrm flipH="1">
            <a:off x="2400300" y="3810000"/>
            <a:ext cx="1943100" cy="30480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267200" y="65194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False alarm by PIR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5943600" y="6172201"/>
            <a:ext cx="2400300" cy="53339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1"/>
          </p:cNvCxnSpPr>
          <p:nvPr/>
        </p:nvCxnSpPr>
        <p:spPr>
          <a:xfrm flipH="1" flipV="1">
            <a:off x="2247900" y="6172200"/>
            <a:ext cx="2019300" cy="51652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>
            <a:off x="2855976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>
            <a:off x="2398776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4154424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4611624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5068824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5526024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7272528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7729728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8113776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8342376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2234184" y="4953000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Feasibility of wireless sensing - Breathing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210799" cy="2362200"/>
          </a:xfrm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1800" b="0" dirty="0" smtClean="0"/>
              <a:t>In multi-night side-by-side comparison with other </a:t>
            </a:r>
            <a:r>
              <a:rPr lang="en-GB" sz="1800" b="0" dirty="0" smtClean="0">
                <a:solidFill>
                  <a:srgbClr val="0000FF"/>
                </a:solidFill>
              </a:rPr>
              <a:t>breathing</a:t>
            </a:r>
            <a:r>
              <a:rPr lang="en-GB" sz="1800" b="0" dirty="0" smtClean="0"/>
              <a:t> sensors (</a:t>
            </a:r>
            <a:r>
              <a:rPr lang="en-GB" sz="1800" b="0" dirty="0" smtClean="0">
                <a:solidFill>
                  <a:srgbClr val="FF0000"/>
                </a:solidFill>
              </a:rPr>
              <a:t>pressure</a:t>
            </a:r>
            <a:r>
              <a:rPr lang="en-GB" sz="1800" b="0" dirty="0" smtClean="0"/>
              <a:t> sensor, </a:t>
            </a:r>
            <a:r>
              <a:rPr lang="en-GB" sz="1800" b="0" dirty="0" smtClean="0">
                <a:solidFill>
                  <a:srgbClr val="FF0000"/>
                </a:solidFill>
              </a:rPr>
              <a:t>radar</a:t>
            </a:r>
            <a:r>
              <a:rPr lang="en-GB" sz="1800" b="0" dirty="0" smtClean="0"/>
              <a:t> sensor, with </a:t>
            </a:r>
            <a:r>
              <a:rPr lang="en-GB" sz="1800" b="0" dirty="0" err="1" smtClean="0">
                <a:solidFill>
                  <a:srgbClr val="FF0000"/>
                </a:solidFill>
              </a:rPr>
              <a:t>polysomnography</a:t>
            </a:r>
            <a:r>
              <a:rPr lang="en-GB" sz="1800" b="0" dirty="0" smtClean="0">
                <a:solidFill>
                  <a:srgbClr val="FF0000"/>
                </a:solidFill>
              </a:rPr>
              <a:t> (PSG) </a:t>
            </a:r>
            <a:r>
              <a:rPr lang="en-GB" sz="1800" b="0" dirty="0" smtClean="0"/>
              <a:t>being ground truth), 802.11 </a:t>
            </a:r>
            <a:r>
              <a:rPr lang="en-GB" sz="1800" b="0" dirty="0" smtClean="0">
                <a:solidFill>
                  <a:srgbClr val="0000FF"/>
                </a:solidFill>
              </a:rPr>
              <a:t>breathing</a:t>
            </a:r>
            <a:r>
              <a:rPr lang="en-GB" sz="1800" b="0" dirty="0" smtClean="0"/>
              <a:t> </a:t>
            </a:r>
            <a:r>
              <a:rPr lang="en-GB" sz="1800" b="0" dirty="0" smtClean="0">
                <a:solidFill>
                  <a:srgbClr val="0000FF"/>
                </a:solidFill>
              </a:rPr>
              <a:t>monitoring</a:t>
            </a:r>
            <a:r>
              <a:rPr lang="en-GB" sz="1800" b="0" dirty="0" smtClean="0"/>
              <a:t> prototype (contactless) outperforms pressure sensor and radar sensor.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b="0" dirty="0" err="1" smtClean="0"/>
              <a:t>Tx</a:t>
            </a:r>
            <a:r>
              <a:rPr lang="en-GB" sz="1800" b="0" dirty="0" smtClean="0"/>
              <a:t>/Rx at fixed position around sleeping human. Detect breathing based on </a:t>
            </a:r>
            <a:r>
              <a:rPr lang="en-GB" sz="1800" b="0" dirty="0" smtClean="0">
                <a:solidFill>
                  <a:srgbClr val="FF0000"/>
                </a:solidFill>
              </a:rPr>
              <a:t>5GHz WiFi CSI</a:t>
            </a:r>
            <a:r>
              <a:rPr lang="en-GB" sz="1800" b="0" dirty="0" smtClean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b="0" dirty="0" smtClean="0"/>
              <a:t>stage (awake/REM/NREM) detection rate: </a:t>
            </a:r>
            <a:r>
              <a:rPr lang="en-GB" sz="1800" b="0" dirty="0" smtClean="0">
                <a:solidFill>
                  <a:srgbClr val="0000FF"/>
                </a:solidFill>
              </a:rPr>
              <a:t>802</a:t>
            </a:r>
            <a:r>
              <a:rPr lang="en-GB" sz="1800" b="0" dirty="0" smtClean="0"/>
              <a:t>=0.87/0.87/0.89, </a:t>
            </a:r>
            <a:r>
              <a:rPr lang="en-GB" sz="1800" b="0" dirty="0" smtClean="0">
                <a:solidFill>
                  <a:srgbClr val="0000FF"/>
                </a:solidFill>
              </a:rPr>
              <a:t>pressure</a:t>
            </a:r>
            <a:r>
              <a:rPr lang="en-GB" sz="1800" b="0" dirty="0" smtClean="0"/>
              <a:t>=0.77/</a:t>
            </a:r>
            <a:r>
              <a:rPr lang="en-GB" sz="1800" b="0" dirty="0" smtClean="0">
                <a:solidFill>
                  <a:srgbClr val="FF0000"/>
                </a:solidFill>
              </a:rPr>
              <a:t>0.46</a:t>
            </a:r>
            <a:r>
              <a:rPr lang="en-GB" sz="1800" b="0" dirty="0" smtClean="0"/>
              <a:t>/0.75, </a:t>
            </a:r>
            <a:r>
              <a:rPr lang="en-GB" sz="1800" b="0" dirty="0" smtClean="0">
                <a:solidFill>
                  <a:srgbClr val="0000FF"/>
                </a:solidFill>
              </a:rPr>
              <a:t>radar</a:t>
            </a:r>
            <a:r>
              <a:rPr lang="en-GB" sz="1800" b="0" dirty="0" smtClean="0"/>
              <a:t>=</a:t>
            </a:r>
            <a:r>
              <a:rPr lang="en-GB" sz="1800" b="0" dirty="0" smtClean="0">
                <a:solidFill>
                  <a:srgbClr val="FF0000"/>
                </a:solidFill>
              </a:rPr>
              <a:t>0.53</a:t>
            </a:r>
            <a:r>
              <a:rPr lang="en-GB" sz="1800" b="0" dirty="0" smtClean="0"/>
              <a:t>/0.79/0.87</a:t>
            </a:r>
          </a:p>
          <a:p>
            <a:pPr>
              <a:buFont typeface="Times New Roman" pitchFamily="16" charset="0"/>
              <a:buChar char="•"/>
            </a:pPr>
            <a:r>
              <a:rPr lang="en-GB" sz="1800" b="0" dirty="0" smtClean="0"/>
              <a:t>median (abs) error: </a:t>
            </a:r>
            <a:r>
              <a:rPr lang="en-GB" sz="1800" b="0" dirty="0" smtClean="0">
                <a:solidFill>
                  <a:srgbClr val="0000FF"/>
                </a:solidFill>
              </a:rPr>
              <a:t>802</a:t>
            </a:r>
            <a:r>
              <a:rPr lang="en-GB" sz="1800" b="0" dirty="0" smtClean="0"/>
              <a:t>=0.47/0.68/0.42bpm, </a:t>
            </a:r>
            <a:r>
              <a:rPr lang="en-GB" sz="1800" b="0" dirty="0" smtClean="0">
                <a:solidFill>
                  <a:srgbClr val="0000FF"/>
                </a:solidFill>
              </a:rPr>
              <a:t>pressure</a:t>
            </a:r>
            <a:r>
              <a:rPr lang="en-GB" sz="1800" b="0" dirty="0" smtClean="0"/>
              <a:t>=0.86/1.28/0.80bpm</a:t>
            </a:r>
          </a:p>
          <a:p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FBEB6A-509E-4B09-AB14-D1478C41B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0" r="7581"/>
          <a:stretch/>
        </p:blipFill>
        <p:spPr>
          <a:xfrm>
            <a:off x="990600" y="3962400"/>
            <a:ext cx="6414436" cy="22859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30909BE-DA39-4C17-B249-9FA4E74C777B}"/>
              </a:ext>
            </a:extLst>
          </p:cNvPr>
          <p:cNvGrpSpPr/>
          <p:nvPr/>
        </p:nvGrpSpPr>
        <p:grpSpPr>
          <a:xfrm>
            <a:off x="8763001" y="3733800"/>
            <a:ext cx="2895600" cy="2667000"/>
            <a:chOff x="6832135" y="2073186"/>
            <a:chExt cx="3224344" cy="4369751"/>
          </a:xfrm>
        </p:grpSpPr>
        <p:pic>
          <p:nvPicPr>
            <p:cNvPr id="9" name="Picture 8" descr="A drawing of a person&#10;&#10;Description automatically generated">
              <a:extLst>
                <a:ext uri="{FF2B5EF4-FFF2-40B4-BE49-F238E27FC236}">
                  <a16:creationId xmlns:a16="http://schemas.microsoft.com/office/drawing/2014/main" xmlns="" id="{E3DDF41A-B48B-4015-9D9A-359667CFA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32135" y="2073186"/>
              <a:ext cx="3065642" cy="3921571"/>
            </a:xfrm>
            <a:prstGeom prst="rect">
              <a:avLst/>
            </a:prstGeom>
          </p:spPr>
        </p:pic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xmlns="" id="{0ACEE86C-8EBF-4822-95E1-4F80C62C9E18}"/>
                </a:ext>
              </a:extLst>
            </p:cNvPr>
            <p:cNvGrpSpPr/>
            <p:nvPr/>
          </p:nvGrpSpPr>
          <p:grpSpPr>
            <a:xfrm rot="17856584">
              <a:off x="8546630" y="3134350"/>
              <a:ext cx="78426" cy="103916"/>
              <a:chOff x="9398990" y="3183791"/>
              <a:chExt cx="98259" cy="13019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8552FA0C-9A6E-4F35-B827-6FE080C37692}"/>
                  </a:ext>
                </a:extLst>
              </p:cNvPr>
              <p:cNvSpPr/>
              <p:nvPr/>
            </p:nvSpPr>
            <p:spPr>
              <a:xfrm>
                <a:off x="9413081" y="3231356"/>
                <a:ext cx="60442" cy="604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Shape 345">
                <a:extLst>
                  <a:ext uri="{FF2B5EF4-FFF2-40B4-BE49-F238E27FC236}">
                    <a16:creationId xmlns:a16="http://schemas.microsoft.com/office/drawing/2014/main" xmlns="" id="{79CD78E4-F67B-4AD0-A605-B924F85EE1BB}"/>
                  </a:ext>
                </a:extLst>
              </p:cNvPr>
              <p:cNvSpPr/>
              <p:nvPr/>
            </p:nvSpPr>
            <p:spPr>
              <a:xfrm rot="12373356">
                <a:off x="9398990" y="3183791"/>
                <a:ext cx="98259" cy="130195"/>
              </a:xfrm>
              <a:custGeom>
                <a:avLst/>
                <a:gdLst/>
                <a:ahLst/>
                <a:cxnLst/>
                <a:rect l="0" t="0" r="0" b="0"/>
                <a:pathLst>
                  <a:path w="12018" h="15924" extrusionOk="0">
                    <a:moveTo>
                      <a:pt x="6278" y="3444"/>
                    </a:moveTo>
                    <a:lnTo>
                      <a:pt x="6522" y="3493"/>
                    </a:lnTo>
                    <a:lnTo>
                      <a:pt x="6766" y="3542"/>
                    </a:lnTo>
                    <a:lnTo>
                      <a:pt x="7010" y="3639"/>
                    </a:lnTo>
                    <a:lnTo>
                      <a:pt x="7230" y="3737"/>
                    </a:lnTo>
                    <a:lnTo>
                      <a:pt x="7450" y="3883"/>
                    </a:lnTo>
                    <a:lnTo>
                      <a:pt x="7645" y="4030"/>
                    </a:lnTo>
                    <a:lnTo>
                      <a:pt x="7816" y="4201"/>
                    </a:lnTo>
                    <a:lnTo>
                      <a:pt x="7987" y="4372"/>
                    </a:lnTo>
                    <a:lnTo>
                      <a:pt x="8134" y="4567"/>
                    </a:lnTo>
                    <a:lnTo>
                      <a:pt x="8280" y="4787"/>
                    </a:lnTo>
                    <a:lnTo>
                      <a:pt x="8378" y="5007"/>
                    </a:lnTo>
                    <a:lnTo>
                      <a:pt x="8476" y="5251"/>
                    </a:lnTo>
                    <a:lnTo>
                      <a:pt x="8525" y="5495"/>
                    </a:lnTo>
                    <a:lnTo>
                      <a:pt x="8573" y="5740"/>
                    </a:lnTo>
                    <a:lnTo>
                      <a:pt x="8573" y="6008"/>
                    </a:lnTo>
                    <a:lnTo>
                      <a:pt x="8573" y="6277"/>
                    </a:lnTo>
                    <a:lnTo>
                      <a:pt x="8525" y="6521"/>
                    </a:lnTo>
                    <a:lnTo>
                      <a:pt x="8476" y="6765"/>
                    </a:lnTo>
                    <a:lnTo>
                      <a:pt x="8378" y="7010"/>
                    </a:lnTo>
                    <a:lnTo>
                      <a:pt x="8280" y="7229"/>
                    </a:lnTo>
                    <a:lnTo>
                      <a:pt x="8134" y="7449"/>
                    </a:lnTo>
                    <a:lnTo>
                      <a:pt x="7987" y="7645"/>
                    </a:lnTo>
                    <a:lnTo>
                      <a:pt x="7816" y="7816"/>
                    </a:lnTo>
                    <a:lnTo>
                      <a:pt x="7645" y="7987"/>
                    </a:lnTo>
                    <a:lnTo>
                      <a:pt x="7450" y="8133"/>
                    </a:lnTo>
                    <a:lnTo>
                      <a:pt x="7230" y="8280"/>
                    </a:lnTo>
                    <a:lnTo>
                      <a:pt x="7010" y="8377"/>
                    </a:lnTo>
                    <a:lnTo>
                      <a:pt x="6766" y="8475"/>
                    </a:lnTo>
                    <a:lnTo>
                      <a:pt x="6522" y="8524"/>
                    </a:lnTo>
                    <a:lnTo>
                      <a:pt x="6278" y="8573"/>
                    </a:lnTo>
                    <a:lnTo>
                      <a:pt x="5740" y="8573"/>
                    </a:lnTo>
                    <a:lnTo>
                      <a:pt x="5496" y="8524"/>
                    </a:lnTo>
                    <a:lnTo>
                      <a:pt x="5252" y="8475"/>
                    </a:lnTo>
                    <a:lnTo>
                      <a:pt x="5008" y="8377"/>
                    </a:lnTo>
                    <a:lnTo>
                      <a:pt x="4788" y="8280"/>
                    </a:lnTo>
                    <a:lnTo>
                      <a:pt x="4568" y="8133"/>
                    </a:lnTo>
                    <a:lnTo>
                      <a:pt x="4373" y="7987"/>
                    </a:lnTo>
                    <a:lnTo>
                      <a:pt x="4202" y="7816"/>
                    </a:lnTo>
                    <a:lnTo>
                      <a:pt x="4031" y="7645"/>
                    </a:lnTo>
                    <a:lnTo>
                      <a:pt x="3884" y="7449"/>
                    </a:lnTo>
                    <a:lnTo>
                      <a:pt x="3738" y="7229"/>
                    </a:lnTo>
                    <a:lnTo>
                      <a:pt x="3640" y="7010"/>
                    </a:lnTo>
                    <a:lnTo>
                      <a:pt x="3542" y="6765"/>
                    </a:lnTo>
                    <a:lnTo>
                      <a:pt x="3493" y="6521"/>
                    </a:lnTo>
                    <a:lnTo>
                      <a:pt x="3445" y="6277"/>
                    </a:lnTo>
                    <a:lnTo>
                      <a:pt x="3445" y="6008"/>
                    </a:lnTo>
                    <a:lnTo>
                      <a:pt x="3445" y="5740"/>
                    </a:lnTo>
                    <a:lnTo>
                      <a:pt x="3493" y="5495"/>
                    </a:lnTo>
                    <a:lnTo>
                      <a:pt x="3542" y="5251"/>
                    </a:lnTo>
                    <a:lnTo>
                      <a:pt x="3640" y="5007"/>
                    </a:lnTo>
                    <a:lnTo>
                      <a:pt x="3738" y="4787"/>
                    </a:lnTo>
                    <a:lnTo>
                      <a:pt x="3884" y="4567"/>
                    </a:lnTo>
                    <a:lnTo>
                      <a:pt x="4031" y="4372"/>
                    </a:lnTo>
                    <a:lnTo>
                      <a:pt x="4202" y="4201"/>
                    </a:lnTo>
                    <a:lnTo>
                      <a:pt x="4373" y="4030"/>
                    </a:lnTo>
                    <a:lnTo>
                      <a:pt x="4568" y="3883"/>
                    </a:lnTo>
                    <a:lnTo>
                      <a:pt x="4788" y="3737"/>
                    </a:lnTo>
                    <a:lnTo>
                      <a:pt x="5008" y="3639"/>
                    </a:lnTo>
                    <a:lnTo>
                      <a:pt x="5252" y="3542"/>
                    </a:lnTo>
                    <a:lnTo>
                      <a:pt x="5496" y="3493"/>
                    </a:lnTo>
                    <a:lnTo>
                      <a:pt x="5740" y="3444"/>
                    </a:lnTo>
                    <a:close/>
                    <a:moveTo>
                      <a:pt x="5691" y="0"/>
                    </a:moveTo>
                    <a:lnTo>
                      <a:pt x="5398" y="25"/>
                    </a:lnTo>
                    <a:lnTo>
                      <a:pt x="5105" y="73"/>
                    </a:lnTo>
                    <a:lnTo>
                      <a:pt x="4788" y="122"/>
                    </a:lnTo>
                    <a:lnTo>
                      <a:pt x="4519" y="196"/>
                    </a:lnTo>
                    <a:lnTo>
                      <a:pt x="4226" y="269"/>
                    </a:lnTo>
                    <a:lnTo>
                      <a:pt x="3664" y="464"/>
                    </a:lnTo>
                    <a:lnTo>
                      <a:pt x="3152" y="733"/>
                    </a:lnTo>
                    <a:lnTo>
                      <a:pt x="2639" y="1026"/>
                    </a:lnTo>
                    <a:lnTo>
                      <a:pt x="2199" y="1368"/>
                    </a:lnTo>
                    <a:lnTo>
                      <a:pt x="1759" y="1759"/>
                    </a:lnTo>
                    <a:lnTo>
                      <a:pt x="1369" y="2198"/>
                    </a:lnTo>
                    <a:lnTo>
                      <a:pt x="1027" y="2638"/>
                    </a:lnTo>
                    <a:lnTo>
                      <a:pt x="734" y="3151"/>
                    </a:lnTo>
                    <a:lnTo>
                      <a:pt x="465" y="3664"/>
                    </a:lnTo>
                    <a:lnTo>
                      <a:pt x="270" y="4225"/>
                    </a:lnTo>
                    <a:lnTo>
                      <a:pt x="196" y="4518"/>
                    </a:lnTo>
                    <a:lnTo>
                      <a:pt x="123" y="4787"/>
                    </a:lnTo>
                    <a:lnTo>
                      <a:pt x="74" y="5105"/>
                    </a:lnTo>
                    <a:lnTo>
                      <a:pt x="25" y="5398"/>
                    </a:lnTo>
                    <a:lnTo>
                      <a:pt x="1" y="5691"/>
                    </a:lnTo>
                    <a:lnTo>
                      <a:pt x="1" y="6008"/>
                    </a:lnTo>
                    <a:lnTo>
                      <a:pt x="25" y="6448"/>
                    </a:lnTo>
                    <a:lnTo>
                      <a:pt x="74" y="6887"/>
                    </a:lnTo>
                    <a:lnTo>
                      <a:pt x="147" y="7352"/>
                    </a:lnTo>
                    <a:lnTo>
                      <a:pt x="270" y="7791"/>
                    </a:lnTo>
                    <a:lnTo>
                      <a:pt x="392" y="8231"/>
                    </a:lnTo>
                    <a:lnTo>
                      <a:pt x="563" y="8670"/>
                    </a:lnTo>
                    <a:lnTo>
                      <a:pt x="734" y="9110"/>
                    </a:lnTo>
                    <a:lnTo>
                      <a:pt x="929" y="9550"/>
                    </a:lnTo>
                    <a:lnTo>
                      <a:pt x="1149" y="9965"/>
                    </a:lnTo>
                    <a:lnTo>
                      <a:pt x="1393" y="10404"/>
                    </a:lnTo>
                    <a:lnTo>
                      <a:pt x="1906" y="11210"/>
                    </a:lnTo>
                    <a:lnTo>
                      <a:pt x="2443" y="11992"/>
                    </a:lnTo>
                    <a:lnTo>
                      <a:pt x="3005" y="12725"/>
                    </a:lnTo>
                    <a:lnTo>
                      <a:pt x="3567" y="13408"/>
                    </a:lnTo>
                    <a:lnTo>
                      <a:pt x="4104" y="14019"/>
                    </a:lnTo>
                    <a:lnTo>
                      <a:pt x="4617" y="14581"/>
                    </a:lnTo>
                    <a:lnTo>
                      <a:pt x="5081" y="15045"/>
                    </a:lnTo>
                    <a:lnTo>
                      <a:pt x="5740" y="15680"/>
                    </a:lnTo>
                    <a:lnTo>
                      <a:pt x="6009" y="15924"/>
                    </a:lnTo>
                    <a:lnTo>
                      <a:pt x="6278" y="15680"/>
                    </a:lnTo>
                    <a:lnTo>
                      <a:pt x="6937" y="15045"/>
                    </a:lnTo>
                    <a:lnTo>
                      <a:pt x="7401" y="14581"/>
                    </a:lnTo>
                    <a:lnTo>
                      <a:pt x="7914" y="14019"/>
                    </a:lnTo>
                    <a:lnTo>
                      <a:pt x="8451" y="13408"/>
                    </a:lnTo>
                    <a:lnTo>
                      <a:pt x="9013" y="12725"/>
                    </a:lnTo>
                    <a:lnTo>
                      <a:pt x="9575" y="11992"/>
                    </a:lnTo>
                    <a:lnTo>
                      <a:pt x="10112" y="11210"/>
                    </a:lnTo>
                    <a:lnTo>
                      <a:pt x="10625" y="10404"/>
                    </a:lnTo>
                    <a:lnTo>
                      <a:pt x="10869" y="9965"/>
                    </a:lnTo>
                    <a:lnTo>
                      <a:pt x="11089" y="9550"/>
                    </a:lnTo>
                    <a:lnTo>
                      <a:pt x="11284" y="9110"/>
                    </a:lnTo>
                    <a:lnTo>
                      <a:pt x="11455" y="8670"/>
                    </a:lnTo>
                    <a:lnTo>
                      <a:pt x="11626" y="8231"/>
                    </a:lnTo>
                    <a:lnTo>
                      <a:pt x="11748" y="7791"/>
                    </a:lnTo>
                    <a:lnTo>
                      <a:pt x="11871" y="7352"/>
                    </a:lnTo>
                    <a:lnTo>
                      <a:pt x="11944" y="6887"/>
                    </a:lnTo>
                    <a:lnTo>
                      <a:pt x="11993" y="6448"/>
                    </a:lnTo>
                    <a:lnTo>
                      <a:pt x="12017" y="6008"/>
                    </a:lnTo>
                    <a:lnTo>
                      <a:pt x="12017" y="5691"/>
                    </a:lnTo>
                    <a:lnTo>
                      <a:pt x="11993" y="5398"/>
                    </a:lnTo>
                    <a:lnTo>
                      <a:pt x="11944" y="5105"/>
                    </a:lnTo>
                    <a:lnTo>
                      <a:pt x="11895" y="4787"/>
                    </a:lnTo>
                    <a:lnTo>
                      <a:pt x="11822" y="4518"/>
                    </a:lnTo>
                    <a:lnTo>
                      <a:pt x="11748" y="4225"/>
                    </a:lnTo>
                    <a:lnTo>
                      <a:pt x="11553" y="3664"/>
                    </a:lnTo>
                    <a:lnTo>
                      <a:pt x="11284" y="3151"/>
                    </a:lnTo>
                    <a:lnTo>
                      <a:pt x="10991" y="2638"/>
                    </a:lnTo>
                    <a:lnTo>
                      <a:pt x="10649" y="2198"/>
                    </a:lnTo>
                    <a:lnTo>
                      <a:pt x="10259" y="1759"/>
                    </a:lnTo>
                    <a:lnTo>
                      <a:pt x="9819" y="1368"/>
                    </a:lnTo>
                    <a:lnTo>
                      <a:pt x="9379" y="1026"/>
                    </a:lnTo>
                    <a:lnTo>
                      <a:pt x="8866" y="733"/>
                    </a:lnTo>
                    <a:lnTo>
                      <a:pt x="8354" y="464"/>
                    </a:lnTo>
                    <a:lnTo>
                      <a:pt x="7792" y="269"/>
                    </a:lnTo>
                    <a:lnTo>
                      <a:pt x="7499" y="196"/>
                    </a:lnTo>
                    <a:lnTo>
                      <a:pt x="7230" y="122"/>
                    </a:lnTo>
                    <a:lnTo>
                      <a:pt x="6913" y="73"/>
                    </a:lnTo>
                    <a:lnTo>
                      <a:pt x="6620" y="25"/>
                    </a:lnTo>
                    <a:lnTo>
                      <a:pt x="6326" y="0"/>
                    </a:lnTo>
                    <a:close/>
                  </a:path>
                </a:pathLst>
              </a:custGeom>
              <a:solidFill>
                <a:srgbClr val="0F75BC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lIns="109710" tIns="109710" rIns="109710" bIns="109710" anchor="ctr" anchorCtr="0">
                <a:noAutofit/>
              </a:bodyPr>
              <a:lstStyle/>
              <a:p>
                <a:pPr defTabSz="1097280"/>
                <a:endParaRPr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1" name="Group 50">
              <a:extLst>
                <a:ext uri="{FF2B5EF4-FFF2-40B4-BE49-F238E27FC236}">
                  <a16:creationId xmlns:a16="http://schemas.microsoft.com/office/drawing/2014/main" xmlns="" id="{26D0F4D4-069F-4667-9A92-318C55BC1C41}"/>
                </a:ext>
              </a:extLst>
            </p:cNvPr>
            <p:cNvGrpSpPr/>
            <p:nvPr/>
          </p:nvGrpSpPr>
          <p:grpSpPr>
            <a:xfrm rot="17856584">
              <a:off x="8595196" y="3021039"/>
              <a:ext cx="78426" cy="103916"/>
              <a:chOff x="9398990" y="3183791"/>
              <a:chExt cx="98259" cy="130195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CDB57965-AF30-4EED-A769-EE41586EDA7D}"/>
                  </a:ext>
                </a:extLst>
              </p:cNvPr>
              <p:cNvSpPr/>
              <p:nvPr/>
            </p:nvSpPr>
            <p:spPr>
              <a:xfrm>
                <a:off x="9413081" y="3231356"/>
                <a:ext cx="60442" cy="604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Shape 345">
                <a:extLst>
                  <a:ext uri="{FF2B5EF4-FFF2-40B4-BE49-F238E27FC236}">
                    <a16:creationId xmlns:a16="http://schemas.microsoft.com/office/drawing/2014/main" xmlns="" id="{0B66FFBE-1C1D-43B6-B3E6-3B1C8D89C51E}"/>
                  </a:ext>
                </a:extLst>
              </p:cNvPr>
              <p:cNvSpPr/>
              <p:nvPr/>
            </p:nvSpPr>
            <p:spPr>
              <a:xfrm rot="12373356">
                <a:off x="9398990" y="3183791"/>
                <a:ext cx="98259" cy="130195"/>
              </a:xfrm>
              <a:custGeom>
                <a:avLst/>
                <a:gdLst/>
                <a:ahLst/>
                <a:cxnLst/>
                <a:rect l="0" t="0" r="0" b="0"/>
                <a:pathLst>
                  <a:path w="12018" h="15924" extrusionOk="0">
                    <a:moveTo>
                      <a:pt x="6278" y="3444"/>
                    </a:moveTo>
                    <a:lnTo>
                      <a:pt x="6522" y="3493"/>
                    </a:lnTo>
                    <a:lnTo>
                      <a:pt x="6766" y="3542"/>
                    </a:lnTo>
                    <a:lnTo>
                      <a:pt x="7010" y="3639"/>
                    </a:lnTo>
                    <a:lnTo>
                      <a:pt x="7230" y="3737"/>
                    </a:lnTo>
                    <a:lnTo>
                      <a:pt x="7450" y="3883"/>
                    </a:lnTo>
                    <a:lnTo>
                      <a:pt x="7645" y="4030"/>
                    </a:lnTo>
                    <a:lnTo>
                      <a:pt x="7816" y="4201"/>
                    </a:lnTo>
                    <a:lnTo>
                      <a:pt x="7987" y="4372"/>
                    </a:lnTo>
                    <a:lnTo>
                      <a:pt x="8134" y="4567"/>
                    </a:lnTo>
                    <a:lnTo>
                      <a:pt x="8280" y="4787"/>
                    </a:lnTo>
                    <a:lnTo>
                      <a:pt x="8378" y="5007"/>
                    </a:lnTo>
                    <a:lnTo>
                      <a:pt x="8476" y="5251"/>
                    </a:lnTo>
                    <a:lnTo>
                      <a:pt x="8525" y="5495"/>
                    </a:lnTo>
                    <a:lnTo>
                      <a:pt x="8573" y="5740"/>
                    </a:lnTo>
                    <a:lnTo>
                      <a:pt x="8573" y="6008"/>
                    </a:lnTo>
                    <a:lnTo>
                      <a:pt x="8573" y="6277"/>
                    </a:lnTo>
                    <a:lnTo>
                      <a:pt x="8525" y="6521"/>
                    </a:lnTo>
                    <a:lnTo>
                      <a:pt x="8476" y="6765"/>
                    </a:lnTo>
                    <a:lnTo>
                      <a:pt x="8378" y="7010"/>
                    </a:lnTo>
                    <a:lnTo>
                      <a:pt x="8280" y="7229"/>
                    </a:lnTo>
                    <a:lnTo>
                      <a:pt x="8134" y="7449"/>
                    </a:lnTo>
                    <a:lnTo>
                      <a:pt x="7987" y="7645"/>
                    </a:lnTo>
                    <a:lnTo>
                      <a:pt x="7816" y="7816"/>
                    </a:lnTo>
                    <a:lnTo>
                      <a:pt x="7645" y="7987"/>
                    </a:lnTo>
                    <a:lnTo>
                      <a:pt x="7450" y="8133"/>
                    </a:lnTo>
                    <a:lnTo>
                      <a:pt x="7230" y="8280"/>
                    </a:lnTo>
                    <a:lnTo>
                      <a:pt x="7010" y="8377"/>
                    </a:lnTo>
                    <a:lnTo>
                      <a:pt x="6766" y="8475"/>
                    </a:lnTo>
                    <a:lnTo>
                      <a:pt x="6522" y="8524"/>
                    </a:lnTo>
                    <a:lnTo>
                      <a:pt x="6278" y="8573"/>
                    </a:lnTo>
                    <a:lnTo>
                      <a:pt x="5740" y="8573"/>
                    </a:lnTo>
                    <a:lnTo>
                      <a:pt x="5496" y="8524"/>
                    </a:lnTo>
                    <a:lnTo>
                      <a:pt x="5252" y="8475"/>
                    </a:lnTo>
                    <a:lnTo>
                      <a:pt x="5008" y="8377"/>
                    </a:lnTo>
                    <a:lnTo>
                      <a:pt x="4788" y="8280"/>
                    </a:lnTo>
                    <a:lnTo>
                      <a:pt x="4568" y="8133"/>
                    </a:lnTo>
                    <a:lnTo>
                      <a:pt x="4373" y="7987"/>
                    </a:lnTo>
                    <a:lnTo>
                      <a:pt x="4202" y="7816"/>
                    </a:lnTo>
                    <a:lnTo>
                      <a:pt x="4031" y="7645"/>
                    </a:lnTo>
                    <a:lnTo>
                      <a:pt x="3884" y="7449"/>
                    </a:lnTo>
                    <a:lnTo>
                      <a:pt x="3738" y="7229"/>
                    </a:lnTo>
                    <a:lnTo>
                      <a:pt x="3640" y="7010"/>
                    </a:lnTo>
                    <a:lnTo>
                      <a:pt x="3542" y="6765"/>
                    </a:lnTo>
                    <a:lnTo>
                      <a:pt x="3493" y="6521"/>
                    </a:lnTo>
                    <a:lnTo>
                      <a:pt x="3445" y="6277"/>
                    </a:lnTo>
                    <a:lnTo>
                      <a:pt x="3445" y="6008"/>
                    </a:lnTo>
                    <a:lnTo>
                      <a:pt x="3445" y="5740"/>
                    </a:lnTo>
                    <a:lnTo>
                      <a:pt x="3493" y="5495"/>
                    </a:lnTo>
                    <a:lnTo>
                      <a:pt x="3542" y="5251"/>
                    </a:lnTo>
                    <a:lnTo>
                      <a:pt x="3640" y="5007"/>
                    </a:lnTo>
                    <a:lnTo>
                      <a:pt x="3738" y="4787"/>
                    </a:lnTo>
                    <a:lnTo>
                      <a:pt x="3884" y="4567"/>
                    </a:lnTo>
                    <a:lnTo>
                      <a:pt x="4031" y="4372"/>
                    </a:lnTo>
                    <a:lnTo>
                      <a:pt x="4202" y="4201"/>
                    </a:lnTo>
                    <a:lnTo>
                      <a:pt x="4373" y="4030"/>
                    </a:lnTo>
                    <a:lnTo>
                      <a:pt x="4568" y="3883"/>
                    </a:lnTo>
                    <a:lnTo>
                      <a:pt x="4788" y="3737"/>
                    </a:lnTo>
                    <a:lnTo>
                      <a:pt x="5008" y="3639"/>
                    </a:lnTo>
                    <a:lnTo>
                      <a:pt x="5252" y="3542"/>
                    </a:lnTo>
                    <a:lnTo>
                      <a:pt x="5496" y="3493"/>
                    </a:lnTo>
                    <a:lnTo>
                      <a:pt x="5740" y="3444"/>
                    </a:lnTo>
                    <a:close/>
                    <a:moveTo>
                      <a:pt x="5691" y="0"/>
                    </a:moveTo>
                    <a:lnTo>
                      <a:pt x="5398" y="25"/>
                    </a:lnTo>
                    <a:lnTo>
                      <a:pt x="5105" y="73"/>
                    </a:lnTo>
                    <a:lnTo>
                      <a:pt x="4788" y="122"/>
                    </a:lnTo>
                    <a:lnTo>
                      <a:pt x="4519" y="196"/>
                    </a:lnTo>
                    <a:lnTo>
                      <a:pt x="4226" y="269"/>
                    </a:lnTo>
                    <a:lnTo>
                      <a:pt x="3664" y="464"/>
                    </a:lnTo>
                    <a:lnTo>
                      <a:pt x="3152" y="733"/>
                    </a:lnTo>
                    <a:lnTo>
                      <a:pt x="2639" y="1026"/>
                    </a:lnTo>
                    <a:lnTo>
                      <a:pt x="2199" y="1368"/>
                    </a:lnTo>
                    <a:lnTo>
                      <a:pt x="1759" y="1759"/>
                    </a:lnTo>
                    <a:lnTo>
                      <a:pt x="1369" y="2198"/>
                    </a:lnTo>
                    <a:lnTo>
                      <a:pt x="1027" y="2638"/>
                    </a:lnTo>
                    <a:lnTo>
                      <a:pt x="734" y="3151"/>
                    </a:lnTo>
                    <a:lnTo>
                      <a:pt x="465" y="3664"/>
                    </a:lnTo>
                    <a:lnTo>
                      <a:pt x="270" y="4225"/>
                    </a:lnTo>
                    <a:lnTo>
                      <a:pt x="196" y="4518"/>
                    </a:lnTo>
                    <a:lnTo>
                      <a:pt x="123" y="4787"/>
                    </a:lnTo>
                    <a:lnTo>
                      <a:pt x="74" y="5105"/>
                    </a:lnTo>
                    <a:lnTo>
                      <a:pt x="25" y="5398"/>
                    </a:lnTo>
                    <a:lnTo>
                      <a:pt x="1" y="5691"/>
                    </a:lnTo>
                    <a:lnTo>
                      <a:pt x="1" y="6008"/>
                    </a:lnTo>
                    <a:lnTo>
                      <a:pt x="25" y="6448"/>
                    </a:lnTo>
                    <a:lnTo>
                      <a:pt x="74" y="6887"/>
                    </a:lnTo>
                    <a:lnTo>
                      <a:pt x="147" y="7352"/>
                    </a:lnTo>
                    <a:lnTo>
                      <a:pt x="270" y="7791"/>
                    </a:lnTo>
                    <a:lnTo>
                      <a:pt x="392" y="8231"/>
                    </a:lnTo>
                    <a:lnTo>
                      <a:pt x="563" y="8670"/>
                    </a:lnTo>
                    <a:lnTo>
                      <a:pt x="734" y="9110"/>
                    </a:lnTo>
                    <a:lnTo>
                      <a:pt x="929" y="9550"/>
                    </a:lnTo>
                    <a:lnTo>
                      <a:pt x="1149" y="9965"/>
                    </a:lnTo>
                    <a:lnTo>
                      <a:pt x="1393" y="10404"/>
                    </a:lnTo>
                    <a:lnTo>
                      <a:pt x="1906" y="11210"/>
                    </a:lnTo>
                    <a:lnTo>
                      <a:pt x="2443" y="11992"/>
                    </a:lnTo>
                    <a:lnTo>
                      <a:pt x="3005" y="12725"/>
                    </a:lnTo>
                    <a:lnTo>
                      <a:pt x="3567" y="13408"/>
                    </a:lnTo>
                    <a:lnTo>
                      <a:pt x="4104" y="14019"/>
                    </a:lnTo>
                    <a:lnTo>
                      <a:pt x="4617" y="14581"/>
                    </a:lnTo>
                    <a:lnTo>
                      <a:pt x="5081" y="15045"/>
                    </a:lnTo>
                    <a:lnTo>
                      <a:pt x="5740" y="15680"/>
                    </a:lnTo>
                    <a:lnTo>
                      <a:pt x="6009" y="15924"/>
                    </a:lnTo>
                    <a:lnTo>
                      <a:pt x="6278" y="15680"/>
                    </a:lnTo>
                    <a:lnTo>
                      <a:pt x="6937" y="15045"/>
                    </a:lnTo>
                    <a:lnTo>
                      <a:pt x="7401" y="14581"/>
                    </a:lnTo>
                    <a:lnTo>
                      <a:pt x="7914" y="14019"/>
                    </a:lnTo>
                    <a:lnTo>
                      <a:pt x="8451" y="13408"/>
                    </a:lnTo>
                    <a:lnTo>
                      <a:pt x="9013" y="12725"/>
                    </a:lnTo>
                    <a:lnTo>
                      <a:pt x="9575" y="11992"/>
                    </a:lnTo>
                    <a:lnTo>
                      <a:pt x="10112" y="11210"/>
                    </a:lnTo>
                    <a:lnTo>
                      <a:pt x="10625" y="10404"/>
                    </a:lnTo>
                    <a:lnTo>
                      <a:pt x="10869" y="9965"/>
                    </a:lnTo>
                    <a:lnTo>
                      <a:pt x="11089" y="9550"/>
                    </a:lnTo>
                    <a:lnTo>
                      <a:pt x="11284" y="9110"/>
                    </a:lnTo>
                    <a:lnTo>
                      <a:pt x="11455" y="8670"/>
                    </a:lnTo>
                    <a:lnTo>
                      <a:pt x="11626" y="8231"/>
                    </a:lnTo>
                    <a:lnTo>
                      <a:pt x="11748" y="7791"/>
                    </a:lnTo>
                    <a:lnTo>
                      <a:pt x="11871" y="7352"/>
                    </a:lnTo>
                    <a:lnTo>
                      <a:pt x="11944" y="6887"/>
                    </a:lnTo>
                    <a:lnTo>
                      <a:pt x="11993" y="6448"/>
                    </a:lnTo>
                    <a:lnTo>
                      <a:pt x="12017" y="6008"/>
                    </a:lnTo>
                    <a:lnTo>
                      <a:pt x="12017" y="5691"/>
                    </a:lnTo>
                    <a:lnTo>
                      <a:pt x="11993" y="5398"/>
                    </a:lnTo>
                    <a:lnTo>
                      <a:pt x="11944" y="5105"/>
                    </a:lnTo>
                    <a:lnTo>
                      <a:pt x="11895" y="4787"/>
                    </a:lnTo>
                    <a:lnTo>
                      <a:pt x="11822" y="4518"/>
                    </a:lnTo>
                    <a:lnTo>
                      <a:pt x="11748" y="4225"/>
                    </a:lnTo>
                    <a:lnTo>
                      <a:pt x="11553" y="3664"/>
                    </a:lnTo>
                    <a:lnTo>
                      <a:pt x="11284" y="3151"/>
                    </a:lnTo>
                    <a:lnTo>
                      <a:pt x="10991" y="2638"/>
                    </a:lnTo>
                    <a:lnTo>
                      <a:pt x="10649" y="2198"/>
                    </a:lnTo>
                    <a:lnTo>
                      <a:pt x="10259" y="1759"/>
                    </a:lnTo>
                    <a:lnTo>
                      <a:pt x="9819" y="1368"/>
                    </a:lnTo>
                    <a:lnTo>
                      <a:pt x="9379" y="1026"/>
                    </a:lnTo>
                    <a:lnTo>
                      <a:pt x="8866" y="733"/>
                    </a:lnTo>
                    <a:lnTo>
                      <a:pt x="8354" y="464"/>
                    </a:lnTo>
                    <a:lnTo>
                      <a:pt x="7792" y="269"/>
                    </a:lnTo>
                    <a:lnTo>
                      <a:pt x="7499" y="196"/>
                    </a:lnTo>
                    <a:lnTo>
                      <a:pt x="7230" y="122"/>
                    </a:lnTo>
                    <a:lnTo>
                      <a:pt x="6913" y="73"/>
                    </a:lnTo>
                    <a:lnTo>
                      <a:pt x="6620" y="25"/>
                    </a:lnTo>
                    <a:lnTo>
                      <a:pt x="6326" y="0"/>
                    </a:lnTo>
                    <a:close/>
                  </a:path>
                </a:pathLst>
              </a:custGeom>
              <a:solidFill>
                <a:srgbClr val="0F75BC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lIns="109710" tIns="109710" rIns="109710" bIns="109710" anchor="ctr" anchorCtr="0">
                <a:noAutofit/>
              </a:bodyPr>
              <a:lstStyle/>
              <a:p>
                <a:pPr defTabSz="1097280"/>
                <a:endParaRPr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2" name="Group 53">
              <a:extLst>
                <a:ext uri="{FF2B5EF4-FFF2-40B4-BE49-F238E27FC236}">
                  <a16:creationId xmlns:a16="http://schemas.microsoft.com/office/drawing/2014/main" xmlns="" id="{6AD005E3-1F6B-4C5C-A3DB-3465ECFC36DA}"/>
                </a:ext>
              </a:extLst>
            </p:cNvPr>
            <p:cNvGrpSpPr/>
            <p:nvPr/>
          </p:nvGrpSpPr>
          <p:grpSpPr>
            <a:xfrm rot="19600948">
              <a:off x="8762852" y="3103041"/>
              <a:ext cx="78426" cy="103916"/>
              <a:chOff x="9398990" y="3183791"/>
              <a:chExt cx="98259" cy="13019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BFB6540C-3A9D-4209-8EEC-1F17CB2F15BA}"/>
                  </a:ext>
                </a:extLst>
              </p:cNvPr>
              <p:cNvSpPr/>
              <p:nvPr/>
            </p:nvSpPr>
            <p:spPr>
              <a:xfrm>
                <a:off x="9413081" y="3231356"/>
                <a:ext cx="60442" cy="604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Shape 345">
                <a:extLst>
                  <a:ext uri="{FF2B5EF4-FFF2-40B4-BE49-F238E27FC236}">
                    <a16:creationId xmlns:a16="http://schemas.microsoft.com/office/drawing/2014/main" xmlns="" id="{05AC4C53-04F6-442D-BBF2-59AD48D28C9D}"/>
                  </a:ext>
                </a:extLst>
              </p:cNvPr>
              <p:cNvSpPr/>
              <p:nvPr/>
            </p:nvSpPr>
            <p:spPr>
              <a:xfrm rot="12373356">
                <a:off x="9398990" y="3183791"/>
                <a:ext cx="98259" cy="130195"/>
              </a:xfrm>
              <a:custGeom>
                <a:avLst/>
                <a:gdLst/>
                <a:ahLst/>
                <a:cxnLst/>
                <a:rect l="0" t="0" r="0" b="0"/>
                <a:pathLst>
                  <a:path w="12018" h="15924" extrusionOk="0">
                    <a:moveTo>
                      <a:pt x="6278" y="3444"/>
                    </a:moveTo>
                    <a:lnTo>
                      <a:pt x="6522" y="3493"/>
                    </a:lnTo>
                    <a:lnTo>
                      <a:pt x="6766" y="3542"/>
                    </a:lnTo>
                    <a:lnTo>
                      <a:pt x="7010" y="3639"/>
                    </a:lnTo>
                    <a:lnTo>
                      <a:pt x="7230" y="3737"/>
                    </a:lnTo>
                    <a:lnTo>
                      <a:pt x="7450" y="3883"/>
                    </a:lnTo>
                    <a:lnTo>
                      <a:pt x="7645" y="4030"/>
                    </a:lnTo>
                    <a:lnTo>
                      <a:pt x="7816" y="4201"/>
                    </a:lnTo>
                    <a:lnTo>
                      <a:pt x="7987" y="4372"/>
                    </a:lnTo>
                    <a:lnTo>
                      <a:pt x="8134" y="4567"/>
                    </a:lnTo>
                    <a:lnTo>
                      <a:pt x="8280" y="4787"/>
                    </a:lnTo>
                    <a:lnTo>
                      <a:pt x="8378" y="5007"/>
                    </a:lnTo>
                    <a:lnTo>
                      <a:pt x="8476" y="5251"/>
                    </a:lnTo>
                    <a:lnTo>
                      <a:pt x="8525" y="5495"/>
                    </a:lnTo>
                    <a:lnTo>
                      <a:pt x="8573" y="5740"/>
                    </a:lnTo>
                    <a:lnTo>
                      <a:pt x="8573" y="6008"/>
                    </a:lnTo>
                    <a:lnTo>
                      <a:pt x="8573" y="6277"/>
                    </a:lnTo>
                    <a:lnTo>
                      <a:pt x="8525" y="6521"/>
                    </a:lnTo>
                    <a:lnTo>
                      <a:pt x="8476" y="6765"/>
                    </a:lnTo>
                    <a:lnTo>
                      <a:pt x="8378" y="7010"/>
                    </a:lnTo>
                    <a:lnTo>
                      <a:pt x="8280" y="7229"/>
                    </a:lnTo>
                    <a:lnTo>
                      <a:pt x="8134" y="7449"/>
                    </a:lnTo>
                    <a:lnTo>
                      <a:pt x="7987" y="7645"/>
                    </a:lnTo>
                    <a:lnTo>
                      <a:pt x="7816" y="7816"/>
                    </a:lnTo>
                    <a:lnTo>
                      <a:pt x="7645" y="7987"/>
                    </a:lnTo>
                    <a:lnTo>
                      <a:pt x="7450" y="8133"/>
                    </a:lnTo>
                    <a:lnTo>
                      <a:pt x="7230" y="8280"/>
                    </a:lnTo>
                    <a:lnTo>
                      <a:pt x="7010" y="8377"/>
                    </a:lnTo>
                    <a:lnTo>
                      <a:pt x="6766" y="8475"/>
                    </a:lnTo>
                    <a:lnTo>
                      <a:pt x="6522" y="8524"/>
                    </a:lnTo>
                    <a:lnTo>
                      <a:pt x="6278" y="8573"/>
                    </a:lnTo>
                    <a:lnTo>
                      <a:pt x="5740" y="8573"/>
                    </a:lnTo>
                    <a:lnTo>
                      <a:pt x="5496" y="8524"/>
                    </a:lnTo>
                    <a:lnTo>
                      <a:pt x="5252" y="8475"/>
                    </a:lnTo>
                    <a:lnTo>
                      <a:pt x="5008" y="8377"/>
                    </a:lnTo>
                    <a:lnTo>
                      <a:pt x="4788" y="8280"/>
                    </a:lnTo>
                    <a:lnTo>
                      <a:pt x="4568" y="8133"/>
                    </a:lnTo>
                    <a:lnTo>
                      <a:pt x="4373" y="7987"/>
                    </a:lnTo>
                    <a:lnTo>
                      <a:pt x="4202" y="7816"/>
                    </a:lnTo>
                    <a:lnTo>
                      <a:pt x="4031" y="7645"/>
                    </a:lnTo>
                    <a:lnTo>
                      <a:pt x="3884" y="7449"/>
                    </a:lnTo>
                    <a:lnTo>
                      <a:pt x="3738" y="7229"/>
                    </a:lnTo>
                    <a:lnTo>
                      <a:pt x="3640" y="7010"/>
                    </a:lnTo>
                    <a:lnTo>
                      <a:pt x="3542" y="6765"/>
                    </a:lnTo>
                    <a:lnTo>
                      <a:pt x="3493" y="6521"/>
                    </a:lnTo>
                    <a:lnTo>
                      <a:pt x="3445" y="6277"/>
                    </a:lnTo>
                    <a:lnTo>
                      <a:pt x="3445" y="6008"/>
                    </a:lnTo>
                    <a:lnTo>
                      <a:pt x="3445" y="5740"/>
                    </a:lnTo>
                    <a:lnTo>
                      <a:pt x="3493" y="5495"/>
                    </a:lnTo>
                    <a:lnTo>
                      <a:pt x="3542" y="5251"/>
                    </a:lnTo>
                    <a:lnTo>
                      <a:pt x="3640" y="5007"/>
                    </a:lnTo>
                    <a:lnTo>
                      <a:pt x="3738" y="4787"/>
                    </a:lnTo>
                    <a:lnTo>
                      <a:pt x="3884" y="4567"/>
                    </a:lnTo>
                    <a:lnTo>
                      <a:pt x="4031" y="4372"/>
                    </a:lnTo>
                    <a:lnTo>
                      <a:pt x="4202" y="4201"/>
                    </a:lnTo>
                    <a:lnTo>
                      <a:pt x="4373" y="4030"/>
                    </a:lnTo>
                    <a:lnTo>
                      <a:pt x="4568" y="3883"/>
                    </a:lnTo>
                    <a:lnTo>
                      <a:pt x="4788" y="3737"/>
                    </a:lnTo>
                    <a:lnTo>
                      <a:pt x="5008" y="3639"/>
                    </a:lnTo>
                    <a:lnTo>
                      <a:pt x="5252" y="3542"/>
                    </a:lnTo>
                    <a:lnTo>
                      <a:pt x="5496" y="3493"/>
                    </a:lnTo>
                    <a:lnTo>
                      <a:pt x="5740" y="3444"/>
                    </a:lnTo>
                    <a:close/>
                    <a:moveTo>
                      <a:pt x="5691" y="0"/>
                    </a:moveTo>
                    <a:lnTo>
                      <a:pt x="5398" y="25"/>
                    </a:lnTo>
                    <a:lnTo>
                      <a:pt x="5105" y="73"/>
                    </a:lnTo>
                    <a:lnTo>
                      <a:pt x="4788" y="122"/>
                    </a:lnTo>
                    <a:lnTo>
                      <a:pt x="4519" y="196"/>
                    </a:lnTo>
                    <a:lnTo>
                      <a:pt x="4226" y="269"/>
                    </a:lnTo>
                    <a:lnTo>
                      <a:pt x="3664" y="464"/>
                    </a:lnTo>
                    <a:lnTo>
                      <a:pt x="3152" y="733"/>
                    </a:lnTo>
                    <a:lnTo>
                      <a:pt x="2639" y="1026"/>
                    </a:lnTo>
                    <a:lnTo>
                      <a:pt x="2199" y="1368"/>
                    </a:lnTo>
                    <a:lnTo>
                      <a:pt x="1759" y="1759"/>
                    </a:lnTo>
                    <a:lnTo>
                      <a:pt x="1369" y="2198"/>
                    </a:lnTo>
                    <a:lnTo>
                      <a:pt x="1027" y="2638"/>
                    </a:lnTo>
                    <a:lnTo>
                      <a:pt x="734" y="3151"/>
                    </a:lnTo>
                    <a:lnTo>
                      <a:pt x="465" y="3664"/>
                    </a:lnTo>
                    <a:lnTo>
                      <a:pt x="270" y="4225"/>
                    </a:lnTo>
                    <a:lnTo>
                      <a:pt x="196" y="4518"/>
                    </a:lnTo>
                    <a:lnTo>
                      <a:pt x="123" y="4787"/>
                    </a:lnTo>
                    <a:lnTo>
                      <a:pt x="74" y="5105"/>
                    </a:lnTo>
                    <a:lnTo>
                      <a:pt x="25" y="5398"/>
                    </a:lnTo>
                    <a:lnTo>
                      <a:pt x="1" y="5691"/>
                    </a:lnTo>
                    <a:lnTo>
                      <a:pt x="1" y="6008"/>
                    </a:lnTo>
                    <a:lnTo>
                      <a:pt x="25" y="6448"/>
                    </a:lnTo>
                    <a:lnTo>
                      <a:pt x="74" y="6887"/>
                    </a:lnTo>
                    <a:lnTo>
                      <a:pt x="147" y="7352"/>
                    </a:lnTo>
                    <a:lnTo>
                      <a:pt x="270" y="7791"/>
                    </a:lnTo>
                    <a:lnTo>
                      <a:pt x="392" y="8231"/>
                    </a:lnTo>
                    <a:lnTo>
                      <a:pt x="563" y="8670"/>
                    </a:lnTo>
                    <a:lnTo>
                      <a:pt x="734" y="9110"/>
                    </a:lnTo>
                    <a:lnTo>
                      <a:pt x="929" y="9550"/>
                    </a:lnTo>
                    <a:lnTo>
                      <a:pt x="1149" y="9965"/>
                    </a:lnTo>
                    <a:lnTo>
                      <a:pt x="1393" y="10404"/>
                    </a:lnTo>
                    <a:lnTo>
                      <a:pt x="1906" y="11210"/>
                    </a:lnTo>
                    <a:lnTo>
                      <a:pt x="2443" y="11992"/>
                    </a:lnTo>
                    <a:lnTo>
                      <a:pt x="3005" y="12725"/>
                    </a:lnTo>
                    <a:lnTo>
                      <a:pt x="3567" y="13408"/>
                    </a:lnTo>
                    <a:lnTo>
                      <a:pt x="4104" y="14019"/>
                    </a:lnTo>
                    <a:lnTo>
                      <a:pt x="4617" y="14581"/>
                    </a:lnTo>
                    <a:lnTo>
                      <a:pt x="5081" y="15045"/>
                    </a:lnTo>
                    <a:lnTo>
                      <a:pt x="5740" y="15680"/>
                    </a:lnTo>
                    <a:lnTo>
                      <a:pt x="6009" y="15924"/>
                    </a:lnTo>
                    <a:lnTo>
                      <a:pt x="6278" y="15680"/>
                    </a:lnTo>
                    <a:lnTo>
                      <a:pt x="6937" y="15045"/>
                    </a:lnTo>
                    <a:lnTo>
                      <a:pt x="7401" y="14581"/>
                    </a:lnTo>
                    <a:lnTo>
                      <a:pt x="7914" y="14019"/>
                    </a:lnTo>
                    <a:lnTo>
                      <a:pt x="8451" y="13408"/>
                    </a:lnTo>
                    <a:lnTo>
                      <a:pt x="9013" y="12725"/>
                    </a:lnTo>
                    <a:lnTo>
                      <a:pt x="9575" y="11992"/>
                    </a:lnTo>
                    <a:lnTo>
                      <a:pt x="10112" y="11210"/>
                    </a:lnTo>
                    <a:lnTo>
                      <a:pt x="10625" y="10404"/>
                    </a:lnTo>
                    <a:lnTo>
                      <a:pt x="10869" y="9965"/>
                    </a:lnTo>
                    <a:lnTo>
                      <a:pt x="11089" y="9550"/>
                    </a:lnTo>
                    <a:lnTo>
                      <a:pt x="11284" y="9110"/>
                    </a:lnTo>
                    <a:lnTo>
                      <a:pt x="11455" y="8670"/>
                    </a:lnTo>
                    <a:lnTo>
                      <a:pt x="11626" y="8231"/>
                    </a:lnTo>
                    <a:lnTo>
                      <a:pt x="11748" y="7791"/>
                    </a:lnTo>
                    <a:lnTo>
                      <a:pt x="11871" y="7352"/>
                    </a:lnTo>
                    <a:lnTo>
                      <a:pt x="11944" y="6887"/>
                    </a:lnTo>
                    <a:lnTo>
                      <a:pt x="11993" y="6448"/>
                    </a:lnTo>
                    <a:lnTo>
                      <a:pt x="12017" y="6008"/>
                    </a:lnTo>
                    <a:lnTo>
                      <a:pt x="12017" y="5691"/>
                    </a:lnTo>
                    <a:lnTo>
                      <a:pt x="11993" y="5398"/>
                    </a:lnTo>
                    <a:lnTo>
                      <a:pt x="11944" y="5105"/>
                    </a:lnTo>
                    <a:lnTo>
                      <a:pt x="11895" y="4787"/>
                    </a:lnTo>
                    <a:lnTo>
                      <a:pt x="11822" y="4518"/>
                    </a:lnTo>
                    <a:lnTo>
                      <a:pt x="11748" y="4225"/>
                    </a:lnTo>
                    <a:lnTo>
                      <a:pt x="11553" y="3664"/>
                    </a:lnTo>
                    <a:lnTo>
                      <a:pt x="11284" y="3151"/>
                    </a:lnTo>
                    <a:lnTo>
                      <a:pt x="10991" y="2638"/>
                    </a:lnTo>
                    <a:lnTo>
                      <a:pt x="10649" y="2198"/>
                    </a:lnTo>
                    <a:lnTo>
                      <a:pt x="10259" y="1759"/>
                    </a:lnTo>
                    <a:lnTo>
                      <a:pt x="9819" y="1368"/>
                    </a:lnTo>
                    <a:lnTo>
                      <a:pt x="9379" y="1026"/>
                    </a:lnTo>
                    <a:lnTo>
                      <a:pt x="8866" y="733"/>
                    </a:lnTo>
                    <a:lnTo>
                      <a:pt x="8354" y="464"/>
                    </a:lnTo>
                    <a:lnTo>
                      <a:pt x="7792" y="269"/>
                    </a:lnTo>
                    <a:lnTo>
                      <a:pt x="7499" y="196"/>
                    </a:lnTo>
                    <a:lnTo>
                      <a:pt x="7230" y="122"/>
                    </a:lnTo>
                    <a:lnTo>
                      <a:pt x="6913" y="73"/>
                    </a:lnTo>
                    <a:lnTo>
                      <a:pt x="6620" y="25"/>
                    </a:lnTo>
                    <a:lnTo>
                      <a:pt x="6326" y="0"/>
                    </a:lnTo>
                    <a:close/>
                  </a:path>
                </a:pathLst>
              </a:custGeom>
              <a:solidFill>
                <a:srgbClr val="0F75BC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lIns="109710" tIns="109710" rIns="109710" bIns="109710" anchor="ctr" anchorCtr="0">
                <a:noAutofit/>
              </a:bodyPr>
              <a:lstStyle/>
              <a:p>
                <a:pPr defTabSz="1097280"/>
                <a:endParaRPr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3" name="Group 56">
              <a:extLst>
                <a:ext uri="{FF2B5EF4-FFF2-40B4-BE49-F238E27FC236}">
                  <a16:creationId xmlns:a16="http://schemas.microsoft.com/office/drawing/2014/main" xmlns="" id="{2DED4E86-1045-4C0C-B7F7-BC967AFC37B1}"/>
                </a:ext>
              </a:extLst>
            </p:cNvPr>
            <p:cNvGrpSpPr/>
            <p:nvPr/>
          </p:nvGrpSpPr>
          <p:grpSpPr>
            <a:xfrm rot="519252">
              <a:off x="8932387" y="3721934"/>
              <a:ext cx="78426" cy="103916"/>
              <a:chOff x="9398990" y="3183791"/>
              <a:chExt cx="98259" cy="13019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C798B103-780E-4630-91E9-6BFBFABAFD7D}"/>
                  </a:ext>
                </a:extLst>
              </p:cNvPr>
              <p:cNvSpPr/>
              <p:nvPr/>
            </p:nvSpPr>
            <p:spPr>
              <a:xfrm>
                <a:off x="9413081" y="3231356"/>
                <a:ext cx="60442" cy="604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Shape 345">
                <a:extLst>
                  <a:ext uri="{FF2B5EF4-FFF2-40B4-BE49-F238E27FC236}">
                    <a16:creationId xmlns:a16="http://schemas.microsoft.com/office/drawing/2014/main" xmlns="" id="{A03D8C0D-8DA0-4449-8A92-524CE5FDFFB1}"/>
                  </a:ext>
                </a:extLst>
              </p:cNvPr>
              <p:cNvSpPr/>
              <p:nvPr/>
            </p:nvSpPr>
            <p:spPr>
              <a:xfrm rot="12373356">
                <a:off x="9398990" y="3183791"/>
                <a:ext cx="98259" cy="130195"/>
              </a:xfrm>
              <a:custGeom>
                <a:avLst/>
                <a:gdLst/>
                <a:ahLst/>
                <a:cxnLst/>
                <a:rect l="0" t="0" r="0" b="0"/>
                <a:pathLst>
                  <a:path w="12018" h="15924" extrusionOk="0">
                    <a:moveTo>
                      <a:pt x="6278" y="3444"/>
                    </a:moveTo>
                    <a:lnTo>
                      <a:pt x="6522" y="3493"/>
                    </a:lnTo>
                    <a:lnTo>
                      <a:pt x="6766" y="3542"/>
                    </a:lnTo>
                    <a:lnTo>
                      <a:pt x="7010" y="3639"/>
                    </a:lnTo>
                    <a:lnTo>
                      <a:pt x="7230" y="3737"/>
                    </a:lnTo>
                    <a:lnTo>
                      <a:pt x="7450" y="3883"/>
                    </a:lnTo>
                    <a:lnTo>
                      <a:pt x="7645" y="4030"/>
                    </a:lnTo>
                    <a:lnTo>
                      <a:pt x="7816" y="4201"/>
                    </a:lnTo>
                    <a:lnTo>
                      <a:pt x="7987" y="4372"/>
                    </a:lnTo>
                    <a:lnTo>
                      <a:pt x="8134" y="4567"/>
                    </a:lnTo>
                    <a:lnTo>
                      <a:pt x="8280" y="4787"/>
                    </a:lnTo>
                    <a:lnTo>
                      <a:pt x="8378" y="5007"/>
                    </a:lnTo>
                    <a:lnTo>
                      <a:pt x="8476" y="5251"/>
                    </a:lnTo>
                    <a:lnTo>
                      <a:pt x="8525" y="5495"/>
                    </a:lnTo>
                    <a:lnTo>
                      <a:pt x="8573" y="5740"/>
                    </a:lnTo>
                    <a:lnTo>
                      <a:pt x="8573" y="6008"/>
                    </a:lnTo>
                    <a:lnTo>
                      <a:pt x="8573" y="6277"/>
                    </a:lnTo>
                    <a:lnTo>
                      <a:pt x="8525" y="6521"/>
                    </a:lnTo>
                    <a:lnTo>
                      <a:pt x="8476" y="6765"/>
                    </a:lnTo>
                    <a:lnTo>
                      <a:pt x="8378" y="7010"/>
                    </a:lnTo>
                    <a:lnTo>
                      <a:pt x="8280" y="7229"/>
                    </a:lnTo>
                    <a:lnTo>
                      <a:pt x="8134" y="7449"/>
                    </a:lnTo>
                    <a:lnTo>
                      <a:pt x="7987" y="7645"/>
                    </a:lnTo>
                    <a:lnTo>
                      <a:pt x="7816" y="7816"/>
                    </a:lnTo>
                    <a:lnTo>
                      <a:pt x="7645" y="7987"/>
                    </a:lnTo>
                    <a:lnTo>
                      <a:pt x="7450" y="8133"/>
                    </a:lnTo>
                    <a:lnTo>
                      <a:pt x="7230" y="8280"/>
                    </a:lnTo>
                    <a:lnTo>
                      <a:pt x="7010" y="8377"/>
                    </a:lnTo>
                    <a:lnTo>
                      <a:pt x="6766" y="8475"/>
                    </a:lnTo>
                    <a:lnTo>
                      <a:pt x="6522" y="8524"/>
                    </a:lnTo>
                    <a:lnTo>
                      <a:pt x="6278" y="8573"/>
                    </a:lnTo>
                    <a:lnTo>
                      <a:pt x="5740" y="8573"/>
                    </a:lnTo>
                    <a:lnTo>
                      <a:pt x="5496" y="8524"/>
                    </a:lnTo>
                    <a:lnTo>
                      <a:pt x="5252" y="8475"/>
                    </a:lnTo>
                    <a:lnTo>
                      <a:pt x="5008" y="8377"/>
                    </a:lnTo>
                    <a:lnTo>
                      <a:pt x="4788" y="8280"/>
                    </a:lnTo>
                    <a:lnTo>
                      <a:pt x="4568" y="8133"/>
                    </a:lnTo>
                    <a:lnTo>
                      <a:pt x="4373" y="7987"/>
                    </a:lnTo>
                    <a:lnTo>
                      <a:pt x="4202" y="7816"/>
                    </a:lnTo>
                    <a:lnTo>
                      <a:pt x="4031" y="7645"/>
                    </a:lnTo>
                    <a:lnTo>
                      <a:pt x="3884" y="7449"/>
                    </a:lnTo>
                    <a:lnTo>
                      <a:pt x="3738" y="7229"/>
                    </a:lnTo>
                    <a:lnTo>
                      <a:pt x="3640" y="7010"/>
                    </a:lnTo>
                    <a:lnTo>
                      <a:pt x="3542" y="6765"/>
                    </a:lnTo>
                    <a:lnTo>
                      <a:pt x="3493" y="6521"/>
                    </a:lnTo>
                    <a:lnTo>
                      <a:pt x="3445" y="6277"/>
                    </a:lnTo>
                    <a:lnTo>
                      <a:pt x="3445" y="6008"/>
                    </a:lnTo>
                    <a:lnTo>
                      <a:pt x="3445" y="5740"/>
                    </a:lnTo>
                    <a:lnTo>
                      <a:pt x="3493" y="5495"/>
                    </a:lnTo>
                    <a:lnTo>
                      <a:pt x="3542" y="5251"/>
                    </a:lnTo>
                    <a:lnTo>
                      <a:pt x="3640" y="5007"/>
                    </a:lnTo>
                    <a:lnTo>
                      <a:pt x="3738" y="4787"/>
                    </a:lnTo>
                    <a:lnTo>
                      <a:pt x="3884" y="4567"/>
                    </a:lnTo>
                    <a:lnTo>
                      <a:pt x="4031" y="4372"/>
                    </a:lnTo>
                    <a:lnTo>
                      <a:pt x="4202" y="4201"/>
                    </a:lnTo>
                    <a:lnTo>
                      <a:pt x="4373" y="4030"/>
                    </a:lnTo>
                    <a:lnTo>
                      <a:pt x="4568" y="3883"/>
                    </a:lnTo>
                    <a:lnTo>
                      <a:pt x="4788" y="3737"/>
                    </a:lnTo>
                    <a:lnTo>
                      <a:pt x="5008" y="3639"/>
                    </a:lnTo>
                    <a:lnTo>
                      <a:pt x="5252" y="3542"/>
                    </a:lnTo>
                    <a:lnTo>
                      <a:pt x="5496" y="3493"/>
                    </a:lnTo>
                    <a:lnTo>
                      <a:pt x="5740" y="3444"/>
                    </a:lnTo>
                    <a:close/>
                    <a:moveTo>
                      <a:pt x="5691" y="0"/>
                    </a:moveTo>
                    <a:lnTo>
                      <a:pt x="5398" y="25"/>
                    </a:lnTo>
                    <a:lnTo>
                      <a:pt x="5105" y="73"/>
                    </a:lnTo>
                    <a:lnTo>
                      <a:pt x="4788" y="122"/>
                    </a:lnTo>
                    <a:lnTo>
                      <a:pt x="4519" y="196"/>
                    </a:lnTo>
                    <a:lnTo>
                      <a:pt x="4226" y="269"/>
                    </a:lnTo>
                    <a:lnTo>
                      <a:pt x="3664" y="464"/>
                    </a:lnTo>
                    <a:lnTo>
                      <a:pt x="3152" y="733"/>
                    </a:lnTo>
                    <a:lnTo>
                      <a:pt x="2639" y="1026"/>
                    </a:lnTo>
                    <a:lnTo>
                      <a:pt x="2199" y="1368"/>
                    </a:lnTo>
                    <a:lnTo>
                      <a:pt x="1759" y="1759"/>
                    </a:lnTo>
                    <a:lnTo>
                      <a:pt x="1369" y="2198"/>
                    </a:lnTo>
                    <a:lnTo>
                      <a:pt x="1027" y="2638"/>
                    </a:lnTo>
                    <a:lnTo>
                      <a:pt x="734" y="3151"/>
                    </a:lnTo>
                    <a:lnTo>
                      <a:pt x="465" y="3664"/>
                    </a:lnTo>
                    <a:lnTo>
                      <a:pt x="270" y="4225"/>
                    </a:lnTo>
                    <a:lnTo>
                      <a:pt x="196" y="4518"/>
                    </a:lnTo>
                    <a:lnTo>
                      <a:pt x="123" y="4787"/>
                    </a:lnTo>
                    <a:lnTo>
                      <a:pt x="74" y="5105"/>
                    </a:lnTo>
                    <a:lnTo>
                      <a:pt x="25" y="5398"/>
                    </a:lnTo>
                    <a:lnTo>
                      <a:pt x="1" y="5691"/>
                    </a:lnTo>
                    <a:lnTo>
                      <a:pt x="1" y="6008"/>
                    </a:lnTo>
                    <a:lnTo>
                      <a:pt x="25" y="6448"/>
                    </a:lnTo>
                    <a:lnTo>
                      <a:pt x="74" y="6887"/>
                    </a:lnTo>
                    <a:lnTo>
                      <a:pt x="147" y="7352"/>
                    </a:lnTo>
                    <a:lnTo>
                      <a:pt x="270" y="7791"/>
                    </a:lnTo>
                    <a:lnTo>
                      <a:pt x="392" y="8231"/>
                    </a:lnTo>
                    <a:lnTo>
                      <a:pt x="563" y="8670"/>
                    </a:lnTo>
                    <a:lnTo>
                      <a:pt x="734" y="9110"/>
                    </a:lnTo>
                    <a:lnTo>
                      <a:pt x="929" y="9550"/>
                    </a:lnTo>
                    <a:lnTo>
                      <a:pt x="1149" y="9965"/>
                    </a:lnTo>
                    <a:lnTo>
                      <a:pt x="1393" y="10404"/>
                    </a:lnTo>
                    <a:lnTo>
                      <a:pt x="1906" y="11210"/>
                    </a:lnTo>
                    <a:lnTo>
                      <a:pt x="2443" y="11992"/>
                    </a:lnTo>
                    <a:lnTo>
                      <a:pt x="3005" y="12725"/>
                    </a:lnTo>
                    <a:lnTo>
                      <a:pt x="3567" y="13408"/>
                    </a:lnTo>
                    <a:lnTo>
                      <a:pt x="4104" y="14019"/>
                    </a:lnTo>
                    <a:lnTo>
                      <a:pt x="4617" y="14581"/>
                    </a:lnTo>
                    <a:lnTo>
                      <a:pt x="5081" y="15045"/>
                    </a:lnTo>
                    <a:lnTo>
                      <a:pt x="5740" y="15680"/>
                    </a:lnTo>
                    <a:lnTo>
                      <a:pt x="6009" y="15924"/>
                    </a:lnTo>
                    <a:lnTo>
                      <a:pt x="6278" y="15680"/>
                    </a:lnTo>
                    <a:lnTo>
                      <a:pt x="6937" y="15045"/>
                    </a:lnTo>
                    <a:lnTo>
                      <a:pt x="7401" y="14581"/>
                    </a:lnTo>
                    <a:lnTo>
                      <a:pt x="7914" y="14019"/>
                    </a:lnTo>
                    <a:lnTo>
                      <a:pt x="8451" y="13408"/>
                    </a:lnTo>
                    <a:lnTo>
                      <a:pt x="9013" y="12725"/>
                    </a:lnTo>
                    <a:lnTo>
                      <a:pt x="9575" y="11992"/>
                    </a:lnTo>
                    <a:lnTo>
                      <a:pt x="10112" y="11210"/>
                    </a:lnTo>
                    <a:lnTo>
                      <a:pt x="10625" y="10404"/>
                    </a:lnTo>
                    <a:lnTo>
                      <a:pt x="10869" y="9965"/>
                    </a:lnTo>
                    <a:lnTo>
                      <a:pt x="11089" y="9550"/>
                    </a:lnTo>
                    <a:lnTo>
                      <a:pt x="11284" y="9110"/>
                    </a:lnTo>
                    <a:lnTo>
                      <a:pt x="11455" y="8670"/>
                    </a:lnTo>
                    <a:lnTo>
                      <a:pt x="11626" y="8231"/>
                    </a:lnTo>
                    <a:lnTo>
                      <a:pt x="11748" y="7791"/>
                    </a:lnTo>
                    <a:lnTo>
                      <a:pt x="11871" y="7352"/>
                    </a:lnTo>
                    <a:lnTo>
                      <a:pt x="11944" y="6887"/>
                    </a:lnTo>
                    <a:lnTo>
                      <a:pt x="11993" y="6448"/>
                    </a:lnTo>
                    <a:lnTo>
                      <a:pt x="12017" y="6008"/>
                    </a:lnTo>
                    <a:lnTo>
                      <a:pt x="12017" y="5691"/>
                    </a:lnTo>
                    <a:lnTo>
                      <a:pt x="11993" y="5398"/>
                    </a:lnTo>
                    <a:lnTo>
                      <a:pt x="11944" y="5105"/>
                    </a:lnTo>
                    <a:lnTo>
                      <a:pt x="11895" y="4787"/>
                    </a:lnTo>
                    <a:lnTo>
                      <a:pt x="11822" y="4518"/>
                    </a:lnTo>
                    <a:lnTo>
                      <a:pt x="11748" y="4225"/>
                    </a:lnTo>
                    <a:lnTo>
                      <a:pt x="11553" y="3664"/>
                    </a:lnTo>
                    <a:lnTo>
                      <a:pt x="11284" y="3151"/>
                    </a:lnTo>
                    <a:lnTo>
                      <a:pt x="10991" y="2638"/>
                    </a:lnTo>
                    <a:lnTo>
                      <a:pt x="10649" y="2198"/>
                    </a:lnTo>
                    <a:lnTo>
                      <a:pt x="10259" y="1759"/>
                    </a:lnTo>
                    <a:lnTo>
                      <a:pt x="9819" y="1368"/>
                    </a:lnTo>
                    <a:lnTo>
                      <a:pt x="9379" y="1026"/>
                    </a:lnTo>
                    <a:lnTo>
                      <a:pt x="8866" y="733"/>
                    </a:lnTo>
                    <a:lnTo>
                      <a:pt x="8354" y="464"/>
                    </a:lnTo>
                    <a:lnTo>
                      <a:pt x="7792" y="269"/>
                    </a:lnTo>
                    <a:lnTo>
                      <a:pt x="7499" y="196"/>
                    </a:lnTo>
                    <a:lnTo>
                      <a:pt x="7230" y="122"/>
                    </a:lnTo>
                    <a:lnTo>
                      <a:pt x="6913" y="73"/>
                    </a:lnTo>
                    <a:lnTo>
                      <a:pt x="6620" y="25"/>
                    </a:lnTo>
                    <a:lnTo>
                      <a:pt x="6326" y="0"/>
                    </a:lnTo>
                    <a:close/>
                  </a:path>
                </a:pathLst>
              </a:custGeom>
              <a:solidFill>
                <a:srgbClr val="0F75BC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lIns="109710" tIns="109710" rIns="109710" bIns="109710" anchor="ctr" anchorCtr="0">
                <a:noAutofit/>
              </a:bodyPr>
              <a:lstStyle/>
              <a:p>
                <a:pPr defTabSz="1097280"/>
                <a:endParaRPr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4" name="Freeform: Shape 59">
              <a:extLst>
                <a:ext uri="{FF2B5EF4-FFF2-40B4-BE49-F238E27FC236}">
                  <a16:creationId xmlns:a16="http://schemas.microsoft.com/office/drawing/2014/main" xmlns="" id="{DA9367E8-E3C8-4304-ACFD-4E43F7A2FB77}"/>
                </a:ext>
              </a:extLst>
            </p:cNvPr>
            <p:cNvSpPr/>
            <p:nvPr/>
          </p:nvSpPr>
          <p:spPr>
            <a:xfrm>
              <a:off x="8447479" y="2986720"/>
              <a:ext cx="155977" cy="375605"/>
            </a:xfrm>
            <a:custGeom>
              <a:avLst/>
              <a:gdLst>
                <a:gd name="connsiteX0" fmla="*/ 155977 w 155977"/>
                <a:gd name="connsiteY0" fmla="*/ 54136 h 375605"/>
                <a:gd name="connsiteX1" fmla="*/ 45249 w 155977"/>
                <a:gd name="connsiteY1" fmla="*/ 7702 h 375605"/>
                <a:gd name="connsiteX2" fmla="*/ 5 w 155977"/>
                <a:gd name="connsiteY2" fmla="*/ 195821 h 375605"/>
                <a:gd name="connsiteX3" fmla="*/ 47630 w 155977"/>
                <a:gd name="connsiteY3" fmla="*/ 375605 h 37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977" h="375605">
                  <a:moveTo>
                    <a:pt x="155977" y="54136"/>
                  </a:moveTo>
                  <a:cubicBezTo>
                    <a:pt x="113610" y="19112"/>
                    <a:pt x="71244" y="-15912"/>
                    <a:pt x="45249" y="7702"/>
                  </a:cubicBezTo>
                  <a:cubicBezTo>
                    <a:pt x="19254" y="31316"/>
                    <a:pt x="-392" y="134504"/>
                    <a:pt x="5" y="195821"/>
                  </a:cubicBezTo>
                  <a:cubicBezTo>
                    <a:pt x="402" y="257138"/>
                    <a:pt x="39296" y="333933"/>
                    <a:pt x="47630" y="375605"/>
                  </a:cubicBezTo>
                </a:path>
              </a:pathLst>
            </a:cu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>
              <a:extLst>
                <a:ext uri="{FF2B5EF4-FFF2-40B4-BE49-F238E27FC236}">
                  <a16:creationId xmlns:a16="http://schemas.microsoft.com/office/drawing/2014/main" xmlns="" id="{DAB39EC1-BC7E-4CBA-9C46-0C8DBDE143B4}"/>
                </a:ext>
              </a:extLst>
            </p:cNvPr>
            <p:cNvGrpSpPr/>
            <p:nvPr/>
          </p:nvGrpSpPr>
          <p:grpSpPr>
            <a:xfrm rot="519252">
              <a:off x="8491495" y="4014443"/>
              <a:ext cx="78426" cy="103916"/>
              <a:chOff x="9398990" y="3183791"/>
              <a:chExt cx="98259" cy="130195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11551043-7D10-47D1-888C-05731782EE8E}"/>
                  </a:ext>
                </a:extLst>
              </p:cNvPr>
              <p:cNvSpPr/>
              <p:nvPr/>
            </p:nvSpPr>
            <p:spPr>
              <a:xfrm>
                <a:off x="9413081" y="3231356"/>
                <a:ext cx="60442" cy="604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Shape 345">
                <a:extLst>
                  <a:ext uri="{FF2B5EF4-FFF2-40B4-BE49-F238E27FC236}">
                    <a16:creationId xmlns:a16="http://schemas.microsoft.com/office/drawing/2014/main" xmlns="" id="{49437B48-7C89-4DBA-A0D2-C521FD98A2AC}"/>
                  </a:ext>
                </a:extLst>
              </p:cNvPr>
              <p:cNvSpPr/>
              <p:nvPr/>
            </p:nvSpPr>
            <p:spPr>
              <a:xfrm rot="12373356">
                <a:off x="9398990" y="3183791"/>
                <a:ext cx="98259" cy="130195"/>
              </a:xfrm>
              <a:custGeom>
                <a:avLst/>
                <a:gdLst/>
                <a:ahLst/>
                <a:cxnLst/>
                <a:rect l="0" t="0" r="0" b="0"/>
                <a:pathLst>
                  <a:path w="12018" h="15924" extrusionOk="0">
                    <a:moveTo>
                      <a:pt x="6278" y="3444"/>
                    </a:moveTo>
                    <a:lnTo>
                      <a:pt x="6522" y="3493"/>
                    </a:lnTo>
                    <a:lnTo>
                      <a:pt x="6766" y="3542"/>
                    </a:lnTo>
                    <a:lnTo>
                      <a:pt x="7010" y="3639"/>
                    </a:lnTo>
                    <a:lnTo>
                      <a:pt x="7230" y="3737"/>
                    </a:lnTo>
                    <a:lnTo>
                      <a:pt x="7450" y="3883"/>
                    </a:lnTo>
                    <a:lnTo>
                      <a:pt x="7645" y="4030"/>
                    </a:lnTo>
                    <a:lnTo>
                      <a:pt x="7816" y="4201"/>
                    </a:lnTo>
                    <a:lnTo>
                      <a:pt x="7987" y="4372"/>
                    </a:lnTo>
                    <a:lnTo>
                      <a:pt x="8134" y="4567"/>
                    </a:lnTo>
                    <a:lnTo>
                      <a:pt x="8280" y="4787"/>
                    </a:lnTo>
                    <a:lnTo>
                      <a:pt x="8378" y="5007"/>
                    </a:lnTo>
                    <a:lnTo>
                      <a:pt x="8476" y="5251"/>
                    </a:lnTo>
                    <a:lnTo>
                      <a:pt x="8525" y="5495"/>
                    </a:lnTo>
                    <a:lnTo>
                      <a:pt x="8573" y="5740"/>
                    </a:lnTo>
                    <a:lnTo>
                      <a:pt x="8573" y="6008"/>
                    </a:lnTo>
                    <a:lnTo>
                      <a:pt x="8573" y="6277"/>
                    </a:lnTo>
                    <a:lnTo>
                      <a:pt x="8525" y="6521"/>
                    </a:lnTo>
                    <a:lnTo>
                      <a:pt x="8476" y="6765"/>
                    </a:lnTo>
                    <a:lnTo>
                      <a:pt x="8378" y="7010"/>
                    </a:lnTo>
                    <a:lnTo>
                      <a:pt x="8280" y="7229"/>
                    </a:lnTo>
                    <a:lnTo>
                      <a:pt x="8134" y="7449"/>
                    </a:lnTo>
                    <a:lnTo>
                      <a:pt x="7987" y="7645"/>
                    </a:lnTo>
                    <a:lnTo>
                      <a:pt x="7816" y="7816"/>
                    </a:lnTo>
                    <a:lnTo>
                      <a:pt x="7645" y="7987"/>
                    </a:lnTo>
                    <a:lnTo>
                      <a:pt x="7450" y="8133"/>
                    </a:lnTo>
                    <a:lnTo>
                      <a:pt x="7230" y="8280"/>
                    </a:lnTo>
                    <a:lnTo>
                      <a:pt x="7010" y="8377"/>
                    </a:lnTo>
                    <a:lnTo>
                      <a:pt x="6766" y="8475"/>
                    </a:lnTo>
                    <a:lnTo>
                      <a:pt x="6522" y="8524"/>
                    </a:lnTo>
                    <a:lnTo>
                      <a:pt x="6278" y="8573"/>
                    </a:lnTo>
                    <a:lnTo>
                      <a:pt x="5740" y="8573"/>
                    </a:lnTo>
                    <a:lnTo>
                      <a:pt x="5496" y="8524"/>
                    </a:lnTo>
                    <a:lnTo>
                      <a:pt x="5252" y="8475"/>
                    </a:lnTo>
                    <a:lnTo>
                      <a:pt x="5008" y="8377"/>
                    </a:lnTo>
                    <a:lnTo>
                      <a:pt x="4788" y="8280"/>
                    </a:lnTo>
                    <a:lnTo>
                      <a:pt x="4568" y="8133"/>
                    </a:lnTo>
                    <a:lnTo>
                      <a:pt x="4373" y="7987"/>
                    </a:lnTo>
                    <a:lnTo>
                      <a:pt x="4202" y="7816"/>
                    </a:lnTo>
                    <a:lnTo>
                      <a:pt x="4031" y="7645"/>
                    </a:lnTo>
                    <a:lnTo>
                      <a:pt x="3884" y="7449"/>
                    </a:lnTo>
                    <a:lnTo>
                      <a:pt x="3738" y="7229"/>
                    </a:lnTo>
                    <a:lnTo>
                      <a:pt x="3640" y="7010"/>
                    </a:lnTo>
                    <a:lnTo>
                      <a:pt x="3542" y="6765"/>
                    </a:lnTo>
                    <a:lnTo>
                      <a:pt x="3493" y="6521"/>
                    </a:lnTo>
                    <a:lnTo>
                      <a:pt x="3445" y="6277"/>
                    </a:lnTo>
                    <a:lnTo>
                      <a:pt x="3445" y="6008"/>
                    </a:lnTo>
                    <a:lnTo>
                      <a:pt x="3445" y="5740"/>
                    </a:lnTo>
                    <a:lnTo>
                      <a:pt x="3493" y="5495"/>
                    </a:lnTo>
                    <a:lnTo>
                      <a:pt x="3542" y="5251"/>
                    </a:lnTo>
                    <a:lnTo>
                      <a:pt x="3640" y="5007"/>
                    </a:lnTo>
                    <a:lnTo>
                      <a:pt x="3738" y="4787"/>
                    </a:lnTo>
                    <a:lnTo>
                      <a:pt x="3884" y="4567"/>
                    </a:lnTo>
                    <a:lnTo>
                      <a:pt x="4031" y="4372"/>
                    </a:lnTo>
                    <a:lnTo>
                      <a:pt x="4202" y="4201"/>
                    </a:lnTo>
                    <a:lnTo>
                      <a:pt x="4373" y="4030"/>
                    </a:lnTo>
                    <a:lnTo>
                      <a:pt x="4568" y="3883"/>
                    </a:lnTo>
                    <a:lnTo>
                      <a:pt x="4788" y="3737"/>
                    </a:lnTo>
                    <a:lnTo>
                      <a:pt x="5008" y="3639"/>
                    </a:lnTo>
                    <a:lnTo>
                      <a:pt x="5252" y="3542"/>
                    </a:lnTo>
                    <a:lnTo>
                      <a:pt x="5496" y="3493"/>
                    </a:lnTo>
                    <a:lnTo>
                      <a:pt x="5740" y="3444"/>
                    </a:lnTo>
                    <a:close/>
                    <a:moveTo>
                      <a:pt x="5691" y="0"/>
                    </a:moveTo>
                    <a:lnTo>
                      <a:pt x="5398" y="25"/>
                    </a:lnTo>
                    <a:lnTo>
                      <a:pt x="5105" y="73"/>
                    </a:lnTo>
                    <a:lnTo>
                      <a:pt x="4788" y="122"/>
                    </a:lnTo>
                    <a:lnTo>
                      <a:pt x="4519" y="196"/>
                    </a:lnTo>
                    <a:lnTo>
                      <a:pt x="4226" y="269"/>
                    </a:lnTo>
                    <a:lnTo>
                      <a:pt x="3664" y="464"/>
                    </a:lnTo>
                    <a:lnTo>
                      <a:pt x="3152" y="733"/>
                    </a:lnTo>
                    <a:lnTo>
                      <a:pt x="2639" y="1026"/>
                    </a:lnTo>
                    <a:lnTo>
                      <a:pt x="2199" y="1368"/>
                    </a:lnTo>
                    <a:lnTo>
                      <a:pt x="1759" y="1759"/>
                    </a:lnTo>
                    <a:lnTo>
                      <a:pt x="1369" y="2198"/>
                    </a:lnTo>
                    <a:lnTo>
                      <a:pt x="1027" y="2638"/>
                    </a:lnTo>
                    <a:lnTo>
                      <a:pt x="734" y="3151"/>
                    </a:lnTo>
                    <a:lnTo>
                      <a:pt x="465" y="3664"/>
                    </a:lnTo>
                    <a:lnTo>
                      <a:pt x="270" y="4225"/>
                    </a:lnTo>
                    <a:lnTo>
                      <a:pt x="196" y="4518"/>
                    </a:lnTo>
                    <a:lnTo>
                      <a:pt x="123" y="4787"/>
                    </a:lnTo>
                    <a:lnTo>
                      <a:pt x="74" y="5105"/>
                    </a:lnTo>
                    <a:lnTo>
                      <a:pt x="25" y="5398"/>
                    </a:lnTo>
                    <a:lnTo>
                      <a:pt x="1" y="5691"/>
                    </a:lnTo>
                    <a:lnTo>
                      <a:pt x="1" y="6008"/>
                    </a:lnTo>
                    <a:lnTo>
                      <a:pt x="25" y="6448"/>
                    </a:lnTo>
                    <a:lnTo>
                      <a:pt x="74" y="6887"/>
                    </a:lnTo>
                    <a:lnTo>
                      <a:pt x="147" y="7352"/>
                    </a:lnTo>
                    <a:lnTo>
                      <a:pt x="270" y="7791"/>
                    </a:lnTo>
                    <a:lnTo>
                      <a:pt x="392" y="8231"/>
                    </a:lnTo>
                    <a:lnTo>
                      <a:pt x="563" y="8670"/>
                    </a:lnTo>
                    <a:lnTo>
                      <a:pt x="734" y="9110"/>
                    </a:lnTo>
                    <a:lnTo>
                      <a:pt x="929" y="9550"/>
                    </a:lnTo>
                    <a:lnTo>
                      <a:pt x="1149" y="9965"/>
                    </a:lnTo>
                    <a:lnTo>
                      <a:pt x="1393" y="10404"/>
                    </a:lnTo>
                    <a:lnTo>
                      <a:pt x="1906" y="11210"/>
                    </a:lnTo>
                    <a:lnTo>
                      <a:pt x="2443" y="11992"/>
                    </a:lnTo>
                    <a:lnTo>
                      <a:pt x="3005" y="12725"/>
                    </a:lnTo>
                    <a:lnTo>
                      <a:pt x="3567" y="13408"/>
                    </a:lnTo>
                    <a:lnTo>
                      <a:pt x="4104" y="14019"/>
                    </a:lnTo>
                    <a:lnTo>
                      <a:pt x="4617" y="14581"/>
                    </a:lnTo>
                    <a:lnTo>
                      <a:pt x="5081" y="15045"/>
                    </a:lnTo>
                    <a:lnTo>
                      <a:pt x="5740" y="15680"/>
                    </a:lnTo>
                    <a:lnTo>
                      <a:pt x="6009" y="15924"/>
                    </a:lnTo>
                    <a:lnTo>
                      <a:pt x="6278" y="15680"/>
                    </a:lnTo>
                    <a:lnTo>
                      <a:pt x="6937" y="15045"/>
                    </a:lnTo>
                    <a:lnTo>
                      <a:pt x="7401" y="14581"/>
                    </a:lnTo>
                    <a:lnTo>
                      <a:pt x="7914" y="14019"/>
                    </a:lnTo>
                    <a:lnTo>
                      <a:pt x="8451" y="13408"/>
                    </a:lnTo>
                    <a:lnTo>
                      <a:pt x="9013" y="12725"/>
                    </a:lnTo>
                    <a:lnTo>
                      <a:pt x="9575" y="11992"/>
                    </a:lnTo>
                    <a:lnTo>
                      <a:pt x="10112" y="11210"/>
                    </a:lnTo>
                    <a:lnTo>
                      <a:pt x="10625" y="10404"/>
                    </a:lnTo>
                    <a:lnTo>
                      <a:pt x="10869" y="9965"/>
                    </a:lnTo>
                    <a:lnTo>
                      <a:pt x="11089" y="9550"/>
                    </a:lnTo>
                    <a:lnTo>
                      <a:pt x="11284" y="9110"/>
                    </a:lnTo>
                    <a:lnTo>
                      <a:pt x="11455" y="8670"/>
                    </a:lnTo>
                    <a:lnTo>
                      <a:pt x="11626" y="8231"/>
                    </a:lnTo>
                    <a:lnTo>
                      <a:pt x="11748" y="7791"/>
                    </a:lnTo>
                    <a:lnTo>
                      <a:pt x="11871" y="7352"/>
                    </a:lnTo>
                    <a:lnTo>
                      <a:pt x="11944" y="6887"/>
                    </a:lnTo>
                    <a:lnTo>
                      <a:pt x="11993" y="6448"/>
                    </a:lnTo>
                    <a:lnTo>
                      <a:pt x="12017" y="6008"/>
                    </a:lnTo>
                    <a:lnTo>
                      <a:pt x="12017" y="5691"/>
                    </a:lnTo>
                    <a:lnTo>
                      <a:pt x="11993" y="5398"/>
                    </a:lnTo>
                    <a:lnTo>
                      <a:pt x="11944" y="5105"/>
                    </a:lnTo>
                    <a:lnTo>
                      <a:pt x="11895" y="4787"/>
                    </a:lnTo>
                    <a:lnTo>
                      <a:pt x="11822" y="4518"/>
                    </a:lnTo>
                    <a:lnTo>
                      <a:pt x="11748" y="4225"/>
                    </a:lnTo>
                    <a:lnTo>
                      <a:pt x="11553" y="3664"/>
                    </a:lnTo>
                    <a:lnTo>
                      <a:pt x="11284" y="3151"/>
                    </a:lnTo>
                    <a:lnTo>
                      <a:pt x="10991" y="2638"/>
                    </a:lnTo>
                    <a:lnTo>
                      <a:pt x="10649" y="2198"/>
                    </a:lnTo>
                    <a:lnTo>
                      <a:pt x="10259" y="1759"/>
                    </a:lnTo>
                    <a:lnTo>
                      <a:pt x="9819" y="1368"/>
                    </a:lnTo>
                    <a:lnTo>
                      <a:pt x="9379" y="1026"/>
                    </a:lnTo>
                    <a:lnTo>
                      <a:pt x="8866" y="733"/>
                    </a:lnTo>
                    <a:lnTo>
                      <a:pt x="8354" y="464"/>
                    </a:lnTo>
                    <a:lnTo>
                      <a:pt x="7792" y="269"/>
                    </a:lnTo>
                    <a:lnTo>
                      <a:pt x="7499" y="196"/>
                    </a:lnTo>
                    <a:lnTo>
                      <a:pt x="7230" y="122"/>
                    </a:lnTo>
                    <a:lnTo>
                      <a:pt x="6913" y="73"/>
                    </a:lnTo>
                    <a:lnTo>
                      <a:pt x="6620" y="25"/>
                    </a:lnTo>
                    <a:lnTo>
                      <a:pt x="6326" y="0"/>
                    </a:lnTo>
                    <a:close/>
                  </a:path>
                </a:pathLst>
              </a:custGeom>
              <a:solidFill>
                <a:srgbClr val="0F75BC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lIns="109710" tIns="109710" rIns="109710" bIns="109710" anchor="ctr" anchorCtr="0">
                <a:noAutofit/>
              </a:bodyPr>
              <a:lstStyle/>
              <a:p>
                <a:pPr defTabSz="1097280"/>
                <a:endParaRPr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6" name="Group 63">
              <a:extLst>
                <a:ext uri="{FF2B5EF4-FFF2-40B4-BE49-F238E27FC236}">
                  <a16:creationId xmlns:a16="http://schemas.microsoft.com/office/drawing/2014/main" xmlns="" id="{05E0F0E4-8EA2-4D67-BFC3-C1D7839C93D9}"/>
                </a:ext>
              </a:extLst>
            </p:cNvPr>
            <p:cNvGrpSpPr/>
            <p:nvPr/>
          </p:nvGrpSpPr>
          <p:grpSpPr>
            <a:xfrm rot="17393614">
              <a:off x="9043251" y="3996401"/>
              <a:ext cx="78426" cy="103916"/>
              <a:chOff x="9398990" y="3183791"/>
              <a:chExt cx="98259" cy="130195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7B5EE556-CF8C-4417-8933-297F6121DBEA}"/>
                  </a:ext>
                </a:extLst>
              </p:cNvPr>
              <p:cNvSpPr/>
              <p:nvPr/>
            </p:nvSpPr>
            <p:spPr>
              <a:xfrm>
                <a:off x="9413081" y="3231356"/>
                <a:ext cx="60442" cy="604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Shape 345">
                <a:extLst>
                  <a:ext uri="{FF2B5EF4-FFF2-40B4-BE49-F238E27FC236}">
                    <a16:creationId xmlns:a16="http://schemas.microsoft.com/office/drawing/2014/main" xmlns="" id="{E0220492-795C-42EA-A66E-78C382DF920D}"/>
                  </a:ext>
                </a:extLst>
              </p:cNvPr>
              <p:cNvSpPr/>
              <p:nvPr/>
            </p:nvSpPr>
            <p:spPr>
              <a:xfrm rot="12373356">
                <a:off x="9398990" y="3183791"/>
                <a:ext cx="98259" cy="130195"/>
              </a:xfrm>
              <a:custGeom>
                <a:avLst/>
                <a:gdLst/>
                <a:ahLst/>
                <a:cxnLst/>
                <a:rect l="0" t="0" r="0" b="0"/>
                <a:pathLst>
                  <a:path w="12018" h="15924" extrusionOk="0">
                    <a:moveTo>
                      <a:pt x="6278" y="3444"/>
                    </a:moveTo>
                    <a:lnTo>
                      <a:pt x="6522" y="3493"/>
                    </a:lnTo>
                    <a:lnTo>
                      <a:pt x="6766" y="3542"/>
                    </a:lnTo>
                    <a:lnTo>
                      <a:pt x="7010" y="3639"/>
                    </a:lnTo>
                    <a:lnTo>
                      <a:pt x="7230" y="3737"/>
                    </a:lnTo>
                    <a:lnTo>
                      <a:pt x="7450" y="3883"/>
                    </a:lnTo>
                    <a:lnTo>
                      <a:pt x="7645" y="4030"/>
                    </a:lnTo>
                    <a:lnTo>
                      <a:pt x="7816" y="4201"/>
                    </a:lnTo>
                    <a:lnTo>
                      <a:pt x="7987" y="4372"/>
                    </a:lnTo>
                    <a:lnTo>
                      <a:pt x="8134" y="4567"/>
                    </a:lnTo>
                    <a:lnTo>
                      <a:pt x="8280" y="4787"/>
                    </a:lnTo>
                    <a:lnTo>
                      <a:pt x="8378" y="5007"/>
                    </a:lnTo>
                    <a:lnTo>
                      <a:pt x="8476" y="5251"/>
                    </a:lnTo>
                    <a:lnTo>
                      <a:pt x="8525" y="5495"/>
                    </a:lnTo>
                    <a:lnTo>
                      <a:pt x="8573" y="5740"/>
                    </a:lnTo>
                    <a:lnTo>
                      <a:pt x="8573" y="6008"/>
                    </a:lnTo>
                    <a:lnTo>
                      <a:pt x="8573" y="6277"/>
                    </a:lnTo>
                    <a:lnTo>
                      <a:pt x="8525" y="6521"/>
                    </a:lnTo>
                    <a:lnTo>
                      <a:pt x="8476" y="6765"/>
                    </a:lnTo>
                    <a:lnTo>
                      <a:pt x="8378" y="7010"/>
                    </a:lnTo>
                    <a:lnTo>
                      <a:pt x="8280" y="7229"/>
                    </a:lnTo>
                    <a:lnTo>
                      <a:pt x="8134" y="7449"/>
                    </a:lnTo>
                    <a:lnTo>
                      <a:pt x="7987" y="7645"/>
                    </a:lnTo>
                    <a:lnTo>
                      <a:pt x="7816" y="7816"/>
                    </a:lnTo>
                    <a:lnTo>
                      <a:pt x="7645" y="7987"/>
                    </a:lnTo>
                    <a:lnTo>
                      <a:pt x="7450" y="8133"/>
                    </a:lnTo>
                    <a:lnTo>
                      <a:pt x="7230" y="8280"/>
                    </a:lnTo>
                    <a:lnTo>
                      <a:pt x="7010" y="8377"/>
                    </a:lnTo>
                    <a:lnTo>
                      <a:pt x="6766" y="8475"/>
                    </a:lnTo>
                    <a:lnTo>
                      <a:pt x="6522" y="8524"/>
                    </a:lnTo>
                    <a:lnTo>
                      <a:pt x="6278" y="8573"/>
                    </a:lnTo>
                    <a:lnTo>
                      <a:pt x="5740" y="8573"/>
                    </a:lnTo>
                    <a:lnTo>
                      <a:pt x="5496" y="8524"/>
                    </a:lnTo>
                    <a:lnTo>
                      <a:pt x="5252" y="8475"/>
                    </a:lnTo>
                    <a:lnTo>
                      <a:pt x="5008" y="8377"/>
                    </a:lnTo>
                    <a:lnTo>
                      <a:pt x="4788" y="8280"/>
                    </a:lnTo>
                    <a:lnTo>
                      <a:pt x="4568" y="8133"/>
                    </a:lnTo>
                    <a:lnTo>
                      <a:pt x="4373" y="7987"/>
                    </a:lnTo>
                    <a:lnTo>
                      <a:pt x="4202" y="7816"/>
                    </a:lnTo>
                    <a:lnTo>
                      <a:pt x="4031" y="7645"/>
                    </a:lnTo>
                    <a:lnTo>
                      <a:pt x="3884" y="7449"/>
                    </a:lnTo>
                    <a:lnTo>
                      <a:pt x="3738" y="7229"/>
                    </a:lnTo>
                    <a:lnTo>
                      <a:pt x="3640" y="7010"/>
                    </a:lnTo>
                    <a:lnTo>
                      <a:pt x="3542" y="6765"/>
                    </a:lnTo>
                    <a:lnTo>
                      <a:pt x="3493" y="6521"/>
                    </a:lnTo>
                    <a:lnTo>
                      <a:pt x="3445" y="6277"/>
                    </a:lnTo>
                    <a:lnTo>
                      <a:pt x="3445" y="6008"/>
                    </a:lnTo>
                    <a:lnTo>
                      <a:pt x="3445" y="5740"/>
                    </a:lnTo>
                    <a:lnTo>
                      <a:pt x="3493" y="5495"/>
                    </a:lnTo>
                    <a:lnTo>
                      <a:pt x="3542" y="5251"/>
                    </a:lnTo>
                    <a:lnTo>
                      <a:pt x="3640" y="5007"/>
                    </a:lnTo>
                    <a:lnTo>
                      <a:pt x="3738" y="4787"/>
                    </a:lnTo>
                    <a:lnTo>
                      <a:pt x="3884" y="4567"/>
                    </a:lnTo>
                    <a:lnTo>
                      <a:pt x="4031" y="4372"/>
                    </a:lnTo>
                    <a:lnTo>
                      <a:pt x="4202" y="4201"/>
                    </a:lnTo>
                    <a:lnTo>
                      <a:pt x="4373" y="4030"/>
                    </a:lnTo>
                    <a:lnTo>
                      <a:pt x="4568" y="3883"/>
                    </a:lnTo>
                    <a:lnTo>
                      <a:pt x="4788" y="3737"/>
                    </a:lnTo>
                    <a:lnTo>
                      <a:pt x="5008" y="3639"/>
                    </a:lnTo>
                    <a:lnTo>
                      <a:pt x="5252" y="3542"/>
                    </a:lnTo>
                    <a:lnTo>
                      <a:pt x="5496" y="3493"/>
                    </a:lnTo>
                    <a:lnTo>
                      <a:pt x="5740" y="3444"/>
                    </a:lnTo>
                    <a:close/>
                    <a:moveTo>
                      <a:pt x="5691" y="0"/>
                    </a:moveTo>
                    <a:lnTo>
                      <a:pt x="5398" y="25"/>
                    </a:lnTo>
                    <a:lnTo>
                      <a:pt x="5105" y="73"/>
                    </a:lnTo>
                    <a:lnTo>
                      <a:pt x="4788" y="122"/>
                    </a:lnTo>
                    <a:lnTo>
                      <a:pt x="4519" y="196"/>
                    </a:lnTo>
                    <a:lnTo>
                      <a:pt x="4226" y="269"/>
                    </a:lnTo>
                    <a:lnTo>
                      <a:pt x="3664" y="464"/>
                    </a:lnTo>
                    <a:lnTo>
                      <a:pt x="3152" y="733"/>
                    </a:lnTo>
                    <a:lnTo>
                      <a:pt x="2639" y="1026"/>
                    </a:lnTo>
                    <a:lnTo>
                      <a:pt x="2199" y="1368"/>
                    </a:lnTo>
                    <a:lnTo>
                      <a:pt x="1759" y="1759"/>
                    </a:lnTo>
                    <a:lnTo>
                      <a:pt x="1369" y="2198"/>
                    </a:lnTo>
                    <a:lnTo>
                      <a:pt x="1027" y="2638"/>
                    </a:lnTo>
                    <a:lnTo>
                      <a:pt x="734" y="3151"/>
                    </a:lnTo>
                    <a:lnTo>
                      <a:pt x="465" y="3664"/>
                    </a:lnTo>
                    <a:lnTo>
                      <a:pt x="270" y="4225"/>
                    </a:lnTo>
                    <a:lnTo>
                      <a:pt x="196" y="4518"/>
                    </a:lnTo>
                    <a:lnTo>
                      <a:pt x="123" y="4787"/>
                    </a:lnTo>
                    <a:lnTo>
                      <a:pt x="74" y="5105"/>
                    </a:lnTo>
                    <a:lnTo>
                      <a:pt x="25" y="5398"/>
                    </a:lnTo>
                    <a:lnTo>
                      <a:pt x="1" y="5691"/>
                    </a:lnTo>
                    <a:lnTo>
                      <a:pt x="1" y="6008"/>
                    </a:lnTo>
                    <a:lnTo>
                      <a:pt x="25" y="6448"/>
                    </a:lnTo>
                    <a:lnTo>
                      <a:pt x="74" y="6887"/>
                    </a:lnTo>
                    <a:lnTo>
                      <a:pt x="147" y="7352"/>
                    </a:lnTo>
                    <a:lnTo>
                      <a:pt x="270" y="7791"/>
                    </a:lnTo>
                    <a:lnTo>
                      <a:pt x="392" y="8231"/>
                    </a:lnTo>
                    <a:lnTo>
                      <a:pt x="563" y="8670"/>
                    </a:lnTo>
                    <a:lnTo>
                      <a:pt x="734" y="9110"/>
                    </a:lnTo>
                    <a:lnTo>
                      <a:pt x="929" y="9550"/>
                    </a:lnTo>
                    <a:lnTo>
                      <a:pt x="1149" y="9965"/>
                    </a:lnTo>
                    <a:lnTo>
                      <a:pt x="1393" y="10404"/>
                    </a:lnTo>
                    <a:lnTo>
                      <a:pt x="1906" y="11210"/>
                    </a:lnTo>
                    <a:lnTo>
                      <a:pt x="2443" y="11992"/>
                    </a:lnTo>
                    <a:lnTo>
                      <a:pt x="3005" y="12725"/>
                    </a:lnTo>
                    <a:lnTo>
                      <a:pt x="3567" y="13408"/>
                    </a:lnTo>
                    <a:lnTo>
                      <a:pt x="4104" y="14019"/>
                    </a:lnTo>
                    <a:lnTo>
                      <a:pt x="4617" y="14581"/>
                    </a:lnTo>
                    <a:lnTo>
                      <a:pt x="5081" y="15045"/>
                    </a:lnTo>
                    <a:lnTo>
                      <a:pt x="5740" y="15680"/>
                    </a:lnTo>
                    <a:lnTo>
                      <a:pt x="6009" y="15924"/>
                    </a:lnTo>
                    <a:lnTo>
                      <a:pt x="6278" y="15680"/>
                    </a:lnTo>
                    <a:lnTo>
                      <a:pt x="6937" y="15045"/>
                    </a:lnTo>
                    <a:lnTo>
                      <a:pt x="7401" y="14581"/>
                    </a:lnTo>
                    <a:lnTo>
                      <a:pt x="7914" y="14019"/>
                    </a:lnTo>
                    <a:lnTo>
                      <a:pt x="8451" y="13408"/>
                    </a:lnTo>
                    <a:lnTo>
                      <a:pt x="9013" y="12725"/>
                    </a:lnTo>
                    <a:lnTo>
                      <a:pt x="9575" y="11992"/>
                    </a:lnTo>
                    <a:lnTo>
                      <a:pt x="10112" y="11210"/>
                    </a:lnTo>
                    <a:lnTo>
                      <a:pt x="10625" y="10404"/>
                    </a:lnTo>
                    <a:lnTo>
                      <a:pt x="10869" y="9965"/>
                    </a:lnTo>
                    <a:lnTo>
                      <a:pt x="11089" y="9550"/>
                    </a:lnTo>
                    <a:lnTo>
                      <a:pt x="11284" y="9110"/>
                    </a:lnTo>
                    <a:lnTo>
                      <a:pt x="11455" y="8670"/>
                    </a:lnTo>
                    <a:lnTo>
                      <a:pt x="11626" y="8231"/>
                    </a:lnTo>
                    <a:lnTo>
                      <a:pt x="11748" y="7791"/>
                    </a:lnTo>
                    <a:lnTo>
                      <a:pt x="11871" y="7352"/>
                    </a:lnTo>
                    <a:lnTo>
                      <a:pt x="11944" y="6887"/>
                    </a:lnTo>
                    <a:lnTo>
                      <a:pt x="11993" y="6448"/>
                    </a:lnTo>
                    <a:lnTo>
                      <a:pt x="12017" y="6008"/>
                    </a:lnTo>
                    <a:lnTo>
                      <a:pt x="12017" y="5691"/>
                    </a:lnTo>
                    <a:lnTo>
                      <a:pt x="11993" y="5398"/>
                    </a:lnTo>
                    <a:lnTo>
                      <a:pt x="11944" y="5105"/>
                    </a:lnTo>
                    <a:lnTo>
                      <a:pt x="11895" y="4787"/>
                    </a:lnTo>
                    <a:lnTo>
                      <a:pt x="11822" y="4518"/>
                    </a:lnTo>
                    <a:lnTo>
                      <a:pt x="11748" y="4225"/>
                    </a:lnTo>
                    <a:lnTo>
                      <a:pt x="11553" y="3664"/>
                    </a:lnTo>
                    <a:lnTo>
                      <a:pt x="11284" y="3151"/>
                    </a:lnTo>
                    <a:lnTo>
                      <a:pt x="10991" y="2638"/>
                    </a:lnTo>
                    <a:lnTo>
                      <a:pt x="10649" y="2198"/>
                    </a:lnTo>
                    <a:lnTo>
                      <a:pt x="10259" y="1759"/>
                    </a:lnTo>
                    <a:lnTo>
                      <a:pt x="9819" y="1368"/>
                    </a:lnTo>
                    <a:lnTo>
                      <a:pt x="9379" y="1026"/>
                    </a:lnTo>
                    <a:lnTo>
                      <a:pt x="8866" y="733"/>
                    </a:lnTo>
                    <a:lnTo>
                      <a:pt x="8354" y="464"/>
                    </a:lnTo>
                    <a:lnTo>
                      <a:pt x="7792" y="269"/>
                    </a:lnTo>
                    <a:lnTo>
                      <a:pt x="7499" y="196"/>
                    </a:lnTo>
                    <a:lnTo>
                      <a:pt x="7230" y="122"/>
                    </a:lnTo>
                    <a:lnTo>
                      <a:pt x="6913" y="73"/>
                    </a:lnTo>
                    <a:lnTo>
                      <a:pt x="6620" y="25"/>
                    </a:lnTo>
                    <a:lnTo>
                      <a:pt x="6326" y="0"/>
                    </a:lnTo>
                    <a:close/>
                  </a:path>
                </a:pathLst>
              </a:custGeom>
              <a:solidFill>
                <a:srgbClr val="0F75BC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lIns="109710" tIns="109710" rIns="109710" bIns="109710" anchor="ctr" anchorCtr="0">
                <a:noAutofit/>
              </a:bodyPr>
              <a:lstStyle/>
              <a:p>
                <a:pPr defTabSz="1097280"/>
                <a:endParaRPr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xmlns="" id="{A46D6CC0-B7BE-435B-85E9-BC9AE3EBB849}"/>
                </a:ext>
              </a:extLst>
            </p:cNvPr>
            <p:cNvSpPr/>
            <p:nvPr/>
          </p:nvSpPr>
          <p:spPr>
            <a:xfrm>
              <a:off x="8556625" y="3932221"/>
              <a:ext cx="596900" cy="581042"/>
            </a:xfrm>
            <a:custGeom>
              <a:avLst/>
              <a:gdLst>
                <a:gd name="connsiteX0" fmla="*/ 0 w 596900"/>
                <a:gd name="connsiteY0" fmla="*/ 95267 h 581042"/>
                <a:gd name="connsiteX1" fmla="*/ 71438 w 596900"/>
                <a:gd name="connsiteY1" fmla="*/ 17 h 581042"/>
                <a:gd name="connsiteX2" fmla="*/ 184150 w 596900"/>
                <a:gd name="connsiteY2" fmla="*/ 101617 h 581042"/>
                <a:gd name="connsiteX3" fmla="*/ 238125 w 596900"/>
                <a:gd name="connsiteY3" fmla="*/ 230204 h 581042"/>
                <a:gd name="connsiteX4" fmla="*/ 481013 w 596900"/>
                <a:gd name="connsiteY4" fmla="*/ 360379 h 581042"/>
                <a:gd name="connsiteX5" fmla="*/ 596900 w 596900"/>
                <a:gd name="connsiteY5" fmla="*/ 581042 h 58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6900" h="581042">
                  <a:moveTo>
                    <a:pt x="0" y="95267"/>
                  </a:moveTo>
                  <a:cubicBezTo>
                    <a:pt x="20373" y="47113"/>
                    <a:pt x="40746" y="-1041"/>
                    <a:pt x="71438" y="17"/>
                  </a:cubicBezTo>
                  <a:cubicBezTo>
                    <a:pt x="102130" y="1075"/>
                    <a:pt x="156369" y="63253"/>
                    <a:pt x="184150" y="101617"/>
                  </a:cubicBezTo>
                  <a:cubicBezTo>
                    <a:pt x="211931" y="139981"/>
                    <a:pt x="188648" y="187077"/>
                    <a:pt x="238125" y="230204"/>
                  </a:cubicBezTo>
                  <a:cubicBezTo>
                    <a:pt x="287602" y="273331"/>
                    <a:pt x="421217" y="301906"/>
                    <a:pt x="481013" y="360379"/>
                  </a:cubicBezTo>
                  <a:cubicBezTo>
                    <a:pt x="540809" y="418852"/>
                    <a:pt x="568854" y="499947"/>
                    <a:pt x="596900" y="581042"/>
                  </a:cubicBezTo>
                </a:path>
              </a:pathLst>
            </a:cu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7BE1C16-2A67-4602-89EC-FC1A5FF59F14}"/>
                </a:ext>
              </a:extLst>
            </p:cNvPr>
            <p:cNvSpPr/>
            <p:nvPr/>
          </p:nvSpPr>
          <p:spPr>
            <a:xfrm>
              <a:off x="7669213" y="3397250"/>
              <a:ext cx="824538" cy="111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57AAB4D-8F60-4F9C-BEA2-1F763012F79D}"/>
                </a:ext>
              </a:extLst>
            </p:cNvPr>
            <p:cNvSpPr/>
            <p:nvPr/>
          </p:nvSpPr>
          <p:spPr>
            <a:xfrm>
              <a:off x="8524860" y="6090908"/>
              <a:ext cx="1490677" cy="119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7CC68799-D9ED-450C-8B6B-4C971D60BDC7}"/>
                </a:ext>
              </a:extLst>
            </p:cNvPr>
            <p:cNvSpPr/>
            <p:nvPr/>
          </p:nvSpPr>
          <p:spPr>
            <a:xfrm rot="679648">
              <a:off x="7898782" y="4332884"/>
              <a:ext cx="708044" cy="92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34765D9-8B31-4BA9-85FE-C8B6E550F5F3}"/>
                </a:ext>
              </a:extLst>
            </p:cNvPr>
            <p:cNvSpPr/>
            <p:nvPr/>
          </p:nvSpPr>
          <p:spPr>
            <a:xfrm rot="679648">
              <a:off x="7806211" y="4251097"/>
              <a:ext cx="87649" cy="92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2963374A-6AC4-4DFE-B5B9-1CC03D636BAE}"/>
                </a:ext>
              </a:extLst>
            </p:cNvPr>
            <p:cNvSpPr/>
            <p:nvPr/>
          </p:nvSpPr>
          <p:spPr>
            <a:xfrm>
              <a:off x="8279631" y="5231449"/>
              <a:ext cx="180894" cy="1024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B1D46F02-AAA3-4D21-A96D-932C11C7CBF8}"/>
                </a:ext>
              </a:extLst>
            </p:cNvPr>
            <p:cNvSpPr/>
            <p:nvPr/>
          </p:nvSpPr>
          <p:spPr>
            <a:xfrm rot="1605899">
              <a:off x="8045991" y="5190228"/>
              <a:ext cx="220301" cy="7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9D28BA24-90A9-4969-89C8-B52BCBCD77FB}"/>
                </a:ext>
              </a:extLst>
            </p:cNvPr>
            <p:cNvSpPr/>
            <p:nvPr/>
          </p:nvSpPr>
          <p:spPr>
            <a:xfrm rot="1605899">
              <a:off x="7774425" y="5059358"/>
              <a:ext cx="285950" cy="95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BE54128-8E5A-4F43-9CA9-1704007520BA}"/>
                </a:ext>
              </a:extLst>
            </p:cNvPr>
            <p:cNvSpPr/>
            <p:nvPr/>
          </p:nvSpPr>
          <p:spPr>
            <a:xfrm rot="1605899">
              <a:off x="7503338" y="4942144"/>
              <a:ext cx="285950" cy="95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D45EA19-E330-49F5-80CF-8325BBA2F4DA}"/>
                </a:ext>
              </a:extLst>
            </p:cNvPr>
            <p:cNvSpPr/>
            <p:nvPr/>
          </p:nvSpPr>
          <p:spPr>
            <a:xfrm>
              <a:off x="6975122" y="4729549"/>
              <a:ext cx="616134" cy="27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A63A7DDE-89B1-4CF7-8A4F-07B8597EBA49}"/>
                </a:ext>
              </a:extLst>
            </p:cNvPr>
            <p:cNvSpPr/>
            <p:nvPr/>
          </p:nvSpPr>
          <p:spPr>
            <a:xfrm>
              <a:off x="7241243" y="4101153"/>
              <a:ext cx="616134" cy="27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79">
              <a:extLst>
                <a:ext uri="{FF2B5EF4-FFF2-40B4-BE49-F238E27FC236}">
                  <a16:creationId xmlns:a16="http://schemas.microsoft.com/office/drawing/2014/main" xmlns="" id="{E705739A-943C-4937-B417-02BFB9D51C9B}"/>
                </a:ext>
              </a:extLst>
            </p:cNvPr>
            <p:cNvSpPr/>
            <p:nvPr/>
          </p:nvSpPr>
          <p:spPr>
            <a:xfrm>
              <a:off x="8414393" y="2929808"/>
              <a:ext cx="386212" cy="439661"/>
            </a:xfrm>
            <a:custGeom>
              <a:avLst/>
              <a:gdLst>
                <a:gd name="connsiteX0" fmla="*/ 380593 w 404826"/>
                <a:gd name="connsiteY0" fmla="*/ 180255 h 435049"/>
                <a:gd name="connsiteX1" fmla="*/ 371068 w 404826"/>
                <a:gd name="connsiteY1" fmla="*/ 56430 h 435049"/>
                <a:gd name="connsiteX2" fmla="*/ 54362 w 404826"/>
                <a:gd name="connsiteY2" fmla="*/ 6424 h 435049"/>
                <a:gd name="connsiteX3" fmla="*/ 1975 w 404826"/>
                <a:gd name="connsiteY3" fmla="*/ 194543 h 435049"/>
                <a:gd name="connsiteX4" fmla="*/ 75793 w 404826"/>
                <a:gd name="connsiteY4" fmla="*/ 435049 h 435049"/>
                <a:gd name="connsiteX0" fmla="*/ 379563 w 386212"/>
                <a:gd name="connsiteY0" fmla="*/ 184867 h 439661"/>
                <a:gd name="connsiteX1" fmla="*/ 310507 w 386212"/>
                <a:gd name="connsiteY1" fmla="*/ 39610 h 439661"/>
                <a:gd name="connsiteX2" fmla="*/ 53332 w 386212"/>
                <a:gd name="connsiteY2" fmla="*/ 11036 h 439661"/>
                <a:gd name="connsiteX3" fmla="*/ 945 w 386212"/>
                <a:gd name="connsiteY3" fmla="*/ 199155 h 439661"/>
                <a:gd name="connsiteX4" fmla="*/ 74763 w 386212"/>
                <a:gd name="connsiteY4" fmla="*/ 439661 h 4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212" h="439661">
                  <a:moveTo>
                    <a:pt x="379563" y="184867"/>
                  </a:moveTo>
                  <a:cubicBezTo>
                    <a:pt x="401986" y="137440"/>
                    <a:pt x="364879" y="68582"/>
                    <a:pt x="310507" y="39610"/>
                  </a:cubicBezTo>
                  <a:cubicBezTo>
                    <a:pt x="256135" y="10638"/>
                    <a:pt x="104926" y="-15555"/>
                    <a:pt x="53332" y="11036"/>
                  </a:cubicBezTo>
                  <a:cubicBezTo>
                    <a:pt x="1738" y="37627"/>
                    <a:pt x="-2627" y="127717"/>
                    <a:pt x="945" y="199155"/>
                  </a:cubicBezTo>
                  <a:cubicBezTo>
                    <a:pt x="4517" y="270593"/>
                    <a:pt x="39640" y="355127"/>
                    <a:pt x="74763" y="439661"/>
                  </a:cubicBezTo>
                </a:path>
              </a:pathLst>
            </a:cu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80">
              <a:extLst>
                <a:ext uri="{FF2B5EF4-FFF2-40B4-BE49-F238E27FC236}">
                  <a16:creationId xmlns:a16="http://schemas.microsoft.com/office/drawing/2014/main" xmlns="" id="{6DE5A207-2AF4-415A-9681-3680B66E14B1}"/>
                </a:ext>
              </a:extLst>
            </p:cNvPr>
            <p:cNvGrpSpPr/>
            <p:nvPr/>
          </p:nvGrpSpPr>
          <p:grpSpPr>
            <a:xfrm rot="17457610">
              <a:off x="8615922" y="3713273"/>
              <a:ext cx="78426" cy="103916"/>
              <a:chOff x="9398990" y="3183791"/>
              <a:chExt cx="98259" cy="130195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5D02A32F-7281-4891-BB1B-030E64F27014}"/>
                  </a:ext>
                </a:extLst>
              </p:cNvPr>
              <p:cNvSpPr/>
              <p:nvPr/>
            </p:nvSpPr>
            <p:spPr>
              <a:xfrm>
                <a:off x="9413081" y="3231356"/>
                <a:ext cx="60442" cy="604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Shape 345">
                <a:extLst>
                  <a:ext uri="{FF2B5EF4-FFF2-40B4-BE49-F238E27FC236}">
                    <a16:creationId xmlns:a16="http://schemas.microsoft.com/office/drawing/2014/main" xmlns="" id="{A8FB2CF1-E0C3-40DB-B6F6-C325C736D49F}"/>
                  </a:ext>
                </a:extLst>
              </p:cNvPr>
              <p:cNvSpPr/>
              <p:nvPr/>
            </p:nvSpPr>
            <p:spPr>
              <a:xfrm rot="12373356">
                <a:off x="9398990" y="3183791"/>
                <a:ext cx="98259" cy="130195"/>
              </a:xfrm>
              <a:custGeom>
                <a:avLst/>
                <a:gdLst/>
                <a:ahLst/>
                <a:cxnLst/>
                <a:rect l="0" t="0" r="0" b="0"/>
                <a:pathLst>
                  <a:path w="12018" h="15924" extrusionOk="0">
                    <a:moveTo>
                      <a:pt x="6278" y="3444"/>
                    </a:moveTo>
                    <a:lnTo>
                      <a:pt x="6522" y="3493"/>
                    </a:lnTo>
                    <a:lnTo>
                      <a:pt x="6766" y="3542"/>
                    </a:lnTo>
                    <a:lnTo>
                      <a:pt x="7010" y="3639"/>
                    </a:lnTo>
                    <a:lnTo>
                      <a:pt x="7230" y="3737"/>
                    </a:lnTo>
                    <a:lnTo>
                      <a:pt x="7450" y="3883"/>
                    </a:lnTo>
                    <a:lnTo>
                      <a:pt x="7645" y="4030"/>
                    </a:lnTo>
                    <a:lnTo>
                      <a:pt x="7816" y="4201"/>
                    </a:lnTo>
                    <a:lnTo>
                      <a:pt x="7987" y="4372"/>
                    </a:lnTo>
                    <a:lnTo>
                      <a:pt x="8134" y="4567"/>
                    </a:lnTo>
                    <a:lnTo>
                      <a:pt x="8280" y="4787"/>
                    </a:lnTo>
                    <a:lnTo>
                      <a:pt x="8378" y="5007"/>
                    </a:lnTo>
                    <a:lnTo>
                      <a:pt x="8476" y="5251"/>
                    </a:lnTo>
                    <a:lnTo>
                      <a:pt x="8525" y="5495"/>
                    </a:lnTo>
                    <a:lnTo>
                      <a:pt x="8573" y="5740"/>
                    </a:lnTo>
                    <a:lnTo>
                      <a:pt x="8573" y="6008"/>
                    </a:lnTo>
                    <a:lnTo>
                      <a:pt x="8573" y="6277"/>
                    </a:lnTo>
                    <a:lnTo>
                      <a:pt x="8525" y="6521"/>
                    </a:lnTo>
                    <a:lnTo>
                      <a:pt x="8476" y="6765"/>
                    </a:lnTo>
                    <a:lnTo>
                      <a:pt x="8378" y="7010"/>
                    </a:lnTo>
                    <a:lnTo>
                      <a:pt x="8280" y="7229"/>
                    </a:lnTo>
                    <a:lnTo>
                      <a:pt x="8134" y="7449"/>
                    </a:lnTo>
                    <a:lnTo>
                      <a:pt x="7987" y="7645"/>
                    </a:lnTo>
                    <a:lnTo>
                      <a:pt x="7816" y="7816"/>
                    </a:lnTo>
                    <a:lnTo>
                      <a:pt x="7645" y="7987"/>
                    </a:lnTo>
                    <a:lnTo>
                      <a:pt x="7450" y="8133"/>
                    </a:lnTo>
                    <a:lnTo>
                      <a:pt x="7230" y="8280"/>
                    </a:lnTo>
                    <a:lnTo>
                      <a:pt x="7010" y="8377"/>
                    </a:lnTo>
                    <a:lnTo>
                      <a:pt x="6766" y="8475"/>
                    </a:lnTo>
                    <a:lnTo>
                      <a:pt x="6522" y="8524"/>
                    </a:lnTo>
                    <a:lnTo>
                      <a:pt x="6278" y="8573"/>
                    </a:lnTo>
                    <a:lnTo>
                      <a:pt x="5740" y="8573"/>
                    </a:lnTo>
                    <a:lnTo>
                      <a:pt x="5496" y="8524"/>
                    </a:lnTo>
                    <a:lnTo>
                      <a:pt x="5252" y="8475"/>
                    </a:lnTo>
                    <a:lnTo>
                      <a:pt x="5008" y="8377"/>
                    </a:lnTo>
                    <a:lnTo>
                      <a:pt x="4788" y="8280"/>
                    </a:lnTo>
                    <a:lnTo>
                      <a:pt x="4568" y="8133"/>
                    </a:lnTo>
                    <a:lnTo>
                      <a:pt x="4373" y="7987"/>
                    </a:lnTo>
                    <a:lnTo>
                      <a:pt x="4202" y="7816"/>
                    </a:lnTo>
                    <a:lnTo>
                      <a:pt x="4031" y="7645"/>
                    </a:lnTo>
                    <a:lnTo>
                      <a:pt x="3884" y="7449"/>
                    </a:lnTo>
                    <a:lnTo>
                      <a:pt x="3738" y="7229"/>
                    </a:lnTo>
                    <a:lnTo>
                      <a:pt x="3640" y="7010"/>
                    </a:lnTo>
                    <a:lnTo>
                      <a:pt x="3542" y="6765"/>
                    </a:lnTo>
                    <a:lnTo>
                      <a:pt x="3493" y="6521"/>
                    </a:lnTo>
                    <a:lnTo>
                      <a:pt x="3445" y="6277"/>
                    </a:lnTo>
                    <a:lnTo>
                      <a:pt x="3445" y="6008"/>
                    </a:lnTo>
                    <a:lnTo>
                      <a:pt x="3445" y="5740"/>
                    </a:lnTo>
                    <a:lnTo>
                      <a:pt x="3493" y="5495"/>
                    </a:lnTo>
                    <a:lnTo>
                      <a:pt x="3542" y="5251"/>
                    </a:lnTo>
                    <a:lnTo>
                      <a:pt x="3640" y="5007"/>
                    </a:lnTo>
                    <a:lnTo>
                      <a:pt x="3738" y="4787"/>
                    </a:lnTo>
                    <a:lnTo>
                      <a:pt x="3884" y="4567"/>
                    </a:lnTo>
                    <a:lnTo>
                      <a:pt x="4031" y="4372"/>
                    </a:lnTo>
                    <a:lnTo>
                      <a:pt x="4202" y="4201"/>
                    </a:lnTo>
                    <a:lnTo>
                      <a:pt x="4373" y="4030"/>
                    </a:lnTo>
                    <a:lnTo>
                      <a:pt x="4568" y="3883"/>
                    </a:lnTo>
                    <a:lnTo>
                      <a:pt x="4788" y="3737"/>
                    </a:lnTo>
                    <a:lnTo>
                      <a:pt x="5008" y="3639"/>
                    </a:lnTo>
                    <a:lnTo>
                      <a:pt x="5252" y="3542"/>
                    </a:lnTo>
                    <a:lnTo>
                      <a:pt x="5496" y="3493"/>
                    </a:lnTo>
                    <a:lnTo>
                      <a:pt x="5740" y="3444"/>
                    </a:lnTo>
                    <a:close/>
                    <a:moveTo>
                      <a:pt x="5691" y="0"/>
                    </a:moveTo>
                    <a:lnTo>
                      <a:pt x="5398" y="25"/>
                    </a:lnTo>
                    <a:lnTo>
                      <a:pt x="5105" y="73"/>
                    </a:lnTo>
                    <a:lnTo>
                      <a:pt x="4788" y="122"/>
                    </a:lnTo>
                    <a:lnTo>
                      <a:pt x="4519" y="196"/>
                    </a:lnTo>
                    <a:lnTo>
                      <a:pt x="4226" y="269"/>
                    </a:lnTo>
                    <a:lnTo>
                      <a:pt x="3664" y="464"/>
                    </a:lnTo>
                    <a:lnTo>
                      <a:pt x="3152" y="733"/>
                    </a:lnTo>
                    <a:lnTo>
                      <a:pt x="2639" y="1026"/>
                    </a:lnTo>
                    <a:lnTo>
                      <a:pt x="2199" y="1368"/>
                    </a:lnTo>
                    <a:lnTo>
                      <a:pt x="1759" y="1759"/>
                    </a:lnTo>
                    <a:lnTo>
                      <a:pt x="1369" y="2198"/>
                    </a:lnTo>
                    <a:lnTo>
                      <a:pt x="1027" y="2638"/>
                    </a:lnTo>
                    <a:lnTo>
                      <a:pt x="734" y="3151"/>
                    </a:lnTo>
                    <a:lnTo>
                      <a:pt x="465" y="3664"/>
                    </a:lnTo>
                    <a:lnTo>
                      <a:pt x="270" y="4225"/>
                    </a:lnTo>
                    <a:lnTo>
                      <a:pt x="196" y="4518"/>
                    </a:lnTo>
                    <a:lnTo>
                      <a:pt x="123" y="4787"/>
                    </a:lnTo>
                    <a:lnTo>
                      <a:pt x="74" y="5105"/>
                    </a:lnTo>
                    <a:lnTo>
                      <a:pt x="25" y="5398"/>
                    </a:lnTo>
                    <a:lnTo>
                      <a:pt x="1" y="5691"/>
                    </a:lnTo>
                    <a:lnTo>
                      <a:pt x="1" y="6008"/>
                    </a:lnTo>
                    <a:lnTo>
                      <a:pt x="25" y="6448"/>
                    </a:lnTo>
                    <a:lnTo>
                      <a:pt x="74" y="6887"/>
                    </a:lnTo>
                    <a:lnTo>
                      <a:pt x="147" y="7352"/>
                    </a:lnTo>
                    <a:lnTo>
                      <a:pt x="270" y="7791"/>
                    </a:lnTo>
                    <a:lnTo>
                      <a:pt x="392" y="8231"/>
                    </a:lnTo>
                    <a:lnTo>
                      <a:pt x="563" y="8670"/>
                    </a:lnTo>
                    <a:lnTo>
                      <a:pt x="734" y="9110"/>
                    </a:lnTo>
                    <a:lnTo>
                      <a:pt x="929" y="9550"/>
                    </a:lnTo>
                    <a:lnTo>
                      <a:pt x="1149" y="9965"/>
                    </a:lnTo>
                    <a:lnTo>
                      <a:pt x="1393" y="10404"/>
                    </a:lnTo>
                    <a:lnTo>
                      <a:pt x="1906" y="11210"/>
                    </a:lnTo>
                    <a:lnTo>
                      <a:pt x="2443" y="11992"/>
                    </a:lnTo>
                    <a:lnTo>
                      <a:pt x="3005" y="12725"/>
                    </a:lnTo>
                    <a:lnTo>
                      <a:pt x="3567" y="13408"/>
                    </a:lnTo>
                    <a:lnTo>
                      <a:pt x="4104" y="14019"/>
                    </a:lnTo>
                    <a:lnTo>
                      <a:pt x="4617" y="14581"/>
                    </a:lnTo>
                    <a:lnTo>
                      <a:pt x="5081" y="15045"/>
                    </a:lnTo>
                    <a:lnTo>
                      <a:pt x="5740" y="15680"/>
                    </a:lnTo>
                    <a:lnTo>
                      <a:pt x="6009" y="15924"/>
                    </a:lnTo>
                    <a:lnTo>
                      <a:pt x="6278" y="15680"/>
                    </a:lnTo>
                    <a:lnTo>
                      <a:pt x="6937" y="15045"/>
                    </a:lnTo>
                    <a:lnTo>
                      <a:pt x="7401" y="14581"/>
                    </a:lnTo>
                    <a:lnTo>
                      <a:pt x="7914" y="14019"/>
                    </a:lnTo>
                    <a:lnTo>
                      <a:pt x="8451" y="13408"/>
                    </a:lnTo>
                    <a:lnTo>
                      <a:pt x="9013" y="12725"/>
                    </a:lnTo>
                    <a:lnTo>
                      <a:pt x="9575" y="11992"/>
                    </a:lnTo>
                    <a:lnTo>
                      <a:pt x="10112" y="11210"/>
                    </a:lnTo>
                    <a:lnTo>
                      <a:pt x="10625" y="10404"/>
                    </a:lnTo>
                    <a:lnTo>
                      <a:pt x="10869" y="9965"/>
                    </a:lnTo>
                    <a:lnTo>
                      <a:pt x="11089" y="9550"/>
                    </a:lnTo>
                    <a:lnTo>
                      <a:pt x="11284" y="9110"/>
                    </a:lnTo>
                    <a:lnTo>
                      <a:pt x="11455" y="8670"/>
                    </a:lnTo>
                    <a:lnTo>
                      <a:pt x="11626" y="8231"/>
                    </a:lnTo>
                    <a:lnTo>
                      <a:pt x="11748" y="7791"/>
                    </a:lnTo>
                    <a:lnTo>
                      <a:pt x="11871" y="7352"/>
                    </a:lnTo>
                    <a:lnTo>
                      <a:pt x="11944" y="6887"/>
                    </a:lnTo>
                    <a:lnTo>
                      <a:pt x="11993" y="6448"/>
                    </a:lnTo>
                    <a:lnTo>
                      <a:pt x="12017" y="6008"/>
                    </a:lnTo>
                    <a:lnTo>
                      <a:pt x="12017" y="5691"/>
                    </a:lnTo>
                    <a:lnTo>
                      <a:pt x="11993" y="5398"/>
                    </a:lnTo>
                    <a:lnTo>
                      <a:pt x="11944" y="5105"/>
                    </a:lnTo>
                    <a:lnTo>
                      <a:pt x="11895" y="4787"/>
                    </a:lnTo>
                    <a:lnTo>
                      <a:pt x="11822" y="4518"/>
                    </a:lnTo>
                    <a:lnTo>
                      <a:pt x="11748" y="4225"/>
                    </a:lnTo>
                    <a:lnTo>
                      <a:pt x="11553" y="3664"/>
                    </a:lnTo>
                    <a:lnTo>
                      <a:pt x="11284" y="3151"/>
                    </a:lnTo>
                    <a:lnTo>
                      <a:pt x="10991" y="2638"/>
                    </a:lnTo>
                    <a:lnTo>
                      <a:pt x="10649" y="2198"/>
                    </a:lnTo>
                    <a:lnTo>
                      <a:pt x="10259" y="1759"/>
                    </a:lnTo>
                    <a:lnTo>
                      <a:pt x="9819" y="1368"/>
                    </a:lnTo>
                    <a:lnTo>
                      <a:pt x="9379" y="1026"/>
                    </a:lnTo>
                    <a:lnTo>
                      <a:pt x="8866" y="733"/>
                    </a:lnTo>
                    <a:lnTo>
                      <a:pt x="8354" y="464"/>
                    </a:lnTo>
                    <a:lnTo>
                      <a:pt x="7792" y="269"/>
                    </a:lnTo>
                    <a:lnTo>
                      <a:pt x="7499" y="196"/>
                    </a:lnTo>
                    <a:lnTo>
                      <a:pt x="7230" y="122"/>
                    </a:lnTo>
                    <a:lnTo>
                      <a:pt x="6913" y="73"/>
                    </a:lnTo>
                    <a:lnTo>
                      <a:pt x="6620" y="25"/>
                    </a:lnTo>
                    <a:lnTo>
                      <a:pt x="6326" y="0"/>
                    </a:lnTo>
                    <a:close/>
                  </a:path>
                </a:pathLst>
              </a:custGeom>
              <a:solidFill>
                <a:srgbClr val="0F75BC"/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lIns="109710" tIns="109710" rIns="109710" bIns="109710" anchor="ctr" anchorCtr="0">
                <a:noAutofit/>
              </a:bodyPr>
              <a:lstStyle/>
              <a:p>
                <a:pPr defTabSz="1097280"/>
                <a:endParaRPr sz="216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5372950-1194-4924-AA7C-8932768074B7}"/>
                </a:ext>
              </a:extLst>
            </p:cNvPr>
            <p:cNvSpPr txBox="1"/>
            <p:nvPr/>
          </p:nvSpPr>
          <p:spPr>
            <a:xfrm>
              <a:off x="7334944" y="3382790"/>
              <a:ext cx="6813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Airflow</a:t>
              </a:r>
              <a:endParaRPr lang="en-US" sz="1200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D22BA8C-915E-48A4-AA52-355530091C85}"/>
                </a:ext>
              </a:extLst>
            </p:cNvPr>
            <p:cNvCxnSpPr/>
            <p:nvPr/>
          </p:nvCxnSpPr>
          <p:spPr>
            <a:xfrm flipH="1">
              <a:off x="8004469" y="3522775"/>
              <a:ext cx="62759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3CC8037-C94D-4116-91F4-43ED4D2A1866}"/>
                </a:ext>
              </a:extLst>
            </p:cNvPr>
            <p:cNvSpPr/>
            <p:nvPr/>
          </p:nvSpPr>
          <p:spPr>
            <a:xfrm>
              <a:off x="9033480" y="6024515"/>
              <a:ext cx="290915" cy="141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F0AAA5A-1F38-4629-AE85-DCDE8E1B3C09}"/>
                </a:ext>
              </a:extLst>
            </p:cNvPr>
            <p:cNvSpPr/>
            <p:nvPr/>
          </p:nvSpPr>
          <p:spPr>
            <a:xfrm rot="1190448">
              <a:off x="8966453" y="5938263"/>
              <a:ext cx="171408" cy="674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06825B44-FC5B-4E89-A13F-F83366167ED3}"/>
                </a:ext>
              </a:extLst>
            </p:cNvPr>
            <p:cNvSpPr/>
            <p:nvPr/>
          </p:nvSpPr>
          <p:spPr>
            <a:xfrm rot="1190448">
              <a:off x="8916121" y="587949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0134745-4F5F-462A-B2D1-04C8B10B00CA}"/>
                </a:ext>
              </a:extLst>
            </p:cNvPr>
            <p:cNvSpPr txBox="1"/>
            <p:nvPr/>
          </p:nvSpPr>
          <p:spPr>
            <a:xfrm>
              <a:off x="7852035" y="6165938"/>
              <a:ext cx="2186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O2 Saturation and Hear Rate</a:t>
              </a:r>
              <a:endParaRPr lang="en-US" sz="1200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9DD6E8DF-8687-481D-A97E-3EFFCD7A26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8546" y="5925761"/>
              <a:ext cx="0" cy="284495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: Shape 93">
              <a:extLst>
                <a:ext uri="{FF2B5EF4-FFF2-40B4-BE49-F238E27FC236}">
                  <a16:creationId xmlns:a16="http://schemas.microsoft.com/office/drawing/2014/main" xmlns="" id="{1CEB946B-F703-4F7A-BDBA-0DE81FCD7599}"/>
                </a:ext>
              </a:extLst>
            </p:cNvPr>
            <p:cNvSpPr/>
            <p:nvPr/>
          </p:nvSpPr>
          <p:spPr>
            <a:xfrm>
              <a:off x="8473383" y="5843008"/>
              <a:ext cx="213822" cy="126198"/>
            </a:xfrm>
            <a:custGeom>
              <a:avLst/>
              <a:gdLst>
                <a:gd name="connsiteX0" fmla="*/ 201 w 268400"/>
                <a:gd name="connsiteY0" fmla="*/ 78598 h 158410"/>
                <a:gd name="connsiteX1" fmla="*/ 62113 w 268400"/>
                <a:gd name="connsiteY1" fmla="*/ 17 h 158410"/>
                <a:gd name="connsiteX2" fmla="*/ 181176 w 268400"/>
                <a:gd name="connsiteY2" fmla="*/ 85742 h 158410"/>
                <a:gd name="connsiteX3" fmla="*/ 266901 w 268400"/>
                <a:gd name="connsiteY3" fmla="*/ 88123 h 158410"/>
                <a:gd name="connsiteX4" fmla="*/ 224038 w 268400"/>
                <a:gd name="connsiteY4" fmla="*/ 157180 h 158410"/>
                <a:gd name="connsiteX5" fmla="*/ 81163 w 268400"/>
                <a:gd name="connsiteY5" fmla="*/ 128605 h 158410"/>
                <a:gd name="connsiteX6" fmla="*/ 201 w 268400"/>
                <a:gd name="connsiteY6" fmla="*/ 78598 h 15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400" h="158410">
                  <a:moveTo>
                    <a:pt x="201" y="78598"/>
                  </a:moveTo>
                  <a:cubicBezTo>
                    <a:pt x="-2974" y="57167"/>
                    <a:pt x="31951" y="-1174"/>
                    <a:pt x="62113" y="17"/>
                  </a:cubicBezTo>
                  <a:cubicBezTo>
                    <a:pt x="92275" y="1208"/>
                    <a:pt x="147045" y="71058"/>
                    <a:pt x="181176" y="85742"/>
                  </a:cubicBezTo>
                  <a:cubicBezTo>
                    <a:pt x="215307" y="100426"/>
                    <a:pt x="259757" y="76217"/>
                    <a:pt x="266901" y="88123"/>
                  </a:cubicBezTo>
                  <a:cubicBezTo>
                    <a:pt x="274045" y="100029"/>
                    <a:pt x="254994" y="150433"/>
                    <a:pt x="224038" y="157180"/>
                  </a:cubicBezTo>
                  <a:cubicBezTo>
                    <a:pt x="193082" y="163927"/>
                    <a:pt x="115691" y="141305"/>
                    <a:pt x="81163" y="128605"/>
                  </a:cubicBezTo>
                  <a:cubicBezTo>
                    <a:pt x="46635" y="115905"/>
                    <a:pt x="3376" y="100029"/>
                    <a:pt x="201" y="78598"/>
                  </a:cubicBezTo>
                  <a:close/>
                </a:path>
              </a:pathLst>
            </a:custGeom>
            <a:solidFill>
              <a:srgbClr val="0F75BC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4A77C97-935E-44D1-9501-CB2DA3F796B3}"/>
                </a:ext>
              </a:extLst>
            </p:cNvPr>
            <p:cNvSpPr txBox="1"/>
            <p:nvPr/>
          </p:nvSpPr>
          <p:spPr>
            <a:xfrm>
              <a:off x="9498267" y="3225802"/>
              <a:ext cx="558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ECG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EEG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EMG</a:t>
              </a:r>
              <a:endParaRPr lang="en-US" sz="12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3A849EC-A722-429B-ADD9-AAAD57AB0F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9720" y="3138084"/>
              <a:ext cx="360478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F899B6E-C37F-48DC-AC81-105A7025AE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2464" y="3765231"/>
              <a:ext cx="18773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9B7E813-4A44-4BA8-B4B0-E864FD4D6C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2464" y="3981821"/>
              <a:ext cx="18773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02C26E25-420A-46E9-A3DF-9A69B1DA23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7373" y="3134739"/>
              <a:ext cx="0" cy="1657924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B39D87D-467E-48B4-A4FC-179B25B0AB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7373" y="3548968"/>
              <a:ext cx="247627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0744200" y="3505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PSG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9" name="Shape 345">
            <a:extLst>
              <a:ext uri="{FF2B5EF4-FFF2-40B4-BE49-F238E27FC236}">
                <a16:creationId xmlns:a16="http://schemas.microsoft.com/office/drawing/2014/main" xmlns="" id="{AC644D57-48AF-4063-98B2-5E3491E8B802}"/>
              </a:ext>
            </a:extLst>
          </p:cNvPr>
          <p:cNvSpPr/>
          <p:nvPr/>
        </p:nvSpPr>
        <p:spPr>
          <a:xfrm>
            <a:off x="8915400" y="4148554"/>
            <a:ext cx="192516" cy="226130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76184" tIns="76184" rIns="76184" bIns="76184" anchor="ctr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60" name="Shape 345">
            <a:extLst>
              <a:ext uri="{FF2B5EF4-FFF2-40B4-BE49-F238E27FC236}">
                <a16:creationId xmlns:a16="http://schemas.microsoft.com/office/drawing/2014/main" xmlns="" id="{22450892-3B7A-4F06-B536-9992854063BF}"/>
              </a:ext>
            </a:extLst>
          </p:cNvPr>
          <p:cNvSpPr/>
          <p:nvPr/>
        </p:nvSpPr>
        <p:spPr>
          <a:xfrm>
            <a:off x="11719862" y="4114800"/>
            <a:ext cx="243538" cy="286062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265691"/>
          </a:solidFill>
          <a:ln>
            <a:noFill/>
          </a:ln>
        </p:spPr>
        <p:txBody>
          <a:bodyPr lIns="76184" tIns="76184" rIns="76184" bIns="76184" anchor="ctr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61" name="TextBox 60"/>
          <p:cNvSpPr txBox="1"/>
          <p:nvPr/>
        </p:nvSpPr>
        <p:spPr>
          <a:xfrm>
            <a:off x="8915400" y="3810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Tx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430000" y="3810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Rx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of standardization </a:t>
            </a:r>
            <a:r>
              <a:rPr lang="en-US" dirty="0" smtClean="0"/>
              <a:t>for 802.11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210799" cy="4724400"/>
          </a:xfrm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b="0" dirty="0" smtClean="0"/>
              <a:t>Some current challenges: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CSI is not always available.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CSI sufficient for data communication may not be sufficient for 802.11 sensing.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CSI sufficient for a 802.11 sensing task may be insufficient for another.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No standardized testing for CSI for 802.11 sensing:  consistency, accuracy, precision. (WiFi Alliance? TBD.)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/>
              <a:t>Need a protocol to control the generation of CSI, repetition rate, accuracy of timing, antenna selection and probing for 802.11 sensing.</a:t>
            </a:r>
          </a:p>
          <a:p>
            <a:pPr marL="742950" lvl="2" indent="-342900">
              <a:spcBef>
                <a:spcPts val="600"/>
              </a:spcBef>
              <a:buFont typeface="Times New Roman" pitchFamily="16" charset="0"/>
              <a:buChar char="•"/>
            </a:pPr>
            <a:r>
              <a:rPr lang="en-US" sz="2000" dirty="0" smtClean="0"/>
              <a:t>Some 802.11 sensing demos need periodic probing/CSI generation at 1/10/100/1000Hz?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/>
              <a:t>CSI consistency, precision and format may be needed. (WiFi Alliance? TBD.)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/>
              <a:t>2.4/5/6GHz sensing should be independent of 60GHz sensing as they operate in different principles.</a:t>
            </a:r>
          </a:p>
          <a:p>
            <a:pPr>
              <a:buFont typeface="Times New Roman" pitchFamily="16" charset="0"/>
              <a:buChar char="•"/>
            </a:pPr>
            <a:endParaRPr lang="en-GB" sz="2000" b="0" dirty="0" smtClean="0"/>
          </a:p>
          <a:p>
            <a:pPr>
              <a:buFont typeface="Times New Roman" pitchFamily="16" charset="0"/>
              <a:buChar char="•"/>
            </a:pPr>
            <a:endParaRPr lang="en-GB" sz="2000" b="0" dirty="0" smtClean="0"/>
          </a:p>
          <a:p>
            <a:pPr>
              <a:buFont typeface="Times New Roman" pitchFamily="16" charset="0"/>
              <a:buChar char="•"/>
            </a:pPr>
            <a:endParaRPr lang="en-GB" sz="2000" b="0" dirty="0" smtClean="0"/>
          </a:p>
          <a:p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Wireless sensing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Broad market potential - Yes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Distinct identity – Yes 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Technical feasibility - Yes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Economic feasibility – Yes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Compatibility with existing 802 standards  - Yes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Co-existence - Yes</a:t>
            </a:r>
          </a:p>
          <a:p>
            <a:pPr>
              <a:buFont typeface="Arial" pitchFamily="34" charset="0"/>
              <a:buChar char="•"/>
            </a:pPr>
            <a:r>
              <a:rPr lang="en-GB" sz="2000" b="0" dirty="0" smtClean="0"/>
              <a:t>We should form a Study Group to investigate WiFi sensing and prepare PAR for WiFi sensing</a:t>
            </a:r>
            <a:endParaRPr lang="en-GB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5333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295400"/>
            <a:ext cx="10361084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1500" b="0" dirty="0" smtClean="0"/>
              <a:t>B.B Wang, Q.Y. </a:t>
            </a:r>
            <a:r>
              <a:rPr lang="en-GB" sz="1500" b="0" dirty="0" err="1" smtClean="0"/>
              <a:t>Xu</a:t>
            </a:r>
            <a:r>
              <a:rPr lang="en-GB" sz="1500" b="0" dirty="0" smtClean="0"/>
              <a:t>, C. Chen, F. Zhang, and K.J.R. Liu, "The Promise of Radio Analytics: A Future Paradigm for Wireless Positioning, Tracking, and Sensing", </a:t>
            </a:r>
            <a:r>
              <a:rPr lang="en-GB" sz="1500" b="0" i="1" dirty="0" smtClean="0"/>
              <a:t>IEEE Signal Processing Magazine</a:t>
            </a:r>
            <a:r>
              <a:rPr lang="en-GB" sz="1500" b="0" dirty="0" smtClean="0"/>
              <a:t>, Vol. 35, No. 3, pp.59-80, May 2018.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500" b="0" dirty="0" smtClean="0"/>
              <a:t>Yu </a:t>
            </a:r>
            <a:r>
              <a:rPr lang="en-GB" sz="1500" b="0" dirty="0" err="1" smtClean="0"/>
              <a:t>Gu</a:t>
            </a:r>
            <a:r>
              <a:rPr lang="en-GB" sz="1500" b="0" dirty="0" smtClean="0"/>
              <a:t>, et.al., “</a:t>
            </a:r>
            <a:r>
              <a:rPr lang="en-GB" sz="1500" b="0" dirty="0" err="1" smtClean="0"/>
              <a:t>MoSense</a:t>
            </a:r>
            <a:r>
              <a:rPr lang="en-GB" sz="1500" b="0" dirty="0" smtClean="0"/>
              <a:t>: An RF-based Motion Detection System via Off-the-Shelf WiFi Devices”, </a:t>
            </a:r>
            <a:r>
              <a:rPr lang="en-GB" sz="1500" b="0" i="1" dirty="0" smtClean="0"/>
              <a:t>IEEE Internet of Things Journal, </a:t>
            </a:r>
            <a:r>
              <a:rPr lang="en-GB" sz="1500" b="0" dirty="0" smtClean="0"/>
              <a:t>Vol. 4, No. 6, pp.2326-2341, Dec. 2017.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500" b="0" dirty="0" err="1" smtClean="0"/>
              <a:t>Xuefeng</a:t>
            </a:r>
            <a:r>
              <a:rPr lang="en-GB" sz="1500" b="0" dirty="0" smtClean="0"/>
              <a:t> Liu, et.al., “Contactless respiration monitoring via off-the-shelf WiFi devices”, </a:t>
            </a:r>
            <a:r>
              <a:rPr lang="en-GB" sz="1500" b="0" i="1" dirty="0" smtClean="0"/>
              <a:t>IEEE Trans. On Mobile Computing, </a:t>
            </a:r>
            <a:r>
              <a:rPr lang="en-GB" sz="1500" b="0" dirty="0" smtClean="0"/>
              <a:t>Vol. 15, No. 10, pp.2466-2479, Oct. 2016.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500" b="0" dirty="0" err="1" smtClean="0"/>
              <a:t>Feng</a:t>
            </a:r>
            <a:r>
              <a:rPr lang="en-GB" sz="1500" b="0" dirty="0" smtClean="0"/>
              <a:t> Zhang, et.al., “</a:t>
            </a:r>
            <a:r>
              <a:rPr lang="en-GB" sz="1500" b="0" dirty="0" err="1" smtClean="0"/>
              <a:t>WiSpeed</a:t>
            </a:r>
            <a:r>
              <a:rPr lang="en-GB" sz="1500" b="0" dirty="0" smtClean="0"/>
              <a:t>: A statistical electromagnetic approach for device-free indoor speed estimation”, </a:t>
            </a:r>
            <a:r>
              <a:rPr lang="en-GB" sz="1500" b="0" i="1" dirty="0" smtClean="0"/>
              <a:t>IEEE Internet of things Journal, </a:t>
            </a:r>
            <a:r>
              <a:rPr lang="en-GB" sz="1500" b="0" dirty="0" smtClean="0"/>
              <a:t>Vol.5, No. 3, pp.2163-2177, Jun. 2018.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500" b="0" dirty="0" err="1" smtClean="0"/>
              <a:t>Hao</a:t>
            </a:r>
            <a:r>
              <a:rPr lang="en-GB" sz="1500" b="0" dirty="0" smtClean="0"/>
              <a:t> Wang, et.al., “RT-Fall: A real-time and contactless fall detection system with commodity WiFi devices”, </a:t>
            </a:r>
            <a:r>
              <a:rPr lang="en-GB" sz="1500" b="0" i="1" dirty="0" smtClean="0"/>
              <a:t>IEEE Trans. On Mobile Computing, </a:t>
            </a:r>
            <a:r>
              <a:rPr lang="en-GB" sz="1500" b="0" dirty="0" smtClean="0"/>
              <a:t>Vol. 16, No. 2, pp. 511-526, Feb. 2017.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500" b="0" dirty="0" err="1" smtClean="0"/>
              <a:t>Hai</a:t>
            </a:r>
            <a:r>
              <a:rPr lang="en-GB" sz="1500" b="0" dirty="0" smtClean="0"/>
              <a:t> Zhu, et.al., “R-TTWD: Robust device-free through-the-wall detection of moving human with WiFi”, </a:t>
            </a:r>
            <a:r>
              <a:rPr lang="en-GB" sz="1500" b="0" i="1" dirty="0" smtClean="0"/>
              <a:t>IEEE Journal on Selected Areas in Communications, </a:t>
            </a:r>
            <a:r>
              <a:rPr lang="en-GB" sz="1500" b="0" dirty="0" smtClean="0"/>
              <a:t>Vol. 35, No. 5, pp. 1090-1103, May 2017.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500" b="0" dirty="0" err="1" smtClean="0"/>
              <a:t>Hongbo</a:t>
            </a:r>
            <a:r>
              <a:rPr lang="en-GB" sz="1500" b="0" dirty="0" smtClean="0"/>
              <a:t> Liu, et.al., “Authenticating users through fine-grained channel information</a:t>
            </a:r>
            <a:r>
              <a:rPr lang="en-GB" sz="1500" b="0" i="1" dirty="0" smtClean="0"/>
              <a:t>”, IEEE Trans. On Mobile Computing, </a:t>
            </a:r>
            <a:r>
              <a:rPr lang="en-GB" sz="1500" b="0" dirty="0" smtClean="0"/>
              <a:t>Vol. 17, No. 2, pp. 251-264, Feb. 2018.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500" b="0" dirty="0" err="1" smtClean="0"/>
              <a:t>Kamran</a:t>
            </a:r>
            <a:r>
              <a:rPr lang="en-GB" sz="1500" b="0" dirty="0" smtClean="0"/>
              <a:t> Ali, et.al., “Recognizing keystrokes using WiFi devices”, </a:t>
            </a:r>
            <a:r>
              <a:rPr lang="en-GB" sz="1500" b="0" i="1" dirty="0" smtClean="0"/>
              <a:t>IEEE Journal on Selected Areas in Communications, </a:t>
            </a:r>
            <a:r>
              <a:rPr lang="en-GB" sz="1500" b="0" dirty="0" smtClean="0"/>
              <a:t>Vol. 35, No. 5, pp. 1175-1190, May 2017.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500" b="0" dirty="0" smtClean="0"/>
              <a:t>Yi Wang, et.al., “Robust indoor human activity recognition using wireless signals”, </a:t>
            </a:r>
            <a:r>
              <a:rPr lang="en-GB" sz="1500" b="0" i="1" dirty="0" smtClean="0"/>
              <a:t>Sensors, </a:t>
            </a:r>
            <a:r>
              <a:rPr lang="en-GB" sz="1500" b="0" dirty="0" smtClean="0"/>
              <a:t>Vol. 15, No. 7, pp. 17195-17208, Jul. 2015.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500" b="0" i="1" dirty="0" smtClean="0"/>
              <a:t>IEEE Std 802.11-2016,</a:t>
            </a:r>
            <a:r>
              <a:rPr lang="en-GB" sz="1500" b="0" dirty="0" smtClean="0"/>
              <a:t> Section 19.3.12, pp. 2392-2400.</a:t>
            </a:r>
          </a:p>
          <a:p>
            <a:pPr marL="457200" indent="-457200">
              <a:buFont typeface="+mj-lt"/>
              <a:buAutoNum type="arabicPeriod"/>
            </a:pPr>
            <a:endParaRPr lang="en-GB" sz="1500" b="0" dirty="0" smtClean="0"/>
          </a:p>
          <a:p>
            <a:pPr marL="457200" indent="-457200">
              <a:buFont typeface="+mj-lt"/>
              <a:buAutoNum type="arabicPeriod"/>
            </a:pPr>
            <a:endParaRPr lang="en-GB" sz="1500" b="0" dirty="0" smtClean="0"/>
          </a:p>
          <a:p>
            <a:pPr marL="457200" indent="-457200">
              <a:buFont typeface="+mj-lt"/>
              <a:buAutoNum type="arabicPeriod"/>
            </a:pPr>
            <a:endParaRPr lang="en-GB" sz="1500" b="0" dirty="0" smtClean="0"/>
          </a:p>
          <a:p>
            <a:pPr marL="457200" indent="-457200">
              <a:buFont typeface="+mj-lt"/>
              <a:buAutoNum type="arabicPeriod"/>
            </a:pPr>
            <a:endParaRPr lang="en-GB" sz="1500" b="0" dirty="0" smtClean="0"/>
          </a:p>
          <a:p>
            <a:pPr marL="457200" indent="-457200">
              <a:buFont typeface="+mj-lt"/>
              <a:buAutoNum type="arabicPeriod"/>
            </a:pPr>
            <a:endParaRPr lang="en-GB" sz="1500" b="0" dirty="0" smtClean="0"/>
          </a:p>
          <a:p>
            <a:pPr marL="457200" indent="-457200">
              <a:buFont typeface="+mj-lt"/>
              <a:buAutoNum type="arabicPeriod"/>
            </a:pPr>
            <a:endParaRPr lang="en-GB" sz="1500" b="0" dirty="0" smtClean="0"/>
          </a:p>
          <a:p>
            <a:pPr marL="457200" indent="-457200">
              <a:buFont typeface="+mj-lt"/>
              <a:buAutoNum type="arabicPeriod"/>
            </a:pPr>
            <a:endParaRPr lang="en-GB" sz="15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Straw Poll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“We agree that 802.11 should form a Study Group (SG) on WiFi sensing.”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YES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NO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NEED MORE INFORMATION/TIME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ABSTAINED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 Market Potential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14400" y="1828800"/>
            <a:ext cx="10361084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New way to sense. </a:t>
            </a:r>
          </a:p>
          <a:p>
            <a:pPr marL="342900" indent="-342900" eaLnBrk="1" hangingPunct="1"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New functionalities for 802.11-enabled devices (TV, speaker, router, IoT devices) and facilities (stadiums, halls, rooms, warehouse, factory).</a:t>
            </a:r>
          </a:p>
          <a:p>
            <a:pPr marL="342900" indent="-342900" eaLnBrk="1" hangingPunct="1"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New industry-wide business opportunities for all 802.11 related companies (components/ devices/services). </a:t>
            </a:r>
            <a:r>
              <a:rPr lang="en-GB" sz="2000" i="1" kern="0" dirty="0" smtClean="0">
                <a:solidFill>
                  <a:srgbClr val="000000"/>
                </a:solidFill>
              </a:rPr>
              <a:t>See slide 7.</a:t>
            </a:r>
          </a:p>
          <a:p>
            <a:pPr marL="342900" indent="-342900" eaLnBrk="1" hangingPunct="1">
              <a:spcBef>
                <a:spcPts val="600"/>
              </a:spcBef>
              <a:buFont typeface="Times New Roman" pitchFamily="16" charset="0"/>
              <a:buChar char="•"/>
              <a:defRPr/>
            </a:pPr>
            <a:r>
              <a:rPr lang="en-GB" sz="2000" kern="0" dirty="0" smtClean="0">
                <a:solidFill>
                  <a:srgbClr val="000000"/>
                </a:solidFill>
              </a:rPr>
              <a:t>Performance advantages over existing sensors. </a:t>
            </a:r>
            <a:r>
              <a:rPr lang="en-GB" sz="2000" i="1" kern="0" dirty="0" smtClean="0">
                <a:solidFill>
                  <a:srgbClr val="000000"/>
                </a:solidFill>
              </a:rPr>
              <a:t>(see next slide)</a:t>
            </a:r>
          </a:p>
          <a:p>
            <a:pPr marL="342900" lvl="0" indent="-342900" eaLnBrk="1" hangingPunct="1">
              <a:spcBef>
                <a:spcPts val="600"/>
              </a:spcBef>
              <a:buFont typeface="Times New Roman" pitchFamily="16" charset="0"/>
              <a:buChar char="•"/>
            </a:pPr>
            <a:r>
              <a:rPr lang="en-GB" sz="2000" kern="0" dirty="0" smtClean="0">
                <a:solidFill>
                  <a:srgbClr val="000000"/>
                </a:solidFill>
              </a:rPr>
              <a:t>NLOS operation. No blind spot. Especially suitable for indoor.</a:t>
            </a:r>
          </a:p>
          <a:p>
            <a:pPr marL="342900" lvl="0" indent="-342900" eaLnBrk="1" hangingPunct="1">
              <a:spcBef>
                <a:spcPts val="600"/>
              </a:spcBef>
              <a:buFont typeface="Times New Roman" pitchFamily="16" charset="0"/>
              <a:buChar char="•"/>
            </a:pPr>
            <a:r>
              <a:rPr lang="en-GB" sz="2000" kern="0" dirty="0" smtClean="0">
                <a:solidFill>
                  <a:srgbClr val="000000"/>
                </a:solidFill>
              </a:rPr>
              <a:t>Ubiquitous. 802.11-enabled devices popular in homes/office. </a:t>
            </a:r>
            <a:r>
              <a:rPr lang="en-US" sz="2000" kern="0" dirty="0" smtClean="0">
                <a:solidFill>
                  <a:srgbClr val="000000"/>
                </a:solidFill>
              </a:rPr>
              <a:t>Any device compliant with the 802.11 standard potentially could be used.</a:t>
            </a:r>
            <a:endParaRPr lang="en-GB" sz="2000" kern="0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Font typeface="Times New Roman" pitchFamily="16" charset="0"/>
              <a:buChar char="•"/>
            </a:pPr>
            <a:r>
              <a:rPr lang="en-GB" sz="2000" kern="0" dirty="0" smtClean="0">
                <a:solidFill>
                  <a:srgbClr val="000000"/>
                </a:solidFill>
              </a:rPr>
              <a:t>Need no dedicated hardware. A</a:t>
            </a:r>
            <a:r>
              <a:rPr lang="en-US" sz="2000" kern="0" dirty="0" err="1" smtClean="0">
                <a:solidFill>
                  <a:srgbClr val="000000"/>
                </a:solidFill>
              </a:rPr>
              <a:t>ny</a:t>
            </a:r>
            <a:r>
              <a:rPr lang="en-US" sz="2000" kern="0" dirty="0" smtClean="0">
                <a:solidFill>
                  <a:srgbClr val="000000"/>
                </a:solidFill>
              </a:rPr>
              <a:t> 802.11-compliant device (including our demo devices) can potentially implement any 802.11 sensing functionalities using only software upgrade.</a:t>
            </a:r>
            <a:endParaRPr lang="en-GB" sz="2000" kern="0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buFont typeface="Times New Roman" pitchFamily="16" charset="0"/>
              <a:buChar char="•"/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lang="en-GB" sz="20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Mandate of WLAN Sensing TIG (SENS TIG)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b="0" dirty="0" smtClean="0"/>
              <a:t>To investigate use cases, requirements, technical approaches and changes to 802.11 standard to support WLAN sensing.</a:t>
            </a:r>
          </a:p>
          <a:p>
            <a:pPr>
              <a:buFont typeface="Times New Roman" pitchFamily="16" charset="0"/>
              <a:buChar char="•"/>
            </a:pPr>
            <a:r>
              <a:rPr lang="en-GB" b="0" dirty="0" smtClean="0"/>
              <a:t>The TIG is to b</a:t>
            </a:r>
            <a:r>
              <a:rPr lang="en-US" b="0" dirty="0" smtClean="0"/>
              <a:t>ring a recommendation to the 802.11 WG at the November 2019 session to either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0" dirty="0" smtClean="0"/>
              <a:t>Continue with the TIG until the next session; or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0" dirty="0" smtClean="0"/>
              <a:t>Terminate the TIG with no further work; or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b="0" dirty="0" smtClean="0"/>
              <a:t>Terminate the TIG and request formation of a SG to develop a PAR and CSD</a:t>
            </a:r>
            <a:endParaRPr lang="en-GB" sz="2400" b="0" dirty="0" smtClean="0"/>
          </a:p>
          <a:p>
            <a:endParaRPr lang="en-GB" b="0" dirty="0" smtClean="0"/>
          </a:p>
          <a:p>
            <a:pPr>
              <a:buFont typeface="Times New Roman" pitchFamily="16" charset="0"/>
              <a:buChar char="•"/>
            </a:pPr>
            <a:endParaRPr lang="en-GB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Sept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discussed in conference call on 2019-10-09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FF"/>
                </a:solidFill>
              </a:rPr>
              <a:t>Usage models,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Function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Broad Market Potential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0000FF"/>
                </a:solidFill>
              </a:rPr>
              <a:t>Technical feasibility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Measurement and evaluation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Technology and standardization gaps to support WLAN sensing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Any other business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WLAN Sensing functions and use cases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52601"/>
            <a:ext cx="10361084" cy="4800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Motion detection </a:t>
            </a:r>
            <a:r>
              <a:rPr lang="en-GB" sz="2000" b="0" dirty="0" smtClean="0"/>
              <a:t>[2] (NLOS)</a:t>
            </a:r>
            <a:r>
              <a:rPr lang="en-GB" sz="2000" b="0" dirty="0" smtClean="0">
                <a:solidFill>
                  <a:srgbClr val="0000FF"/>
                </a:solidFill>
              </a:rPr>
              <a:t>*</a:t>
            </a:r>
            <a:r>
              <a:rPr lang="en-GB" sz="2000" b="0" i="1" dirty="0" smtClean="0">
                <a:solidFill>
                  <a:srgbClr val="FF0000"/>
                </a:solidFill>
              </a:rPr>
              <a:t> #</a:t>
            </a:r>
            <a:r>
              <a:rPr lang="en-GB" sz="2000" b="0" dirty="0" smtClean="0"/>
              <a:t> – intruder detection,  security, smart IoT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Breathing</a:t>
            </a:r>
            <a:r>
              <a:rPr lang="en-GB" sz="2000" b="0" dirty="0" smtClean="0"/>
              <a:t> monitoring [3] (wearable-free)</a:t>
            </a:r>
            <a:r>
              <a:rPr lang="en-GB" sz="2000" b="0" dirty="0" smtClean="0">
                <a:solidFill>
                  <a:srgbClr val="0000FF"/>
                </a:solidFill>
              </a:rPr>
              <a:t>*</a:t>
            </a:r>
            <a:r>
              <a:rPr lang="en-GB" sz="2000" b="0" dirty="0" smtClean="0"/>
              <a:t> </a:t>
            </a:r>
            <a:r>
              <a:rPr lang="en-GB" sz="2000" b="0" i="1" dirty="0" smtClean="0">
                <a:solidFill>
                  <a:srgbClr val="FF0000"/>
                </a:solidFill>
              </a:rPr>
              <a:t># </a:t>
            </a:r>
            <a:r>
              <a:rPr lang="en-GB" sz="2000" b="0" dirty="0" smtClean="0"/>
              <a:t>– sleep monitoring, well-being, </a:t>
            </a:r>
            <a:r>
              <a:rPr lang="en-GB" sz="2000" b="0" dirty="0" err="1" smtClean="0"/>
              <a:t>caregiving</a:t>
            </a:r>
            <a:endParaRPr lang="en-GB" sz="2000" b="0" dirty="0" smtClean="0"/>
          </a:p>
          <a:p>
            <a:pPr>
              <a:buFont typeface="Times New Roman" pitchFamily="16" charset="0"/>
              <a:buChar char="•"/>
            </a:pPr>
            <a:r>
              <a:rPr lang="en-GB" sz="2000" b="0" dirty="0" err="1" smtClean="0">
                <a:solidFill>
                  <a:srgbClr val="FF0000"/>
                </a:solidFill>
              </a:rPr>
              <a:t>Locationing</a:t>
            </a:r>
            <a:r>
              <a:rPr lang="en-GB" sz="2000" b="0" dirty="0" smtClean="0">
                <a:solidFill>
                  <a:srgbClr val="FF0000"/>
                </a:solidFill>
              </a:rPr>
              <a:t>/tracking</a:t>
            </a:r>
            <a:r>
              <a:rPr lang="en-GB" sz="2000" b="0" dirty="0" smtClean="0"/>
              <a:t> [4] (NLOS)</a:t>
            </a:r>
            <a:r>
              <a:rPr lang="en-GB" sz="2000" b="0" dirty="0" smtClean="0">
                <a:solidFill>
                  <a:srgbClr val="0000FF"/>
                </a:solidFill>
              </a:rPr>
              <a:t>* </a:t>
            </a:r>
            <a:r>
              <a:rPr lang="en-GB" sz="2000" b="0" dirty="0" smtClean="0"/>
              <a:t>– smart factory, indoor GPS companion, traffic planning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Fall</a:t>
            </a:r>
            <a:r>
              <a:rPr lang="en-GB" sz="2000" b="0" dirty="0" smtClean="0"/>
              <a:t> detection [5] (no video)</a:t>
            </a:r>
            <a:r>
              <a:rPr lang="en-GB" sz="2000" b="0" dirty="0" smtClean="0">
                <a:solidFill>
                  <a:srgbClr val="0000FF"/>
                </a:solidFill>
              </a:rPr>
              <a:t>* </a:t>
            </a:r>
            <a:r>
              <a:rPr lang="en-GB" sz="2000" b="0" i="1" dirty="0" smtClean="0">
                <a:solidFill>
                  <a:srgbClr val="FF0000"/>
                </a:solidFill>
              </a:rPr>
              <a:t># </a:t>
            </a:r>
            <a:r>
              <a:rPr lang="en-GB" sz="2000" b="0" dirty="0" smtClean="0"/>
              <a:t>– older adults, accident detection, </a:t>
            </a:r>
            <a:r>
              <a:rPr lang="en-GB" sz="2000" b="0" dirty="0" err="1" smtClean="0"/>
              <a:t>caregiving</a:t>
            </a:r>
            <a:endParaRPr lang="en-GB" sz="2000" b="0" dirty="0" smtClean="0"/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/>
              <a:t>Child detection in hot cars </a:t>
            </a:r>
            <a:r>
              <a:rPr lang="en-GB" sz="2000" b="0" dirty="0" smtClean="0">
                <a:solidFill>
                  <a:srgbClr val="0000FF"/>
                </a:solidFill>
              </a:rPr>
              <a:t>*</a:t>
            </a:r>
            <a:r>
              <a:rPr lang="en-GB" sz="2000" b="0" dirty="0" smtClean="0"/>
              <a:t> </a:t>
            </a:r>
            <a:r>
              <a:rPr lang="en-GB" sz="2000" b="0" i="1" dirty="0" smtClean="0">
                <a:solidFill>
                  <a:srgbClr val="FF0000"/>
                </a:solidFill>
              </a:rPr>
              <a:t># </a:t>
            </a:r>
            <a:r>
              <a:rPr lang="en-GB" sz="2000" b="0" dirty="0" smtClean="0"/>
              <a:t>– smart cars, accident prevention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Presence/proximity</a:t>
            </a:r>
            <a:r>
              <a:rPr lang="en-GB" sz="2000" b="0" dirty="0" smtClean="0"/>
              <a:t> detection [6]</a:t>
            </a:r>
            <a:r>
              <a:rPr lang="en-GB" sz="2000" b="0" dirty="0" smtClean="0">
                <a:solidFill>
                  <a:srgbClr val="0000FF"/>
                </a:solidFill>
              </a:rPr>
              <a:t>* </a:t>
            </a:r>
            <a:r>
              <a:rPr lang="en-GB" sz="2000" b="0" i="1" dirty="0" smtClean="0">
                <a:solidFill>
                  <a:srgbClr val="FF0000"/>
                </a:solidFill>
              </a:rPr>
              <a:t># </a:t>
            </a:r>
            <a:r>
              <a:rPr lang="en-GB" sz="2000" b="0" dirty="0" smtClean="0"/>
              <a:t>– conference room, convenience, smart IoT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/>
              <a:t>Human </a:t>
            </a:r>
            <a:r>
              <a:rPr lang="en-GB" sz="2000" b="0" dirty="0" smtClean="0">
                <a:solidFill>
                  <a:srgbClr val="FF0000"/>
                </a:solidFill>
              </a:rPr>
              <a:t>identification</a:t>
            </a:r>
            <a:r>
              <a:rPr lang="en-GB" sz="2000" b="0" dirty="0" smtClean="0"/>
              <a:t> [7] </a:t>
            </a:r>
            <a:r>
              <a:rPr lang="en-GB" sz="2000" b="0" dirty="0" smtClean="0">
                <a:solidFill>
                  <a:srgbClr val="0000FF"/>
                </a:solidFill>
              </a:rPr>
              <a:t>*</a:t>
            </a:r>
            <a:r>
              <a:rPr lang="en-GB" sz="2000" b="0" dirty="0" smtClean="0"/>
              <a:t> </a:t>
            </a:r>
            <a:r>
              <a:rPr lang="en-GB" sz="2000" b="0" i="1" dirty="0" smtClean="0">
                <a:solidFill>
                  <a:srgbClr val="FF0000"/>
                </a:solidFill>
              </a:rPr>
              <a:t># </a:t>
            </a:r>
            <a:r>
              <a:rPr lang="en-GB" sz="2000" b="0" dirty="0" smtClean="0"/>
              <a:t>– user identification, personalization, smart IoT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Gesture</a:t>
            </a:r>
            <a:r>
              <a:rPr lang="en-GB" sz="2000" b="0" dirty="0" smtClean="0"/>
              <a:t> recognition [8] </a:t>
            </a:r>
            <a:r>
              <a:rPr lang="en-GB" sz="2000" b="0" i="1" dirty="0" smtClean="0">
                <a:solidFill>
                  <a:srgbClr val="FF0000"/>
                </a:solidFill>
              </a:rPr>
              <a:t># </a:t>
            </a:r>
            <a:r>
              <a:rPr lang="en-GB" sz="2000" b="0" dirty="0" smtClean="0"/>
              <a:t>– smart office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Activity</a:t>
            </a:r>
            <a:r>
              <a:rPr lang="en-GB" sz="2000" b="0" dirty="0" smtClean="0"/>
              <a:t> recognition [9] </a:t>
            </a:r>
            <a:r>
              <a:rPr lang="en-GB" sz="2000" b="0" i="1" dirty="0" smtClean="0">
                <a:solidFill>
                  <a:srgbClr val="FF0000"/>
                </a:solidFill>
              </a:rPr>
              <a:t># </a:t>
            </a:r>
            <a:r>
              <a:rPr lang="en-GB" sz="2000" b="0" dirty="0" smtClean="0"/>
              <a:t>– user interface</a:t>
            </a:r>
          </a:p>
          <a:p>
            <a:r>
              <a:rPr lang="en-GB" sz="2000" b="0" i="1" dirty="0" smtClean="0">
                <a:solidFill>
                  <a:srgbClr val="0000FF"/>
                </a:solidFill>
              </a:rPr>
              <a:t>*</a:t>
            </a:r>
            <a:r>
              <a:rPr lang="en-GB" sz="2000" b="0" i="1" dirty="0" smtClean="0"/>
              <a:t> </a:t>
            </a:r>
            <a:r>
              <a:rPr lang="en-GB" sz="2000" b="0" i="1" dirty="0" err="1" smtClean="0"/>
              <a:t>Demonstratable</a:t>
            </a:r>
            <a:r>
              <a:rPr lang="en-GB" sz="2000" b="0" i="1" dirty="0" smtClean="0"/>
              <a:t>. </a:t>
            </a:r>
          </a:p>
          <a:p>
            <a:r>
              <a:rPr lang="en-GB" sz="2000" b="0" i="1" dirty="0" smtClean="0">
                <a:solidFill>
                  <a:srgbClr val="FF0000"/>
                </a:solidFill>
              </a:rPr>
              <a:t>#</a:t>
            </a:r>
            <a:r>
              <a:rPr lang="en-GB" sz="2000" b="0" i="1" dirty="0" smtClean="0"/>
              <a:t> Contactless/need no wearable.</a:t>
            </a:r>
          </a:p>
          <a:p>
            <a:r>
              <a:rPr lang="en-GB" sz="2000" b="0" i="1" dirty="0" smtClean="0"/>
              <a:t>N.B. See [1] for a comprehensive survey.</a:t>
            </a:r>
          </a:p>
          <a:p>
            <a:endParaRPr lang="en-GB" sz="2000" b="0" i="1" dirty="0" smtClean="0"/>
          </a:p>
          <a:p>
            <a:pPr>
              <a:buFont typeface="Times New Roman" pitchFamily="16" charset="0"/>
              <a:buChar char="•"/>
            </a:pPr>
            <a:endParaRPr lang="en-GB" sz="2000" b="0" dirty="0" smtClean="0"/>
          </a:p>
          <a:p>
            <a:pPr>
              <a:buFont typeface="Times New Roman" pitchFamily="16" charset="0"/>
              <a:buChar char="•"/>
            </a:pPr>
            <a:endParaRPr lang="en-GB" sz="20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 Market Potential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10361084" cy="4800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b="0" dirty="0" smtClean="0">
                <a:solidFill>
                  <a:srgbClr val="0000FF"/>
                </a:solidFill>
              </a:rPr>
              <a:t>Service providers</a:t>
            </a:r>
            <a:r>
              <a:rPr lang="en-GB" sz="2000" b="0" dirty="0" smtClean="0"/>
              <a:t>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New sensing/sensor =&gt; new service/new device</a:t>
            </a:r>
          </a:p>
          <a:p>
            <a:pPr lvl="1">
              <a:buFont typeface="Times New Roman" pitchFamily="16" charset="0"/>
              <a:buChar char="•"/>
            </a:pPr>
            <a:r>
              <a:rPr lang="en-GB" b="0" dirty="0" smtClean="0"/>
              <a:t>New wave </a:t>
            </a:r>
            <a:r>
              <a:rPr lang="en-GB" dirty="0" smtClean="0"/>
              <a:t>of “802.11 sensing” </a:t>
            </a:r>
            <a:r>
              <a:rPr lang="en-GB" b="0" dirty="0" smtClean="0"/>
              <a:t>services </a:t>
            </a:r>
            <a:r>
              <a:rPr lang="en-GB" dirty="0" smtClean="0"/>
              <a:t>regarding daily living, safety, lifestyle, convenience, personalization, </a:t>
            </a:r>
            <a:r>
              <a:rPr lang="en-GB" dirty="0" err="1" smtClean="0"/>
              <a:t>caregiving</a:t>
            </a:r>
            <a:r>
              <a:rPr lang="en-GB" dirty="0" smtClean="0"/>
              <a:t>, digital health, etc.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Traditional (e.g. broadband, mobile, streaming, cable) or new (e.g. smart device makers)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>
                <a:solidFill>
                  <a:srgbClr val="0000FF"/>
                </a:solidFill>
              </a:rPr>
              <a:t>Device manufacturers </a:t>
            </a:r>
            <a:r>
              <a:rPr lang="en-GB" sz="2000" b="0" dirty="0" smtClean="0"/>
              <a:t>(e.g. smart home/IoT devices, consumer electronics, computing devices, home appliance, lighting, accessories)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b="0" dirty="0" smtClean="0"/>
              <a:t>New sensing=&gt; new functionality of 802.11-enabled devices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b="0" dirty="0" smtClean="0"/>
              <a:t>New wave of “802.11 sensing” devices - DIY or connected to “802.11 sensing” service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>
                <a:solidFill>
                  <a:srgbClr val="0000FF"/>
                </a:solidFill>
              </a:rPr>
              <a:t>Component providers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Backward compatibility =&gt; Expanded markets for existing components (firmware upgrade)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New component opportunity for “802.11 sensing” services and devices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feasibilities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10361084" cy="4800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WLAN sensing has been extensively studied in peer reviewed international journal papers and conference  papers, even in text books!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86000" y="2514600"/>
          <a:ext cx="5842431" cy="4165600"/>
        </p:xfrm>
        <a:graphic>
          <a:graphicData uri="http://schemas.openxmlformats.org/presentationml/2006/ole">
            <p:oleObj spid="_x0000_s17410" name="Acrobat Document" r:id="rId4" imgW="10088568" imgH="7193003" progId="Acrobat.Document.11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of wireless sensing - </a:t>
            </a:r>
            <a:r>
              <a:rPr lang="en-US" dirty="0" err="1" smtClean="0"/>
              <a:t>Locationing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5334000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Two </a:t>
            </a:r>
            <a:r>
              <a:rPr lang="en-US" sz="2000" b="0" dirty="0" smtClean="0">
                <a:solidFill>
                  <a:srgbClr val="0000FF"/>
                </a:solidFill>
              </a:rPr>
              <a:t>“blue boxes” </a:t>
            </a:r>
            <a:r>
              <a:rPr lang="en-US" sz="2000" b="0" dirty="0" smtClean="0">
                <a:solidFill>
                  <a:schemeClr val="tx1"/>
                </a:solidFill>
              </a:rPr>
              <a:t>(size:5cmx15cmx20cm)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First box (</a:t>
            </a:r>
            <a:r>
              <a:rPr lang="en-US" sz="2000" b="0" dirty="0" err="1" smtClean="0">
                <a:solidFill>
                  <a:schemeClr val="tx1"/>
                </a:solidFill>
              </a:rPr>
              <a:t>Tx</a:t>
            </a:r>
            <a:r>
              <a:rPr lang="en-US" sz="2000" b="0" dirty="0" smtClean="0">
                <a:solidFill>
                  <a:schemeClr val="tx1"/>
                </a:solidFill>
              </a:rPr>
              <a:t>) transmits wireless </a:t>
            </a:r>
            <a:r>
              <a:rPr lang="en-US" sz="2000" b="0" dirty="0" smtClean="0">
                <a:solidFill>
                  <a:srgbClr val="FF0000"/>
                </a:solidFill>
              </a:rPr>
              <a:t>sounding signal</a:t>
            </a:r>
            <a:r>
              <a:rPr lang="en-US" sz="2000" b="0" dirty="0" smtClean="0">
                <a:solidFill>
                  <a:schemeClr val="tx1"/>
                </a:solidFill>
              </a:rPr>
              <a:t> to second box (Rx).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Rx extracts </a:t>
            </a:r>
            <a:r>
              <a:rPr lang="en-US" sz="2000" b="0" dirty="0" smtClean="0">
                <a:solidFill>
                  <a:srgbClr val="FF0000"/>
                </a:solidFill>
              </a:rPr>
              <a:t>channel state information (CSI) </a:t>
            </a:r>
            <a:r>
              <a:rPr lang="en-US" sz="2000" b="0" dirty="0" smtClean="0">
                <a:solidFill>
                  <a:schemeClr val="tx1"/>
                </a:solidFill>
              </a:rPr>
              <a:t>from sounding signal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During </a:t>
            </a:r>
            <a:r>
              <a:rPr lang="en-US" sz="2000" b="0" dirty="0" smtClean="0">
                <a:solidFill>
                  <a:srgbClr val="FF0000"/>
                </a:solidFill>
              </a:rPr>
              <a:t>training</a:t>
            </a:r>
            <a:r>
              <a:rPr lang="en-US" sz="2000" b="0" dirty="0" smtClean="0">
                <a:solidFill>
                  <a:schemeClr val="tx1"/>
                </a:solidFill>
              </a:rPr>
              <a:t>, Rx at fixed location while </a:t>
            </a:r>
            <a:r>
              <a:rPr lang="en-US" sz="2000" b="0" dirty="0" err="1" smtClean="0">
                <a:solidFill>
                  <a:schemeClr val="tx1"/>
                </a:solidFill>
              </a:rPr>
              <a:t>Tx</a:t>
            </a:r>
            <a:r>
              <a:rPr lang="en-US" sz="2000" b="0" dirty="0" smtClean="0">
                <a:solidFill>
                  <a:schemeClr val="tx1"/>
                </a:solidFill>
              </a:rPr>
              <a:t> moves around (</a:t>
            </a:r>
            <a:r>
              <a:rPr lang="en-US" sz="2000" b="0" dirty="0" smtClean="0">
                <a:solidFill>
                  <a:srgbClr val="FF0000"/>
                </a:solidFill>
              </a:rPr>
              <a:t>LOS/NLOS</a:t>
            </a:r>
            <a:r>
              <a:rPr lang="en-US" sz="2000" b="0" dirty="0" smtClean="0">
                <a:solidFill>
                  <a:schemeClr val="tx1"/>
                </a:solidFill>
              </a:rPr>
              <a:t>). Rx records CSI “</a:t>
            </a:r>
            <a:r>
              <a:rPr lang="en-US" sz="2000" b="0" dirty="0" smtClean="0">
                <a:solidFill>
                  <a:srgbClr val="FF0000"/>
                </a:solidFill>
              </a:rPr>
              <a:t>signature</a:t>
            </a:r>
            <a:r>
              <a:rPr lang="en-US" sz="2000" b="0" dirty="0" smtClean="0">
                <a:solidFill>
                  <a:schemeClr val="tx1"/>
                </a:solidFill>
              </a:rPr>
              <a:t>” associated with various locations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During </a:t>
            </a:r>
            <a:r>
              <a:rPr lang="en-US" sz="2000" b="0" dirty="0" smtClean="0">
                <a:solidFill>
                  <a:srgbClr val="FF0000"/>
                </a:solidFill>
              </a:rPr>
              <a:t>operation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 err="1" smtClean="0">
                <a:solidFill>
                  <a:srgbClr val="0000FF"/>
                </a:solidFill>
              </a:rPr>
              <a:t>Tx</a:t>
            </a:r>
            <a:r>
              <a:rPr lang="en-US" sz="2000" b="0" dirty="0" smtClean="0">
                <a:solidFill>
                  <a:srgbClr val="0000FF"/>
                </a:solidFill>
              </a:rPr>
              <a:t> is to be located</a:t>
            </a:r>
            <a:r>
              <a:rPr lang="en-US" sz="2000" b="0" dirty="0" smtClean="0">
                <a:solidFill>
                  <a:schemeClr val="tx1"/>
                </a:solidFill>
              </a:rPr>
              <a:t>. Rx obtains  CSI and compares with stored CSI signatures in database. Location associated with matched stored CSI is location of </a:t>
            </a:r>
            <a:r>
              <a:rPr lang="en-US" sz="2000" b="0" dirty="0" err="1" smtClean="0">
                <a:solidFill>
                  <a:schemeClr val="tx1"/>
                </a:solidFill>
              </a:rPr>
              <a:t>Tx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2000" b="0" dirty="0" smtClean="0">
                <a:solidFill>
                  <a:srgbClr val="FF0000"/>
                </a:solidFill>
              </a:rPr>
              <a:t>Average location error </a:t>
            </a:r>
            <a:r>
              <a:rPr lang="en-US" sz="2000" b="0" dirty="0" smtClean="0">
                <a:solidFill>
                  <a:schemeClr val="tx1"/>
                </a:solidFill>
              </a:rPr>
              <a:t>is approx. </a:t>
            </a:r>
            <a:r>
              <a:rPr lang="en-US" sz="2000" b="0" dirty="0" smtClean="0">
                <a:solidFill>
                  <a:srgbClr val="FF0000"/>
                </a:solidFill>
              </a:rPr>
              <a:t>2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rgbClr val="FF0000"/>
                </a:solidFill>
              </a:rPr>
              <a:t>cm</a:t>
            </a:r>
            <a:r>
              <a:rPr lang="en-US" sz="2000" b="0" dirty="0" smtClean="0">
                <a:solidFill>
                  <a:schemeClr val="tx1"/>
                </a:solidFill>
              </a:rPr>
              <a:t>. 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752600"/>
            <a:ext cx="3352801" cy="2158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4114800"/>
            <a:ext cx="3327399" cy="1052035"/>
          </a:xfrm>
          <a:prstGeom prst="rect">
            <a:avLst/>
          </a:prstGeom>
        </p:spPr>
      </p:pic>
      <p:pic>
        <p:nvPicPr>
          <p:cNvPr id="15362" name="Picture 2" descr="D:\MyWork\OriginWireless\standards\IEEE_802.11\20190915_Hanoi_Vietnam_s177i\aa_SENS_TIG\myDoc\pic_locationing_01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5410200"/>
            <a:ext cx="1642471" cy="924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246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of wireless sensing -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5105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b="0" dirty="0" smtClean="0">
                <a:solidFill>
                  <a:schemeClr val="tx1"/>
                </a:solidFill>
              </a:rPr>
              <a:t>Same two </a:t>
            </a:r>
            <a:r>
              <a:rPr lang="en-US" sz="2000" b="0" dirty="0" smtClean="0">
                <a:solidFill>
                  <a:srgbClr val="0000FF"/>
                </a:solidFill>
              </a:rPr>
              <a:t>“blue boxes” </a:t>
            </a:r>
            <a:r>
              <a:rPr lang="en-US" sz="2000" b="0" dirty="0" smtClean="0">
                <a:solidFill>
                  <a:schemeClr val="tx1"/>
                </a:solidFill>
              </a:rPr>
              <a:t>sensing prototypes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2000" b="0" dirty="0" err="1" smtClean="0">
                <a:solidFill>
                  <a:schemeClr val="tx1"/>
                </a:solidFill>
              </a:rPr>
              <a:t>Tx</a:t>
            </a:r>
            <a:r>
              <a:rPr lang="en-US" sz="2000" b="0" dirty="0" smtClean="0">
                <a:solidFill>
                  <a:schemeClr val="tx1"/>
                </a:solidFill>
              </a:rPr>
              <a:t> and Rx placed at </a:t>
            </a:r>
            <a:r>
              <a:rPr lang="en-US" sz="2000" b="0" dirty="0" smtClean="0">
                <a:solidFill>
                  <a:srgbClr val="FF0000"/>
                </a:solidFill>
              </a:rPr>
              <a:t>LOS/NLOS</a:t>
            </a:r>
            <a:r>
              <a:rPr lang="en-US" sz="2000" b="0" dirty="0" smtClean="0">
                <a:solidFill>
                  <a:schemeClr val="tx1"/>
                </a:solidFill>
              </a:rPr>
              <a:t> to </a:t>
            </a:r>
            <a:r>
              <a:rPr lang="en-US" sz="2000" b="0" dirty="0" smtClean="0">
                <a:solidFill>
                  <a:srgbClr val="0000FF"/>
                </a:solidFill>
              </a:rPr>
              <a:t>guard an area</a:t>
            </a:r>
            <a:r>
              <a:rPr lang="en-US" sz="2000" b="0" dirty="0" smtClean="0">
                <a:solidFill>
                  <a:schemeClr val="tx1"/>
                </a:solidFill>
              </a:rPr>
              <a:t>. </a:t>
            </a:r>
            <a:r>
              <a:rPr lang="en-US" sz="2000" b="0" dirty="0" err="1" smtClean="0">
                <a:solidFill>
                  <a:schemeClr val="tx1"/>
                </a:solidFill>
              </a:rPr>
              <a:t>Tx</a:t>
            </a:r>
            <a:r>
              <a:rPr lang="en-US" sz="2000" b="0" dirty="0" smtClean="0">
                <a:solidFill>
                  <a:schemeClr val="tx1"/>
                </a:solidFill>
              </a:rPr>
              <a:t> transmits sounding signal to Rx. Rx extracts CSI from sounding signal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During </a:t>
            </a:r>
            <a:r>
              <a:rPr lang="en-US" sz="2000" b="0" dirty="0" smtClean="0">
                <a:solidFill>
                  <a:srgbClr val="FF0000"/>
                </a:solidFill>
              </a:rPr>
              <a:t>training</a:t>
            </a:r>
            <a:r>
              <a:rPr lang="en-US" sz="2000" b="0" dirty="0" smtClean="0">
                <a:solidFill>
                  <a:schemeClr val="tx1"/>
                </a:solidFill>
              </a:rPr>
              <a:t>, Rx uses </a:t>
            </a:r>
            <a:r>
              <a:rPr lang="en-US" sz="2000" b="0" dirty="0" smtClean="0">
                <a:solidFill>
                  <a:srgbClr val="FF0000"/>
                </a:solidFill>
              </a:rPr>
              <a:t>machine learning </a:t>
            </a:r>
            <a:r>
              <a:rPr lang="en-US" sz="2000" b="0" dirty="0" smtClean="0">
                <a:solidFill>
                  <a:schemeClr val="tx1"/>
                </a:solidFill>
              </a:rPr>
              <a:t>to learn “</a:t>
            </a:r>
            <a:r>
              <a:rPr lang="en-US" sz="2000" b="0" dirty="0" smtClean="0">
                <a:solidFill>
                  <a:srgbClr val="FF0000"/>
                </a:solidFill>
              </a:rPr>
              <a:t>states</a:t>
            </a:r>
            <a:r>
              <a:rPr lang="en-US" sz="2000" b="0" dirty="0" smtClean="0">
                <a:solidFill>
                  <a:schemeClr val="tx1"/>
                </a:solidFill>
              </a:rPr>
              <a:t>” such as “empty house with all doors close” and “door close” </a:t>
            </a:r>
            <a:r>
              <a:rPr lang="en-US" sz="2000" b="0" dirty="0" smtClean="0">
                <a:solidFill>
                  <a:srgbClr val="FF0000"/>
                </a:solidFill>
              </a:rPr>
              <a:t>based on CSI.</a:t>
            </a:r>
          </a:p>
          <a:p>
            <a:pPr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2000" b="0" dirty="0" smtClean="0">
                <a:solidFill>
                  <a:schemeClr val="tx1"/>
                </a:solidFill>
              </a:rPr>
              <a:t>During </a:t>
            </a:r>
            <a:r>
              <a:rPr lang="en-US" sz="2000" b="0" dirty="0" smtClean="0">
                <a:solidFill>
                  <a:srgbClr val="FF0000"/>
                </a:solidFill>
              </a:rPr>
              <a:t>operation</a:t>
            </a:r>
            <a:r>
              <a:rPr lang="en-US" sz="2000" b="0" dirty="0" smtClean="0">
                <a:solidFill>
                  <a:schemeClr val="tx1"/>
                </a:solidFill>
              </a:rPr>
              <a:t>, Rx detects “empty house with all door close” and any </a:t>
            </a:r>
            <a:r>
              <a:rPr lang="en-US" sz="2000" b="0" dirty="0" smtClean="0">
                <a:solidFill>
                  <a:srgbClr val="FF0000"/>
                </a:solidFill>
              </a:rPr>
              <a:t>state change </a:t>
            </a:r>
            <a:r>
              <a:rPr lang="en-US" sz="2000" b="0" dirty="0" smtClean="0">
                <a:solidFill>
                  <a:schemeClr val="tx1"/>
                </a:solidFill>
              </a:rPr>
              <a:t>based on CSI.</a:t>
            </a:r>
          </a:p>
        </p:txBody>
      </p:sp>
      <p:pic>
        <p:nvPicPr>
          <p:cNvPr id="16386" name="Picture 2" descr="D:\MyWork\OriginWireless\standards\IEEE_802.11\20190915_Hanoi_Vietnam_s177i\aa_SENS_TIG\myDoc\1_gu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334000"/>
            <a:ext cx="1752600" cy="97860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752600"/>
            <a:ext cx="3352801" cy="2158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4114800"/>
            <a:ext cx="3327399" cy="10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46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0496323E-6B3D-488A-8636-4E15497B073B}"/>
              </a:ext>
            </a:extLst>
          </p:cNvPr>
          <p:cNvSpPr/>
          <p:nvPr/>
        </p:nvSpPr>
        <p:spPr>
          <a:xfrm>
            <a:off x="12185676" y="2377"/>
            <a:ext cx="355729" cy="685562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207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GB" dirty="0" smtClean="0"/>
              <a:t>Feasibility of wireless sensing - Tracking</a:t>
            </a:r>
            <a:endParaRPr lang="en-GB" dirty="0"/>
          </a:p>
        </p:txBody>
      </p:sp>
      <p:sp>
        <p:nvSpPr>
          <p:cNvPr id="20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038600" cy="4572000"/>
          </a:xfrm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b="0" dirty="0" smtClean="0"/>
              <a:t>In </a:t>
            </a:r>
            <a:r>
              <a:rPr lang="en-GB" sz="2000" b="0" dirty="0" smtClean="0">
                <a:solidFill>
                  <a:srgbClr val="FF0000"/>
                </a:solidFill>
              </a:rPr>
              <a:t>walking</a:t>
            </a:r>
            <a:r>
              <a:rPr lang="en-GB" sz="2000" b="0" dirty="0" smtClean="0"/>
              <a:t> experiments along paths in buildings, wireless </a:t>
            </a:r>
            <a:r>
              <a:rPr lang="en-GB" sz="2000" b="0" dirty="0" smtClean="0">
                <a:solidFill>
                  <a:srgbClr val="0000FF"/>
                </a:solidFill>
              </a:rPr>
              <a:t>tracking</a:t>
            </a:r>
            <a:r>
              <a:rPr lang="en-GB" sz="2000" b="0" dirty="0" smtClean="0"/>
              <a:t> prototype shows high tracking accuracy.</a:t>
            </a:r>
          </a:p>
          <a:p>
            <a:pPr>
              <a:buFont typeface="Times New Roman" pitchFamily="16" charset="0"/>
              <a:buChar char="•"/>
            </a:pPr>
            <a:r>
              <a:rPr lang="en-GB" sz="2000" b="0" dirty="0" smtClean="0"/>
              <a:t>Rx at fixed location while </a:t>
            </a:r>
            <a:r>
              <a:rPr lang="en-GB" sz="2000" b="0" dirty="0" err="1" smtClean="0"/>
              <a:t>Tx</a:t>
            </a:r>
            <a:r>
              <a:rPr lang="en-GB" sz="2000" b="0" dirty="0" smtClean="0"/>
              <a:t> moves around. </a:t>
            </a:r>
            <a:r>
              <a:rPr lang="en-GB" sz="2000" b="0" dirty="0" smtClean="0">
                <a:solidFill>
                  <a:srgbClr val="0000FF"/>
                </a:solidFill>
              </a:rPr>
              <a:t>Rx to be tracked</a:t>
            </a:r>
            <a:r>
              <a:rPr lang="en-GB" sz="2000" b="0" dirty="0" smtClean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US" sz="2000" b="0" dirty="0" smtClean="0">
                <a:solidFill>
                  <a:srgbClr val="FF0000"/>
                </a:solidFill>
              </a:rPr>
              <a:t>NLOS operation. No training. </a:t>
            </a:r>
            <a:endParaRPr lang="en-GB" sz="2000" b="0" dirty="0" smtClean="0">
              <a:solidFill>
                <a:srgbClr val="FF0000"/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US" sz="2000" b="0" dirty="0" smtClean="0">
                <a:solidFill>
                  <a:srgbClr val="FF0000"/>
                </a:solidFill>
              </a:rPr>
              <a:t>Average (abs) tracking error </a:t>
            </a:r>
            <a:r>
              <a:rPr lang="en-US" sz="2000" b="0" dirty="0" smtClean="0"/>
              <a:t>is less than </a:t>
            </a:r>
            <a:r>
              <a:rPr lang="en-US" sz="2000" b="0" dirty="0" smtClean="0">
                <a:solidFill>
                  <a:srgbClr val="FF0000"/>
                </a:solidFill>
              </a:rPr>
              <a:t>20-30</a:t>
            </a:r>
            <a:r>
              <a:rPr lang="en-US" sz="2000" b="0" dirty="0" smtClean="0"/>
              <a:t> cm</a:t>
            </a:r>
          </a:p>
          <a:p>
            <a:pPr>
              <a:buFont typeface="Times New Roman" pitchFamily="16" charset="0"/>
              <a:buChar char="•"/>
            </a:pPr>
            <a:r>
              <a:rPr lang="en-US" sz="2000" b="0" dirty="0" smtClean="0">
                <a:solidFill>
                  <a:srgbClr val="FF0000"/>
                </a:solidFill>
              </a:rPr>
              <a:t>Need map.</a:t>
            </a:r>
            <a:endParaRPr lang="en-US" sz="2000" b="0" dirty="0" smtClean="0"/>
          </a:p>
          <a:p>
            <a:endParaRPr lang="en-GB" sz="2000" dirty="0"/>
          </a:p>
        </p:txBody>
      </p:sp>
      <p:pic>
        <p:nvPicPr>
          <p:cNvPr id="15362" name="Picture 2" descr="D:\MyWork\OriginWireless\standards\IEEE_802.11\20190915_Hanoi_Vietnam_s177i\myDoc\tracking result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22962"/>
            <a:ext cx="7467600" cy="4292038"/>
          </a:xfrm>
          <a:prstGeom prst="rect">
            <a:avLst/>
          </a:prstGeom>
          <a:noFill/>
        </p:spPr>
      </p:pic>
      <p:sp>
        <p:nvSpPr>
          <p:cNvPr id="105" name="TextBox 104"/>
          <p:cNvSpPr txBox="1"/>
          <p:nvPr/>
        </p:nvSpPr>
        <p:spPr>
          <a:xfrm>
            <a:off x="5486400" y="5943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True path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153400" y="598604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802.11 tracking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 flipH="1" flipV="1">
            <a:off x="7467600" y="5562600"/>
            <a:ext cx="1143000" cy="4572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105" idx="1"/>
            <a:endCxn id="105" idx="1"/>
          </p:cNvCxnSpPr>
          <p:nvPr/>
        </p:nvCxnSpPr>
        <p:spPr bwMode="auto">
          <a:xfrm>
            <a:off x="5486400" y="6112877"/>
            <a:ext cx="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V="1">
            <a:off x="6096000" y="5486400"/>
            <a:ext cx="1219200" cy="5334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 flipV="1">
            <a:off x="8610600" y="5029200"/>
            <a:ext cx="762000" cy="9906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H="1" flipV="1">
            <a:off x="5791200" y="4572000"/>
            <a:ext cx="304800" cy="14478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7467600" y="2286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Tx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848600" y="4343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Rx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24400" y="1371600"/>
            <a:ext cx="7315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 2019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Oscar Au, Origin Wireless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73042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802-11-Submission-16-9_ppt2007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template_802-11-Submission-16-9_ppt2007</Template>
  <TotalTime>4408</TotalTime>
  <Words>1843</Words>
  <Application>Microsoft Office PowerPoint</Application>
  <PresentationFormat>Custom</PresentationFormat>
  <Paragraphs>239</Paragraphs>
  <Slides>16</Slides>
  <Notes>14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template_802-11-Submission-16-9_ppt2007</vt:lpstr>
      <vt:lpstr>Document</vt:lpstr>
      <vt:lpstr>Acrobat Document</vt:lpstr>
      <vt:lpstr>Wireless Sensing: Use cases, Feasibility, Standardization</vt:lpstr>
      <vt:lpstr>Mandate of WLAN Sensing TIG (SENS TIG)</vt:lpstr>
      <vt:lpstr>Topics to be discussed in conference call on 2019-10-09</vt:lpstr>
      <vt:lpstr>WLAN Sensing functions and use cases</vt:lpstr>
      <vt:lpstr>Broad Market Potential</vt:lpstr>
      <vt:lpstr>Technical feasibilities</vt:lpstr>
      <vt:lpstr>Feasibility of wireless sensing - Locationing</vt:lpstr>
      <vt:lpstr>Feasibility of wireless sensing - Security</vt:lpstr>
      <vt:lpstr>Feasibility of wireless sensing - Tracking</vt:lpstr>
      <vt:lpstr>Feasibility of wireless sensing - Motion Detection</vt:lpstr>
      <vt:lpstr>Feasibility of wireless sensing - Breathing Monitoring</vt:lpstr>
      <vt:lpstr>Need of standardization for 802.11 sensing</vt:lpstr>
      <vt:lpstr>Conclusion</vt:lpstr>
      <vt:lpstr>References</vt:lpstr>
      <vt:lpstr>    Straw Poll    </vt:lpstr>
      <vt:lpstr>Broad Market Potential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eeau90</dc:creator>
  <cp:lastModifiedBy>eeau90</cp:lastModifiedBy>
  <cp:revision>82</cp:revision>
  <cp:lastPrinted>1601-01-01T00:00:00Z</cp:lastPrinted>
  <dcterms:created xsi:type="dcterms:W3CDTF">2019-09-04T16:40:26Z</dcterms:created>
  <dcterms:modified xsi:type="dcterms:W3CDTF">2019-10-08T15:46:17Z</dcterms:modified>
</cp:coreProperties>
</file>