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266" r:id="rId8"/>
    <p:sldId id="319" r:id="rId9"/>
    <p:sldId id="268" r:id="rId10"/>
    <p:sldId id="280" r:id="rId11"/>
    <p:sldId id="355" r:id="rId12"/>
    <p:sldId id="270" r:id="rId13"/>
    <p:sldId id="334" r:id="rId14"/>
    <p:sldId id="360" r:id="rId15"/>
    <p:sldId id="366" r:id="rId16"/>
    <p:sldId id="367" r:id="rId17"/>
    <p:sldId id="321" r:id="rId18"/>
    <p:sldId id="368" r:id="rId19"/>
    <p:sldId id="274" r:id="rId20"/>
    <p:sldId id="324" r:id="rId21"/>
    <p:sldId id="365" r:id="rId22"/>
    <p:sldId id="361" r:id="rId23"/>
    <p:sldId id="362" r:id="rId24"/>
    <p:sldId id="363" r:id="rId25"/>
    <p:sldId id="3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1" autoAdjust="0"/>
    <p:restoredTop sz="94660"/>
  </p:normalViewPr>
  <p:slideViewPr>
    <p:cSldViewPr>
      <p:cViewPr varScale="1">
        <p:scale>
          <a:sx n="58" d="100"/>
          <a:sy n="58" d="100"/>
        </p:scale>
        <p:origin x="72" y="2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802.11-19/1744r2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9/1-19-0078-00-ICne.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1865-00-0000-press-release-for-aani.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628-00-AANI-itu-imt-2020-status-updat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843-00-AANI-initial-technical-draft-report-on-interworking-between-3gpp-5g-network-and-wlan.docx" TargetMode="External"/><Relationship Id="rId2" Type="http://schemas.openxmlformats.org/officeDocument/2006/relationships/hyperlink" Target="https://mentor.ieee.org/802.11/dcn/19/11-19-2046-00-AANI-the-initial-technical-draft-report-on-interworking-between-3gpp-5g-network-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22-02-AANI-simulation-evaluation-of-802-11ax-for-imt-2020-embb-dense-urban-scenario.pptx" TargetMode="External"/><Relationship Id="rId4" Type="http://schemas.openxmlformats.org/officeDocument/2006/relationships/hyperlink" Target="https://mentor.ieee.org/802.11/dcn/19/11-19-1284-01-AANI-summary-of-802-11ax-self-evaluation-for-imt-2020-embb-indoor-hotspot-and-dense-urban-test-environments.doc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1522-02-AANI-simulation-evaluation-of-802-11ax-for-imt-2020-embb-dense-urban-scenario.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702-00-AANI-aani-sept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t>Tuesday 12 November – EVE: 19:30-21:30</a:t>
            </a:r>
          </a:p>
          <a:p>
            <a:pPr lvl="1">
              <a:buFont typeface="Arial" panose="020B0604020202020204" pitchFamily="34" charset="0"/>
              <a:buChar char="•"/>
            </a:pPr>
            <a:r>
              <a:rPr lang="en-US" b="0" dirty="0"/>
              <a:t>Thursday 14 November – AM</a:t>
            </a:r>
            <a:r>
              <a:rPr lang="en-US" dirty="0"/>
              <a:t>1: 08:00-10:00</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dirty="0">
                <a:hlinkClick r:id="rId4"/>
              </a:rPr>
              <a:t>https://mentor.ieee.org/802.1/dcn/19/1-19-0078-00-ICne.pdf</a:t>
            </a:r>
            <a:r>
              <a:rPr lang="en-US" dirty="0"/>
              <a:t>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mj-lt"/>
              <a:buAutoNum type="arabicPeriod"/>
            </a:pPr>
            <a:r>
              <a:rPr lang="en-GB" dirty="0"/>
              <a:t>The SMEs have provided initial input to IEEE staff</a:t>
            </a:r>
          </a:p>
          <a:p>
            <a:pPr marL="457200" indent="-457200">
              <a:buFont typeface="+mj-lt"/>
              <a:buAutoNum type="arabicPeriod"/>
            </a:pPr>
            <a:r>
              <a:rPr lang="en-GB" dirty="0"/>
              <a:t>IEEE staff has provided drafts for SME for review</a:t>
            </a:r>
          </a:p>
          <a:p>
            <a:pPr marL="457200" indent="-457200">
              <a:buFont typeface="+mj-lt"/>
              <a:buAutoNum type="arabicPeriod"/>
            </a:pPr>
            <a:r>
              <a:rPr lang="en-GB" dirty="0"/>
              <a:t>The SMEs have provided feedback on the drafts</a:t>
            </a:r>
          </a:p>
          <a:p>
            <a:pPr marL="457200" indent="-457200">
              <a:buFont typeface="+mj-lt"/>
              <a:buAutoNum type="arabicPeriod"/>
            </a:pPr>
            <a:r>
              <a:rPr lang="en-GB" dirty="0"/>
              <a:t>A “final” version of the “Press Release” is available (</a:t>
            </a:r>
            <a:r>
              <a:rPr lang="en-GB" dirty="0">
                <a:hlinkClick r:id="rId2"/>
              </a:rPr>
              <a:t>11-19/1865r0</a:t>
            </a:r>
            <a:r>
              <a:rPr lang="en-GB" dirty="0"/>
              <a:t>), this is in review by the 802 EC and IEEE Corporate.</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At the September the status of the IMT-2020 was summarized in: </a:t>
            </a:r>
            <a:r>
              <a:rPr lang="en-US" sz="2800" b="0" dirty="0">
                <a:solidFill>
                  <a:schemeClr val="tx1"/>
                </a:solidFill>
                <a:hlinkClick r:id="rId2"/>
              </a:rPr>
              <a:t>11-19/1628r0</a:t>
            </a:r>
            <a:r>
              <a:rPr lang="en-US" sz="2800" b="0" dirty="0">
                <a:solidFill>
                  <a:schemeClr val="tx1"/>
                </a:solidFill>
              </a:rPr>
              <a:t> “</a:t>
            </a:r>
            <a:r>
              <a:rPr lang="en-US" sz="2800" b="0" dirty="0"/>
              <a:t>ITU IMT-2020 Status – Update”, Joseph Levy (InterDigital)</a:t>
            </a:r>
            <a:endParaRPr lang="en-US" sz="2800" b="0" dirty="0">
              <a:solidFill>
                <a:schemeClr val="tx1"/>
              </a:solidFill>
            </a:endParaRPr>
          </a:p>
          <a:p>
            <a:pPr>
              <a:buFont typeface="Arial" panose="020B0604020202020204" pitchFamily="34" charset="0"/>
              <a:buChar char="•"/>
            </a:pPr>
            <a:r>
              <a:rPr lang="en-US" sz="2800" b="0" dirty="0"/>
              <a:t>The three proposal that were not accepted as “complete”:</a:t>
            </a:r>
          </a:p>
          <a:p>
            <a:pPr marL="971550" lvl="1" indent="-457200">
              <a:buFont typeface="Arial" panose="020B0604020202020204" pitchFamily="34" charset="0"/>
              <a:buChar char="•"/>
            </a:pPr>
            <a:r>
              <a:rPr lang="en-US" sz="1800" b="1" dirty="0"/>
              <a:t>ETSI </a:t>
            </a:r>
            <a:r>
              <a:rPr lang="en-US" sz="1800" dirty="0"/>
              <a:t>and</a:t>
            </a:r>
            <a:r>
              <a:rPr lang="en-US" sz="1800" b="1" dirty="0"/>
              <a:t> </a:t>
            </a:r>
            <a:r>
              <a:rPr lang="en-US" altLang="zh-CN" sz="1800" b="1" dirty="0"/>
              <a:t>DECT Forum</a:t>
            </a:r>
            <a:r>
              <a:rPr lang="en-US" sz="1800" b="1" dirty="0"/>
              <a:t> </a:t>
            </a:r>
            <a:r>
              <a:rPr lang="en-US" sz="1800" dirty="0"/>
              <a:t>– has provided a RIT proposal</a:t>
            </a:r>
          </a:p>
          <a:p>
            <a:pPr marL="971550" lvl="1" indent="-457200">
              <a:buFont typeface="Arial" panose="020B0604020202020204" pitchFamily="34" charset="0"/>
              <a:buChar char="•"/>
            </a:pPr>
            <a:r>
              <a:rPr lang="en-US" sz="1800" b="1" dirty="0"/>
              <a:t>TSDSI (</a:t>
            </a:r>
            <a:r>
              <a:rPr lang="en-US" sz="1800" dirty="0"/>
              <a:t>India</a:t>
            </a:r>
            <a:r>
              <a:rPr lang="en-US" sz="1800" b="1" dirty="0"/>
              <a:t>)</a:t>
            </a:r>
            <a:r>
              <a:rPr lang="en-US" sz="1800" dirty="0"/>
              <a:t> – has provided a RIT proposal</a:t>
            </a:r>
          </a:p>
          <a:p>
            <a:pPr marL="971550" lvl="1" indent="-457200">
              <a:buFont typeface="Arial" panose="020B0604020202020204" pitchFamily="34" charset="0"/>
              <a:buChar char="•"/>
            </a:pPr>
            <a:r>
              <a:rPr lang="en-US" sz="1800" b="1" dirty="0"/>
              <a:t>Nufront</a:t>
            </a:r>
            <a:r>
              <a:rPr lang="en-US" sz="1800" dirty="0"/>
              <a:t> – has provided a RIT proposal (new)</a:t>
            </a:r>
          </a:p>
          <a:p>
            <a:pPr>
              <a:buFont typeface="Arial" panose="020B0604020202020204" pitchFamily="34" charset="0"/>
              <a:buChar char="•"/>
            </a:pPr>
            <a:r>
              <a:rPr lang="en-US" sz="2800" b="0" dirty="0"/>
              <a:t>All of the above proposal have provided additional information </a:t>
            </a:r>
          </a:p>
          <a:p>
            <a:pPr>
              <a:buFont typeface="Arial" panose="020B0604020202020204" pitchFamily="34" charset="0"/>
              <a:buChar char="•"/>
            </a:pPr>
            <a:r>
              <a:rPr lang="en-US" sz="2800" b="0" dirty="0"/>
              <a:t>The ITU-R final decision is due to occur at meeting #33 December 2019</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sz="2400" b="0" dirty="0">
                <a:solidFill>
                  <a:schemeClr val="tx1"/>
                </a:solidFill>
                <a:hlinkClick r:id="rId3"/>
              </a:rPr>
              <a:t>11-19/1529r1</a:t>
            </a:r>
            <a:r>
              <a:rPr lang="en-US" altLang="en-US" sz="2400" b="0" dirty="0">
                <a:solidFill>
                  <a:schemeClr val="tx1"/>
                </a:solidFill>
              </a:rPr>
              <a:t>, “</a:t>
            </a:r>
            <a:r>
              <a:rPr lang="en-US" sz="24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The discussion held during the September meeting did not yield sufficient support to initiating work to generate a technical report. </a:t>
            </a:r>
          </a:p>
          <a:p>
            <a:pPr marL="571500" indent="-457200">
              <a:buFont typeface="Arial" panose="020B0604020202020204" pitchFamily="34" charset="0"/>
              <a:buChar char="•"/>
            </a:pPr>
            <a:r>
              <a:rPr lang="en-US" altLang="en-US" b="0" dirty="0"/>
              <a:t>The proponents have provided a new contribution.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dirty="0">
                <a:hlinkClick r:id="rId2"/>
              </a:rPr>
              <a:t>11-19/2046r0</a:t>
            </a:r>
            <a:r>
              <a:rPr lang="en-US" dirty="0"/>
              <a:t> The Initial Technical Draft Report on Interworking between 3GPP 5G Network &amp; WLAN - </a:t>
            </a:r>
            <a:r>
              <a:rPr lang="en-GB" dirty="0"/>
              <a:t>Hyun </a:t>
            </a:r>
            <a:r>
              <a:rPr lang="en-GB" dirty="0" err="1"/>
              <a:t>Seo</a:t>
            </a:r>
            <a:r>
              <a:rPr lang="en-GB" dirty="0"/>
              <a:t> OH (ETRI) – note title correction made during meeting</a:t>
            </a:r>
          </a:p>
          <a:p>
            <a:pPr marL="1257300" lvl="2" indent="-457200">
              <a:spcBef>
                <a:spcPts val="200"/>
              </a:spcBef>
              <a:buFont typeface="Arial" panose="020B0604020202020204" pitchFamily="34" charset="0"/>
              <a:buChar char="•"/>
              <a:defRPr/>
            </a:pPr>
            <a:r>
              <a:rPr lang="en-GB" dirty="0">
                <a:hlinkClick r:id="rId3"/>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Not discussed – rev corrected a typo in the requirements: </a:t>
            </a:r>
            <a:r>
              <a:rPr lang="en-US" dirty="0">
                <a:hlinkClick r:id="rId4"/>
              </a:rPr>
              <a:t>11-19/1284r1</a:t>
            </a:r>
            <a:r>
              <a:rPr lang="en-US" dirty="0"/>
              <a:t> - Summary of 802.11ax Self Evaluation for IMT-2020 EMBB Indoor Hotspot and Dense Urban Test Environments - Sindhu VERMA (Broadcom)</a:t>
            </a:r>
          </a:p>
          <a:p>
            <a:pPr marL="857250" lvl="1" indent="-457200">
              <a:spcBef>
                <a:spcPts val="200"/>
              </a:spcBef>
              <a:buFont typeface="Arial" panose="020B0604020202020204" pitchFamily="34" charset="0"/>
              <a:buChar char="•"/>
              <a:defRPr/>
            </a:pPr>
            <a:r>
              <a:rPr lang="en-US" dirty="0">
                <a:solidFill>
                  <a:schemeClr val="tx1"/>
                </a:solidFill>
                <a:hlinkClick r:id="rId5"/>
              </a:rPr>
              <a:t>11-19/1522r2</a:t>
            </a:r>
            <a:r>
              <a:rPr lang="en-US" dirty="0">
                <a:solidFill>
                  <a:schemeClr val="tx1"/>
                </a:solidFill>
              </a:rPr>
              <a:t> - </a:t>
            </a:r>
            <a:r>
              <a:rPr lang="en-US" dirty="0"/>
              <a:t>Simulation Evaluation of 802.11ax for IMT-2020 eMBB Dense Urban Scenario - Muhammad Haider (Hewlett Packard Enterprise)</a:t>
            </a:r>
            <a:endParaRPr lang="en-US" dirty="0">
              <a:solidFill>
                <a:schemeClr val="tx1"/>
              </a:solidFill>
            </a:endParaRPr>
          </a:p>
          <a:p>
            <a:pPr marL="857250" lvl="1" indent="-457200">
              <a:spcBef>
                <a:spcPts val="200"/>
              </a:spcBef>
              <a:buFont typeface="Arial" panose="020B0604020202020204" pitchFamily="34" charset="0"/>
              <a:buChar char="•"/>
              <a:defRPr/>
            </a:pPr>
            <a:r>
              <a:rPr lang="en-US" dirty="0">
                <a:solidFill>
                  <a:schemeClr val="tx1"/>
                </a:solidFill>
              </a:rPr>
              <a:t>???</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8BD83-CE91-4D3F-B4C0-B689618658F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989FB244-8F8E-4B8E-BF99-72B11F0CAB95}"/>
              </a:ext>
            </a:extLst>
          </p:cNvPr>
          <p:cNvSpPr>
            <a:spLocks noGrp="1"/>
          </p:cNvSpPr>
          <p:nvPr>
            <p:ph idx="1"/>
          </p:nvPr>
        </p:nvSpPr>
        <p:spPr/>
        <p:txBody>
          <a:bodyPr/>
          <a:lstStyle/>
          <a:p>
            <a:r>
              <a:rPr lang="en-US" dirty="0"/>
              <a:t>The AANI SC approves the inclusion of the results provided in </a:t>
            </a:r>
            <a:r>
              <a:rPr lang="en-US" dirty="0">
                <a:solidFill>
                  <a:schemeClr val="tx1"/>
                </a:solidFill>
                <a:hlinkClick r:id="rId2"/>
              </a:rPr>
              <a:t>11-19/1522r2</a:t>
            </a:r>
            <a:r>
              <a:rPr lang="en-US" dirty="0">
                <a:solidFill>
                  <a:schemeClr val="tx1"/>
                </a:solidFill>
              </a:rPr>
              <a:t> in a possible outgoing summary report from the 802.11 WG. </a:t>
            </a:r>
          </a:p>
          <a:p>
            <a:r>
              <a:rPr lang="en-US" dirty="0">
                <a:solidFill>
                  <a:schemeClr val="tx1"/>
                </a:solidFill>
              </a:rPr>
              <a:t>Moved: Dorothy</a:t>
            </a:r>
          </a:p>
          <a:p>
            <a:r>
              <a:rPr lang="en-US" dirty="0">
                <a:solidFill>
                  <a:schemeClr val="tx1"/>
                </a:solidFill>
              </a:rPr>
              <a:t>Second: Andrew</a:t>
            </a:r>
          </a:p>
          <a:p>
            <a:r>
              <a:rPr lang="en-US" dirty="0">
                <a:solidFill>
                  <a:schemeClr val="tx1"/>
                </a:solidFill>
              </a:rPr>
              <a:t>Y - 26</a:t>
            </a:r>
          </a:p>
          <a:p>
            <a:r>
              <a:rPr lang="en-US" dirty="0">
                <a:solidFill>
                  <a:schemeClr val="tx1"/>
                </a:solidFill>
              </a:rPr>
              <a:t>N - 0</a:t>
            </a:r>
          </a:p>
          <a:p>
            <a:r>
              <a:rPr lang="en-US" dirty="0">
                <a:solidFill>
                  <a:schemeClr val="tx1"/>
                </a:solidFill>
              </a:rPr>
              <a:t>A - 0</a:t>
            </a:r>
            <a:endParaRPr lang="en-US" dirty="0"/>
          </a:p>
        </p:txBody>
      </p:sp>
      <p:sp>
        <p:nvSpPr>
          <p:cNvPr id="4" name="Slide Number Placeholder 3">
            <a:extLst>
              <a:ext uri="{FF2B5EF4-FFF2-40B4-BE49-F238E27FC236}">
                <a16:creationId xmlns:a16="http://schemas.microsoft.com/office/drawing/2014/main" id="{98B7CDEF-175F-4C82-8938-94E983C2C51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01C95C2-1867-4507-AB63-759FBF91EB81}"/>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3A94FD8-7637-40EA-9373-A9F4852FF256}"/>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2467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12-17 January 2020 </a:t>
            </a:r>
            <a:r>
              <a:rPr lang="en-GB" dirty="0"/>
              <a:t>Hotel Irvine, Irvine, California,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November 2019</a:t>
            </a:r>
          </a:p>
          <a:p>
            <a:pPr algn="ctr"/>
            <a:r>
              <a:rPr lang="en-GB" dirty="0"/>
              <a:t> Hilton Waikoloa Village, Kona, HI,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Initial technical draft report on interworking between 3GPP 5G network &amp; WLAN  - Hyun Seo OH (ETRI)</a:t>
            </a:r>
            <a:br>
              <a:rPr lang="en-GB" dirty="0"/>
            </a:br>
            <a:r>
              <a:rPr lang="en-US" dirty="0"/>
              <a:t>Summary of 802.11ax Self Evaluation for IMT-2020 EMBB Indoor Hotspot and Dense Urban Test Environments Sindhu VERMA (Broadcom)</a:t>
            </a:r>
          </a:p>
          <a:p>
            <a:pPr marL="857250" lvl="1" indent="-457200">
              <a:spcBef>
                <a:spcPts val="200"/>
              </a:spcBef>
              <a:buFont typeface="Arial" panose="020B0604020202020204" pitchFamily="34" charset="0"/>
              <a:buChar char="•"/>
              <a:defRPr/>
            </a:pPr>
            <a:r>
              <a:rPr lang="en-US" dirty="0"/>
              <a:t>Simulation Evaluation of 802.11ax for IMT-2020 eMBB Dense Urban Scenario - Muhammad Haider (Hewlett Packard Enterprise)</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a:t>
            </a:r>
            <a:r>
              <a:rPr lang="en-US" dirty="0"/>
              <a:t>2019 Meeting in Hanoi, Vietnam</a:t>
            </a:r>
            <a:r>
              <a:rPr lang="en-US" altLang="en-US" dirty="0"/>
              <a:t>:</a:t>
            </a:r>
            <a:br>
              <a:rPr lang="en-US" altLang="en-US" dirty="0"/>
            </a:br>
            <a:r>
              <a:rPr lang="en-US" altLang="en-US" dirty="0">
                <a:hlinkClick r:id="rId2"/>
              </a:rPr>
              <a:t>11-19/1702r0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4e36d776-f4f9-4739-bb28-fcc060563e14"/>
    <ds:schemaRef ds:uri="http://purl.org/dc/terms/"/>
    <ds:schemaRef ds:uri="60873816-0101-4504-946e-6fdefec58fb5"/>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35138</TotalTime>
  <Words>2262</Words>
  <Application>Microsoft Office PowerPoint</Application>
  <PresentationFormat>Widescreen</PresentationFormat>
  <Paragraphs>294</Paragraphs>
  <Slides>22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Motion</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11-19-1744-01-AANI-aani-sc-agenda-novemeber-2019</dc:title>
  <dc:creator>Levy, Joseph</dc:creator>
  <cp:lastModifiedBy>Joseph Levy</cp:lastModifiedBy>
  <cp:revision>395</cp:revision>
  <cp:lastPrinted>1601-01-01T00:00:00Z</cp:lastPrinted>
  <dcterms:created xsi:type="dcterms:W3CDTF">2017-06-02T20:57:23Z</dcterms:created>
  <dcterms:modified xsi:type="dcterms:W3CDTF">2019-11-12T22:18:47Z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