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handoutMasterIdLst>
    <p:handoutMasterId r:id="rId38"/>
  </p:handoutMasterIdLst>
  <p:sldIdLst>
    <p:sldId id="708" r:id="rId2"/>
    <p:sldId id="678" r:id="rId3"/>
    <p:sldId id="679" r:id="rId4"/>
    <p:sldId id="656" r:id="rId5"/>
    <p:sldId id="665" r:id="rId6"/>
    <p:sldId id="666" r:id="rId7"/>
    <p:sldId id="710" r:id="rId8"/>
    <p:sldId id="711" r:id="rId9"/>
    <p:sldId id="715" r:id="rId10"/>
    <p:sldId id="762" r:id="rId11"/>
    <p:sldId id="750" r:id="rId12"/>
    <p:sldId id="778" r:id="rId13"/>
    <p:sldId id="779" r:id="rId14"/>
    <p:sldId id="780" r:id="rId15"/>
    <p:sldId id="781" r:id="rId16"/>
    <p:sldId id="782" r:id="rId17"/>
    <p:sldId id="727" r:id="rId18"/>
    <p:sldId id="809" r:id="rId19"/>
    <p:sldId id="721" r:id="rId20"/>
    <p:sldId id="867" r:id="rId21"/>
    <p:sldId id="857" r:id="rId22"/>
    <p:sldId id="859" r:id="rId23"/>
    <p:sldId id="860" r:id="rId24"/>
    <p:sldId id="861" r:id="rId25"/>
    <p:sldId id="862" r:id="rId26"/>
    <p:sldId id="864" r:id="rId27"/>
    <p:sldId id="865" r:id="rId28"/>
    <p:sldId id="866" r:id="rId29"/>
    <p:sldId id="858" r:id="rId30"/>
    <p:sldId id="800" r:id="rId31"/>
    <p:sldId id="694" r:id="rId32"/>
    <p:sldId id="695" r:id="rId33"/>
    <p:sldId id="740" r:id="rId34"/>
    <p:sldId id="741" r:id="rId35"/>
    <p:sldId id="825" r:id="rId36"/>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474747"/>
    <a:srgbClr val="000000"/>
    <a:srgbClr val="66FF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254" autoAdjust="0"/>
    <p:restoredTop sz="92169" autoAdjust="0"/>
  </p:normalViewPr>
  <p:slideViewPr>
    <p:cSldViewPr>
      <p:cViewPr varScale="1">
        <p:scale>
          <a:sx n="109" d="100"/>
          <a:sy n="109" d="100"/>
        </p:scale>
        <p:origin x="138" y="270"/>
      </p:cViewPr>
      <p:guideLst>
        <p:guide orient="horz" pos="2160"/>
        <p:guide pos="3840"/>
      </p:guideLst>
    </p:cSldViewPr>
  </p:slideViewPr>
  <p:outlineViewPr>
    <p:cViewPr>
      <p:scale>
        <a:sx n="50" d="100"/>
        <a:sy n="50" d="100"/>
      </p:scale>
      <p:origin x="0" y="0"/>
    </p:cViewPr>
  </p:outlineViewPr>
  <p:notesTextViewPr>
    <p:cViewPr>
      <p:scale>
        <a:sx n="3" d="2"/>
        <a:sy n="3" d="2"/>
      </p:scale>
      <p:origin x="0" y="0"/>
    </p:cViewPr>
  </p:notesTextViewPr>
  <p:sorterViewPr>
    <p:cViewPr>
      <p:scale>
        <a:sx n="110" d="100"/>
        <a:sy n="110" d="100"/>
      </p:scale>
      <p:origin x="0" y="-2916"/>
    </p:cViewPr>
  </p:sorterViewPr>
  <p:notesViewPr>
    <p:cSldViewPr>
      <p:cViewPr>
        <p:scale>
          <a:sx n="100" d="100"/>
          <a:sy n="100" d="100"/>
        </p:scale>
        <p:origin x="388" y="4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384175" y="701675"/>
            <a:ext cx="6165850"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dirty="0" smtClean="0"/>
              <a:t>January 2016</a:t>
            </a:r>
            <a:endParaRPr lang="en-US" dirty="0"/>
          </a:p>
        </p:txBody>
      </p:sp>
      <p:sp>
        <p:nvSpPr>
          <p:cNvPr id="6" name="Footer Placeholder 5"/>
          <p:cNvSpPr>
            <a:spLocks noGrp="1"/>
          </p:cNvSpPr>
          <p:nvPr>
            <p:ph type="ftr" sz="quarter" idx="4"/>
          </p:nvPr>
        </p:nvSpPr>
        <p:spPr/>
        <p:txBody>
          <a:bodyPr/>
          <a:lstStyle/>
          <a:p>
            <a:pPr lvl="4">
              <a:defRPr/>
            </a:pPr>
            <a:r>
              <a:rPr lang="en-US" dirty="0" smtClean="0"/>
              <a:t>Edward Au (Huawei Technologies)</a:t>
            </a:r>
            <a:endParaRPr lang="en-US" dirty="0"/>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smtClean="0"/>
              <a:t>Page </a:t>
            </a:r>
            <a:fld id="{3677C22B-21F1-4F29-8177-0ED961E00DA1}" type="slidenum">
              <a:rPr lang="en-US" altLang="en-US" smtClean="0"/>
              <a:pPr>
                <a:spcBef>
                  <a:spcPct val="0"/>
                </a:spcBef>
              </a:pPr>
              <a:t>1</a:t>
            </a:fld>
            <a:endParaRPr lang="en-US" altLang="en-US" dirty="0" smtClean="0"/>
          </a:p>
        </p:txBody>
      </p:sp>
    </p:spTree>
    <p:extLst>
      <p:ext uri="{BB962C8B-B14F-4D97-AF65-F5344CB8AC3E}">
        <p14:creationId xmlns:p14="http://schemas.microsoft.com/office/powerpoint/2010/main" val="297264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18</a:t>
            </a:fld>
            <a:endParaRPr lang="en-US" altLang="en-US"/>
          </a:p>
        </p:txBody>
      </p:sp>
    </p:spTree>
    <p:extLst>
      <p:ext uri="{BB962C8B-B14F-4D97-AF65-F5344CB8AC3E}">
        <p14:creationId xmlns:p14="http://schemas.microsoft.com/office/powerpoint/2010/main" val="5018308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30</a:t>
            </a:fld>
            <a:endParaRPr lang="en-US" altLang="en-US"/>
          </a:p>
        </p:txBody>
      </p:sp>
    </p:spTree>
    <p:extLst>
      <p:ext uri="{BB962C8B-B14F-4D97-AF65-F5344CB8AC3E}">
        <p14:creationId xmlns:p14="http://schemas.microsoft.com/office/powerpoint/2010/main" val="4284943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384175" y="701675"/>
            <a:ext cx="6165850"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32</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a:t>
            </a:fld>
            <a:endParaRPr lang="en-US" altLang="en-US"/>
          </a:p>
        </p:txBody>
      </p:sp>
    </p:spTree>
    <p:extLst>
      <p:ext uri="{BB962C8B-B14F-4D97-AF65-F5344CB8AC3E}">
        <p14:creationId xmlns:p14="http://schemas.microsoft.com/office/powerpoint/2010/main" val="2932981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7</a:t>
            </a:fld>
            <a:endParaRPr lang="en-US" altLang="en-US"/>
          </a:p>
        </p:txBody>
      </p:sp>
    </p:spTree>
    <p:extLst>
      <p:ext uri="{BB962C8B-B14F-4D97-AF65-F5344CB8AC3E}">
        <p14:creationId xmlns:p14="http://schemas.microsoft.com/office/powerpoint/2010/main" val="2589948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9</a:t>
            </a:fld>
            <a:endParaRPr lang="en-US" altLang="en-US"/>
          </a:p>
        </p:txBody>
      </p:sp>
    </p:spTree>
    <p:extLst>
      <p:ext uri="{BB962C8B-B14F-4D97-AF65-F5344CB8AC3E}">
        <p14:creationId xmlns:p14="http://schemas.microsoft.com/office/powerpoint/2010/main" val="118997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10</a:t>
            </a:fld>
            <a:endParaRPr lang="en-US" altLang="en-US"/>
          </a:p>
        </p:txBody>
      </p:sp>
    </p:spTree>
    <p:extLst>
      <p:ext uri="{BB962C8B-B14F-4D97-AF65-F5344CB8AC3E}">
        <p14:creationId xmlns:p14="http://schemas.microsoft.com/office/powerpoint/2010/main" val="29670677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11</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12</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384175" y="701675"/>
            <a:ext cx="6165850"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13</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16</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384175" y="701675"/>
            <a:ext cx="6165850"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November 2019</a:t>
            </a:r>
            <a:endParaRPr lang="en-US" dirty="0"/>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(Intel Corp.)</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7901452"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802.11-19/1743r1</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smtClean="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2038991278"/>
              </p:ext>
            </p:extLst>
          </p:nvPr>
        </p:nvGraphicFramePr>
        <p:xfrm>
          <a:off x="2301875" y="3054350"/>
          <a:ext cx="7004050" cy="2578100"/>
        </p:xfrm>
        <a:graphic>
          <a:graphicData uri="http://schemas.openxmlformats.org/presentationml/2006/ole">
            <mc:AlternateContent xmlns:mc="http://schemas.openxmlformats.org/markup-compatibility/2006">
              <mc:Choice xmlns:v="urn:schemas-microsoft-com:vml" Requires="v">
                <p:oleObj spid="_x0000_s7289" name="Document" r:id="rId4" imgW="8267030" imgH="3047370" progId="Word.Document.8">
                  <p:embed/>
                </p:oleObj>
              </mc:Choice>
              <mc:Fallback>
                <p:oleObj name="Document" r:id="rId4" imgW="8267030" imgH="3047370" progId="Word.Document.8">
                  <p:embed/>
                  <p:pic>
                    <p:nvPicPr>
                      <p:cNvPr id="0" name=""/>
                      <p:cNvPicPr>
                        <a:picLocks noChangeAspect="1" noChangeArrowheads="1"/>
                      </p:cNvPicPr>
                      <p:nvPr/>
                    </p:nvPicPr>
                    <p:blipFill>
                      <a:blip r:embed="rId5"/>
                      <a:srcRect/>
                      <a:stretch>
                        <a:fillRect/>
                      </a:stretch>
                    </p:blipFill>
                    <p:spPr bwMode="auto">
                      <a:xfrm>
                        <a:off x="2301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November 2019 </a:t>
            </a:r>
            <a:br>
              <a:rPr lang="en-US" altLang="en-US" dirty="0" smtClean="0"/>
            </a:br>
            <a:r>
              <a:rPr lang="en-US" altLang="en-US" dirty="0" err="1" smtClean="0"/>
              <a:t>TGba</a:t>
            </a:r>
            <a:r>
              <a:rPr lang="en-US" altLang="en-US" dirty="0" smtClean="0"/>
              <a:t> Agenda</a:t>
            </a:r>
          </a:p>
        </p:txBody>
      </p:sp>
      <p:sp>
        <p:nvSpPr>
          <p:cNvPr id="4" name="Date Placeholder 3"/>
          <p:cNvSpPr>
            <a:spLocks noGrp="1"/>
          </p:cNvSpPr>
          <p:nvPr>
            <p:ph type="dt" sz="quarter"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dirty="0"/>
          </a:p>
        </p:txBody>
      </p:sp>
      <p:sp>
        <p:nvSpPr>
          <p:cNvPr id="4101"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a:t>
            </a:r>
            <a:fld id="{87CADA09-2DAE-4899-B121-4D92081AAB59}" type="slidenum">
              <a:rPr lang="en-US" altLang="en-US" sz="1200" b="0" smtClean="0"/>
              <a:pPr>
                <a:spcBef>
                  <a:spcPct val="0"/>
                </a:spcBef>
                <a:buFontTx/>
                <a:buNone/>
              </a:pPr>
              <a:t>1</a:t>
            </a:fld>
            <a:endParaRPr lang="en-US" altLang="en-US" sz="1200" b="0" dirty="0"/>
          </a:p>
        </p:txBody>
      </p:sp>
      <p:sp>
        <p:nvSpPr>
          <p:cNvPr id="12" name="Rectangle 2"/>
          <p:cNvSpPr txBox="1">
            <a:spLocks noChangeArrowheads="1"/>
          </p:cNvSpPr>
          <p:nvPr/>
        </p:nvSpPr>
        <p:spPr bwMode="auto">
          <a:xfrm>
            <a:off x="2151063" y="2292351"/>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a:t>Date: </a:t>
            </a:r>
            <a:r>
              <a:rPr lang="en-GB" sz="2000" b="0" kern="0" dirty="0" smtClean="0"/>
              <a:t>2019-11-9</a:t>
            </a:r>
            <a:endParaRPr lang="en-GB" sz="2000" b="0" kern="0" dirty="0"/>
          </a:p>
        </p:txBody>
      </p:sp>
      <p:sp>
        <p:nvSpPr>
          <p:cNvPr id="4104" name="Rectangle 4"/>
          <p:cNvSpPr>
            <a:spLocks noChangeArrowheads="1"/>
          </p:cNvSpPr>
          <p:nvPr/>
        </p:nvSpPr>
        <p:spPr bwMode="auto">
          <a:xfrm>
            <a:off x="2301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None/>
            </a:pPr>
            <a:r>
              <a:rPr lang="en-GB" altLang="en-US" sz="2000" b="0" dirty="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Comment Resolution Submissions </a:t>
            </a:r>
          </a:p>
        </p:txBody>
      </p:sp>
      <p:sp>
        <p:nvSpPr>
          <p:cNvPr id="4" name="Date Placeholder 3"/>
          <p:cNvSpPr>
            <a:spLocks noGrp="1"/>
          </p:cNvSpPr>
          <p:nvPr>
            <p:ph type="dt" sz="quarter"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4341"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7B4BA-9FEB-4760-8CA5-378D6C5B75E3}" type="slidenum">
              <a:rPr lang="en-US" altLang="en-US" sz="1200" b="0"/>
              <a:pPr>
                <a:spcBef>
                  <a:spcPct val="0"/>
                </a:spcBef>
                <a:buFontTx/>
                <a:buNone/>
              </a:pPr>
              <a:t>10</a:t>
            </a:fld>
            <a:endParaRPr lang="en-US" altLang="en-US" sz="1200" b="0" dirty="0"/>
          </a:p>
        </p:txBody>
      </p:sp>
      <p:graphicFrame>
        <p:nvGraphicFramePr>
          <p:cNvPr id="3" name="Table 2"/>
          <p:cNvGraphicFramePr>
            <a:graphicFrameLocks noGrp="1"/>
          </p:cNvGraphicFramePr>
          <p:nvPr>
            <p:extLst>
              <p:ext uri="{D42A27DB-BD31-4B8C-83A1-F6EECF244321}">
                <p14:modId xmlns:p14="http://schemas.microsoft.com/office/powerpoint/2010/main" val="1639354848"/>
              </p:ext>
            </p:extLst>
          </p:nvPr>
        </p:nvGraphicFramePr>
        <p:xfrm>
          <a:off x="302033" y="1676400"/>
          <a:ext cx="10195982" cy="4694703"/>
        </p:xfrm>
        <a:graphic>
          <a:graphicData uri="http://schemas.openxmlformats.org/drawingml/2006/table">
            <a:tbl>
              <a:tblPr firstRow="1" bandRow="1">
                <a:tableStyleId>{073A0DAA-6AF3-43AB-8588-CEC1D06C72B9}</a:tableStyleId>
              </a:tblPr>
              <a:tblGrid>
                <a:gridCol w="1432982"/>
                <a:gridCol w="4419600"/>
                <a:gridCol w="3443818"/>
                <a:gridCol w="899582"/>
              </a:tblGrid>
              <a:tr h="287812">
                <a:tc>
                  <a:txBody>
                    <a:bodyPr/>
                    <a:lstStyle/>
                    <a:p>
                      <a:r>
                        <a:rPr lang="en-US" sz="1300" dirty="0" smtClean="0">
                          <a:latin typeface="Arial" panose="020B0604020202020204" pitchFamily="34" charset="0"/>
                          <a:cs typeface="Arial" panose="020B0604020202020204" pitchFamily="34" charset="0"/>
                        </a:rPr>
                        <a:t>DCN</a:t>
                      </a:r>
                      <a:endParaRPr lang="en-US" sz="13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dirty="0" smtClean="0">
                          <a:latin typeface="Arial" panose="020B0604020202020204" pitchFamily="34" charset="0"/>
                          <a:cs typeface="Arial" panose="020B0604020202020204" pitchFamily="34" charset="0"/>
                        </a:rPr>
                        <a:t>Title</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dirty="0" smtClean="0">
                          <a:latin typeface="Arial" panose="020B0604020202020204" pitchFamily="34" charset="0"/>
                          <a:cs typeface="Arial" panose="020B0604020202020204" pitchFamily="34" charset="0"/>
                        </a:rPr>
                        <a:t>Presenter</a:t>
                      </a:r>
                      <a:r>
                        <a:rPr lang="en-US" sz="1300" baseline="0" dirty="0" smtClean="0">
                          <a:latin typeface="Arial" panose="020B0604020202020204" pitchFamily="34" charset="0"/>
                          <a:cs typeface="Arial" panose="020B0604020202020204" pitchFamily="34" charset="0"/>
                        </a:rPr>
                        <a:t> (affiliation)</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dirty="0" smtClean="0">
                          <a:latin typeface="Arial" panose="020B0604020202020204" pitchFamily="34" charset="0"/>
                          <a:cs typeface="Arial" panose="020B0604020202020204" pitchFamily="34" charset="0"/>
                        </a:rPr>
                        <a:t>CIDs</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78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11-19-1799r1</a:t>
                      </a:r>
                      <a:endParaRPr lang="en-US" sz="1300"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US" sz="1300" dirty="0" smtClean="0">
                          <a:latin typeface="Arial" panose="020B0604020202020204" pitchFamily="34" charset="0"/>
                          <a:cs typeface="Arial" panose="020B0604020202020204" pitchFamily="34" charset="0"/>
                        </a:rPr>
                        <a:t>CRs for D4.0 Protected WUR Frames CIDs </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err="1" smtClean="0">
                          <a:latin typeface="Arial" panose="020B0604020202020204" pitchFamily="34" charset="0"/>
                          <a:cs typeface="Arial" panose="020B0604020202020204" pitchFamily="34" charset="0"/>
                        </a:rPr>
                        <a:t>Rojan</a:t>
                      </a:r>
                      <a:r>
                        <a:rPr lang="en-US" sz="1300" dirty="0" smtClean="0">
                          <a:latin typeface="Arial" panose="020B0604020202020204" pitchFamily="34" charset="0"/>
                          <a:cs typeface="Arial" panose="020B0604020202020204" pitchFamily="34" charset="0"/>
                        </a:rPr>
                        <a:t> </a:t>
                      </a:r>
                      <a:r>
                        <a:rPr lang="en-US" sz="1300" dirty="0" err="1" smtClean="0">
                          <a:latin typeface="Arial" panose="020B0604020202020204" pitchFamily="34" charset="0"/>
                          <a:cs typeface="Arial" panose="020B0604020202020204" pitchFamily="34" charset="0"/>
                        </a:rPr>
                        <a:t>Chitrakar</a:t>
                      </a:r>
                      <a:r>
                        <a:rPr lang="en-US" sz="1300" dirty="0" smtClean="0">
                          <a:latin typeface="Arial" panose="020B0604020202020204" pitchFamily="34" charset="0"/>
                          <a:cs typeface="Arial" panose="020B0604020202020204" pitchFamily="34" charset="0"/>
                        </a:rPr>
                        <a:t> (Panasonic) </a:t>
                      </a:r>
                      <a:endParaRPr lang="en-US" sz="13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2878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11-19/1873r0</a:t>
                      </a:r>
                      <a:endParaRPr lang="en-US" sz="1300"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smtClean="0">
                          <a:latin typeface="Arial" panose="020B0604020202020204" pitchFamily="34" charset="0"/>
                          <a:cs typeface="Arial" panose="020B0604020202020204" pitchFamily="34" charset="0"/>
                        </a:rPr>
                        <a:t>CR for CID 4106 </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Leif Wilhelmsson (Ericsson)</a:t>
                      </a:r>
                      <a:endParaRPr lang="en-US" sz="13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78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11-19-1821</a:t>
                      </a:r>
                      <a:endParaRPr lang="en-US" sz="1300"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smtClean="0">
                          <a:latin typeface="Arial" panose="020B0604020202020204" pitchFamily="34" charset="0"/>
                          <a:cs typeface="Arial" panose="020B0604020202020204" pitchFamily="34" charset="0"/>
                        </a:rPr>
                        <a:t>lb243 mac </a:t>
                      </a:r>
                      <a:r>
                        <a:rPr lang="en-US" sz="1300" dirty="0" err="1" smtClean="0">
                          <a:latin typeface="Arial" panose="020B0604020202020204" pitchFamily="34" charset="0"/>
                          <a:cs typeface="Arial" panose="020B0604020202020204" pitchFamily="34" charset="0"/>
                        </a:rPr>
                        <a:t>cr</a:t>
                      </a:r>
                      <a:r>
                        <a:rPr lang="en-US" sz="1300" dirty="0" smtClean="0">
                          <a:latin typeface="Arial" panose="020B0604020202020204" pitchFamily="34" charset="0"/>
                          <a:cs typeface="Arial" panose="020B0604020202020204" pitchFamily="34" charset="0"/>
                        </a:rPr>
                        <a:t> miscellaneous </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Alfred Asterjadhi (Qualcomm) </a:t>
                      </a:r>
                      <a:endParaRPr lang="en-US" sz="13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6 CIDs</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78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11-19-1827</a:t>
                      </a:r>
                      <a:endParaRPr lang="en-US" sz="1300"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smtClean="0">
                          <a:latin typeface="Arial" panose="020B0604020202020204" pitchFamily="34" charset="0"/>
                          <a:cs typeface="Arial" panose="020B0604020202020204" pitchFamily="34" charset="0"/>
                        </a:rPr>
                        <a:t>LB243 CR for 6 GHz </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Minyoung Park (Intel) </a:t>
                      </a:r>
                      <a:endParaRPr lang="en-US" sz="13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78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11-19-1828</a:t>
                      </a:r>
                      <a:endParaRPr lang="en-US" sz="13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smtClean="0">
                          <a:latin typeface="Arial" panose="020B0604020202020204" pitchFamily="34" charset="0"/>
                          <a:cs typeface="Arial" panose="020B0604020202020204" pitchFamily="34" charset="0"/>
                        </a:rPr>
                        <a:t>LB243 CR for WUR channel </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Minyoung Park (Intel) </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78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11-19-1829</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smtClean="0">
                          <a:latin typeface="Arial" panose="020B0604020202020204" pitchFamily="34" charset="0"/>
                          <a:cs typeface="Arial" panose="020B0604020202020204" pitchFamily="34" charset="0"/>
                        </a:rPr>
                        <a:t>LB243 CR for 4.3.15b and Annex B </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Minyoung Park (Intel) </a:t>
                      </a:r>
                      <a:endParaRPr lang="en-US" sz="13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7812">
                <a:tc>
                  <a:txBody>
                    <a:bodyPr/>
                    <a:lstStyle/>
                    <a:p>
                      <a:r>
                        <a:rPr lang="en-US" sz="1300" dirty="0" smtClean="0">
                          <a:latin typeface="Arial" panose="020B0604020202020204" pitchFamily="34" charset="0"/>
                          <a:cs typeface="Arial" panose="020B0604020202020204" pitchFamily="34" charset="0"/>
                        </a:rPr>
                        <a:t>11-19-1830</a:t>
                      </a:r>
                      <a:endParaRPr lang="en-US" sz="13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smtClean="0">
                          <a:latin typeface="Arial" panose="020B0604020202020204" pitchFamily="34" charset="0"/>
                          <a:cs typeface="Arial" panose="020B0604020202020204" pitchFamily="34" charset="0"/>
                        </a:rPr>
                        <a:t>LB243 </a:t>
                      </a:r>
                      <a:r>
                        <a:rPr lang="en-US" sz="1300" dirty="0" err="1" smtClean="0">
                          <a:latin typeface="Arial" panose="020B0604020202020204" pitchFamily="34" charset="0"/>
                          <a:cs typeface="Arial" panose="020B0604020202020204" pitchFamily="34" charset="0"/>
                        </a:rPr>
                        <a:t>Misc</a:t>
                      </a:r>
                      <a:r>
                        <a:rPr lang="en-US" sz="1300" dirty="0" smtClean="0">
                          <a:latin typeface="Arial" panose="020B0604020202020204" pitchFamily="34" charset="0"/>
                          <a:cs typeface="Arial" panose="020B0604020202020204" pitchFamily="34" charset="0"/>
                        </a:rPr>
                        <a:t> CIDs </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Minyoung Park (Intel) </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7812">
                <a:tc>
                  <a:txBody>
                    <a:bodyPr/>
                    <a:lstStyle/>
                    <a:p>
                      <a:r>
                        <a:rPr lang="en-US" sz="1300" dirty="0" smtClean="0">
                          <a:latin typeface="Arial" panose="020B0604020202020204" pitchFamily="34" charset="0"/>
                          <a:cs typeface="Arial" panose="020B0604020202020204" pitchFamily="34" charset="0"/>
                        </a:rPr>
                        <a:t>11-19/1844</a:t>
                      </a:r>
                      <a:endParaRPr lang="en-US" sz="13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smtClean="0">
                          <a:latin typeface="Arial" panose="020B0604020202020204" pitchFamily="34" charset="0"/>
                          <a:cs typeface="Arial" panose="020B0604020202020204" pitchFamily="34" charset="0"/>
                        </a:rPr>
                        <a:t>CR for CIDs 4035, 4065 and 4100 </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Eunsung</a:t>
                      </a:r>
                      <a:r>
                        <a:rPr lang="en-US" sz="1300" baseline="0" dirty="0" smtClean="0">
                          <a:latin typeface="Arial" panose="020B0604020202020204" pitchFamily="34" charset="0"/>
                          <a:cs typeface="Arial" panose="020B0604020202020204" pitchFamily="34" charset="0"/>
                        </a:rPr>
                        <a:t> Park (LGE)</a:t>
                      </a:r>
                      <a:endParaRPr lang="en-US" sz="13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7812">
                <a:tc>
                  <a:txBody>
                    <a:bodyPr/>
                    <a:lstStyle/>
                    <a:p>
                      <a:r>
                        <a:rPr lang="en-US" sz="1300" dirty="0" smtClean="0">
                          <a:latin typeface="Arial" panose="020B0604020202020204" pitchFamily="34" charset="0"/>
                          <a:cs typeface="Arial" panose="020B0604020202020204" pitchFamily="34" charset="0"/>
                        </a:rPr>
                        <a:t>11-19/1881 </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smtClean="0">
                          <a:latin typeface="Arial" panose="020B0604020202020204" pitchFamily="34" charset="0"/>
                          <a:cs typeface="Arial" panose="020B0604020202020204" pitchFamily="34" charset="0"/>
                        </a:rPr>
                        <a:t>CR on BPSK Mark Symbols</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Steve Shellhammer (Qualcomm)</a:t>
                      </a:r>
                      <a:endParaRPr lang="en-US" sz="13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7812">
                <a:tc>
                  <a:txBody>
                    <a:bodyPr/>
                    <a:lstStyle/>
                    <a:p>
                      <a:r>
                        <a:rPr lang="en-US" sz="1300" dirty="0" smtClean="0">
                          <a:latin typeface="Arial" panose="020B0604020202020204" pitchFamily="34" charset="0"/>
                          <a:cs typeface="Arial" panose="020B0604020202020204" pitchFamily="34" charset="0"/>
                        </a:rPr>
                        <a:t>11-19/1838r0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smtClean="0">
                          <a:latin typeface="Arial" panose="020B0604020202020204" pitchFamily="34" charset="0"/>
                          <a:cs typeface="Arial" panose="020B0604020202020204" pitchFamily="34" charset="0"/>
                        </a:rPr>
                        <a:t>Studies on False Detection of WUR PPDU as L-STF</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Minyoung Park</a:t>
                      </a:r>
                      <a:r>
                        <a:rPr lang="en-US" sz="1300" baseline="0" dirty="0" smtClean="0">
                          <a:latin typeface="Arial" panose="020B0604020202020204" pitchFamily="34" charset="0"/>
                          <a:cs typeface="Arial" panose="020B0604020202020204" pitchFamily="34" charset="0"/>
                        </a:rPr>
                        <a:t> (Intel)</a:t>
                      </a:r>
                      <a:endParaRPr lang="en-US" sz="13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7812">
                <a:tc>
                  <a:txBody>
                    <a:bodyPr/>
                    <a:lstStyle/>
                    <a:p>
                      <a:r>
                        <a:rPr lang="en-US" sz="1300" dirty="0" smtClean="0">
                          <a:latin typeface="Arial" panose="020B0604020202020204" pitchFamily="34" charset="0"/>
                          <a:cs typeface="Arial" panose="020B0604020202020204" pitchFamily="34" charset="0"/>
                        </a:rPr>
                        <a:t>11-19/1882 </a:t>
                      </a:r>
                      <a:endParaRPr lang="en-US" sz="13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smtClean="0">
                          <a:latin typeface="Arial" panose="020B0604020202020204" pitchFamily="34" charset="0"/>
                          <a:cs typeface="Arial" panose="020B0604020202020204" pitchFamily="34" charset="0"/>
                        </a:rPr>
                        <a:t>CR on Correlation Test</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Steve Shellhammer (Qualcomm)</a:t>
                      </a:r>
                      <a:endParaRPr lang="en-US" sz="13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1303">
                <a:tc>
                  <a:txBody>
                    <a:bodyPr/>
                    <a:lstStyle/>
                    <a:p>
                      <a:r>
                        <a:rPr lang="en-US" sz="1300" dirty="0" smtClean="0">
                          <a:latin typeface="Arial" panose="020B0604020202020204" pitchFamily="34" charset="0"/>
                          <a:cs typeface="Arial" panose="020B0604020202020204" pitchFamily="34" charset="0"/>
                        </a:rPr>
                        <a:t>11-19/45r0</a:t>
                      </a:r>
                      <a:endParaRPr lang="en-US" sz="13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smtClean="0">
                          <a:latin typeface="Arial" panose="020B0604020202020204" pitchFamily="34" charset="0"/>
                          <a:cs typeface="Arial" panose="020B0604020202020204" pitchFamily="34" charset="0"/>
                        </a:rPr>
                        <a:t>Comment Resolutions on WUR Capability element</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Suhwook</a:t>
                      </a:r>
                      <a:r>
                        <a:rPr lang="en-US" sz="1300" baseline="0" dirty="0" smtClean="0">
                          <a:latin typeface="Arial" panose="020B0604020202020204" pitchFamily="34" charset="0"/>
                          <a:cs typeface="Arial" panose="020B0604020202020204" pitchFamily="34" charset="0"/>
                        </a:rPr>
                        <a:t> Kim (LGE)</a:t>
                      </a:r>
                      <a:endParaRPr lang="en-US" sz="13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4 CIDs</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7812">
                <a:tc>
                  <a:txBody>
                    <a:bodyPr/>
                    <a:lstStyle/>
                    <a:p>
                      <a:r>
                        <a:rPr lang="en-US" sz="1300" dirty="0" smtClean="0">
                          <a:latin typeface="Arial" panose="020B0604020202020204" pitchFamily="34" charset="0"/>
                          <a:cs typeface="Arial" panose="020B0604020202020204" pitchFamily="34" charset="0"/>
                        </a:rPr>
                        <a:t>11-19-1954r0</a:t>
                      </a:r>
                      <a:endParaRPr lang="en-US" sz="13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smtClean="0">
                          <a:latin typeface="Arial" panose="020B0604020202020204" pitchFamily="34" charset="0"/>
                          <a:cs typeface="Arial" panose="020B0604020202020204" pitchFamily="34" charset="0"/>
                        </a:rPr>
                        <a:t>PHY-CR-for-Clause-30.2</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Vinod Kristem (Intel Corporation)</a:t>
                      </a:r>
                      <a:endParaRPr lang="en-US" sz="13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7812">
                <a:tc>
                  <a:txBody>
                    <a:bodyPr/>
                    <a:lstStyle/>
                    <a:p>
                      <a:r>
                        <a:rPr lang="en-US" sz="1300" dirty="0" smtClean="0">
                          <a:latin typeface="Arial" panose="020B0604020202020204" pitchFamily="34" charset="0"/>
                          <a:cs typeface="Arial" panose="020B0604020202020204" pitchFamily="34" charset="0"/>
                        </a:rPr>
                        <a:t>11-19/1950</a:t>
                      </a:r>
                      <a:endParaRPr lang="en-US" sz="13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smtClean="0">
                          <a:latin typeface="Arial" panose="020B0604020202020204" pitchFamily="34" charset="0"/>
                          <a:cs typeface="Arial" panose="020B0604020202020204" pitchFamily="34" charset="0"/>
                        </a:rPr>
                        <a:t>CR for CID 4060 and 4122 </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Xiaofei Wang (</a:t>
                      </a:r>
                      <a:r>
                        <a:rPr lang="en-US" sz="1300" dirty="0" err="1" smtClean="0">
                          <a:latin typeface="Arial" panose="020B0604020202020204" pitchFamily="34" charset="0"/>
                          <a:cs typeface="Arial" panose="020B0604020202020204" pitchFamily="34" charset="0"/>
                        </a:rPr>
                        <a:t>InterDigital</a:t>
                      </a:r>
                      <a:r>
                        <a:rPr lang="en-US" sz="1300" dirty="0" smtClean="0">
                          <a:latin typeface="Arial" panose="020B0604020202020204" pitchFamily="34" charset="0"/>
                          <a:cs typeface="Arial" panose="020B0604020202020204" pitchFamily="34" charset="0"/>
                        </a:rPr>
                        <a:t>)</a:t>
                      </a:r>
                      <a:endParaRPr lang="en-US" sz="13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7812">
                <a:tc>
                  <a:txBody>
                    <a:bodyPr/>
                    <a:lstStyle/>
                    <a:p>
                      <a:endParaRPr lang="en-US" sz="13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8" name="TextBox 7"/>
          <p:cNvSpPr txBox="1"/>
          <p:nvPr/>
        </p:nvSpPr>
        <p:spPr>
          <a:xfrm>
            <a:off x="10515600" y="609600"/>
            <a:ext cx="1676400" cy="1384995"/>
          </a:xfrm>
          <a:prstGeom prst="rect">
            <a:avLst/>
          </a:prstGeom>
          <a:solidFill>
            <a:schemeClr val="bg2">
              <a:lumMod val="40000"/>
              <a:lumOff val="60000"/>
            </a:schemeClr>
          </a:solidFill>
          <a:ln>
            <a:solidFill>
              <a:schemeClr val="tx1"/>
            </a:solidFill>
          </a:ln>
        </p:spPr>
        <p:txBody>
          <a:bodyPr wrap="square">
            <a:spAutoFit/>
          </a:bodyPr>
          <a:lstStyle/>
          <a:p>
            <a:pPr>
              <a:defRPr/>
            </a:pPr>
            <a:r>
              <a:rPr lang="en-US" b="1" dirty="0"/>
              <a:t>Color code:</a:t>
            </a:r>
          </a:p>
          <a:p>
            <a:pPr marL="228600" indent="-228600">
              <a:buFont typeface="+mj-lt"/>
              <a:buAutoNum type="arabicPeriod"/>
              <a:defRPr/>
            </a:pPr>
            <a:r>
              <a:rPr lang="en-US" b="1" dirty="0">
                <a:solidFill>
                  <a:srgbClr val="00B050"/>
                </a:solidFill>
              </a:rPr>
              <a:t>Presented</a:t>
            </a:r>
          </a:p>
          <a:p>
            <a:pPr marL="228600" indent="-228600">
              <a:buFont typeface="+mj-lt"/>
              <a:buAutoNum type="arabicPeriod"/>
              <a:defRPr/>
            </a:pPr>
            <a:r>
              <a:rPr lang="en-US" b="1" dirty="0" smtClean="0">
                <a:solidFill>
                  <a:srgbClr val="FFC000"/>
                </a:solidFill>
              </a:rPr>
              <a:t>SP/doc </a:t>
            </a:r>
            <a:r>
              <a:rPr lang="en-US" b="1" dirty="0">
                <a:solidFill>
                  <a:srgbClr val="FFC000"/>
                </a:solidFill>
              </a:rPr>
              <a:t>Deferred</a:t>
            </a:r>
          </a:p>
          <a:p>
            <a:pPr marL="228600" indent="-228600">
              <a:buFont typeface="+mj-lt"/>
              <a:buAutoNum type="arabicPeriod"/>
              <a:defRPr/>
            </a:pPr>
            <a:r>
              <a:rPr lang="en-US" b="1" dirty="0"/>
              <a:t>Not presented yet</a:t>
            </a:r>
          </a:p>
          <a:p>
            <a:pPr marL="228600" indent="-228600">
              <a:buFont typeface="+mj-lt"/>
              <a:buAutoNum type="arabicPeriod"/>
              <a:defRPr/>
            </a:pPr>
            <a:r>
              <a:rPr lang="en-US" b="1" dirty="0">
                <a:solidFill>
                  <a:schemeClr val="bg2"/>
                </a:solidFill>
              </a:rPr>
              <a:t>Withdrawn</a:t>
            </a:r>
          </a:p>
          <a:p>
            <a:pPr marL="228600" indent="-228600">
              <a:buFont typeface="+mj-lt"/>
              <a:buAutoNum type="arabicPeriod"/>
              <a:defRPr/>
            </a:pPr>
            <a:r>
              <a:rPr lang="en-US" b="1" dirty="0">
                <a:solidFill>
                  <a:schemeClr val="accent2"/>
                </a:solidFill>
              </a:rPr>
              <a:t>Pending </a:t>
            </a:r>
            <a:r>
              <a:rPr lang="en-US" b="1" dirty="0" smtClean="0">
                <a:solidFill>
                  <a:schemeClr val="accent2"/>
                </a:solidFill>
              </a:rPr>
              <a:t>docs</a:t>
            </a:r>
          </a:p>
          <a:p>
            <a:pPr marL="228600" indent="-228600">
              <a:buFont typeface="+mj-lt"/>
              <a:buAutoNum type="arabicPeriod"/>
              <a:defRPr/>
            </a:pPr>
            <a:r>
              <a:rPr lang="en-US" b="1" dirty="0" smtClean="0">
                <a:solidFill>
                  <a:srgbClr val="FFFF00"/>
                </a:solidFill>
              </a:rPr>
              <a:t>Not concluded</a:t>
            </a:r>
            <a:endParaRPr lang="en-US" b="1" dirty="0">
              <a:solidFill>
                <a:srgbClr val="FFFF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209800" y="609600"/>
            <a:ext cx="7772401" cy="609600"/>
          </a:xfrm>
        </p:spPr>
        <p:txBody>
          <a:bodyPr/>
          <a:lstStyle/>
          <a:p>
            <a:r>
              <a:rPr lang="en-US" altLang="en-US" dirty="0" smtClean="0"/>
              <a:t>Agenda</a:t>
            </a:r>
          </a:p>
        </p:txBody>
      </p:sp>
      <p:sp>
        <p:nvSpPr>
          <p:cNvPr id="21507" name="Content Placeholder 6"/>
          <p:cNvSpPr>
            <a:spLocks noGrp="1"/>
          </p:cNvSpPr>
          <p:nvPr>
            <p:ph sz="half" idx="1"/>
          </p:nvPr>
        </p:nvSpPr>
        <p:spPr>
          <a:xfrm>
            <a:off x="929218" y="1600200"/>
            <a:ext cx="5204883" cy="4881310"/>
          </a:xfrm>
        </p:spPr>
        <p:txBody>
          <a:bodyPr/>
          <a:lstStyle/>
          <a:p>
            <a:pPr>
              <a:spcBef>
                <a:spcPts val="100"/>
              </a:spcBef>
            </a:pPr>
            <a:r>
              <a:rPr lang="en-US" altLang="en-US" sz="1600" dirty="0" smtClean="0"/>
              <a:t>Monday</a:t>
            </a:r>
            <a:r>
              <a:rPr lang="en-US" altLang="en-US" sz="1600" dirty="0"/>
              <a:t>: </a:t>
            </a:r>
            <a:r>
              <a:rPr lang="en-US" altLang="en-US" sz="1600" dirty="0" smtClean="0"/>
              <a:t>PM1 (2 </a:t>
            </a:r>
            <a:r>
              <a:rPr lang="en-US" altLang="en-US" sz="1600" dirty="0"/>
              <a:t>hours</a:t>
            </a:r>
            <a:r>
              <a:rPr lang="en-US" altLang="en-US" sz="1600" dirty="0" smtClean="0"/>
              <a:t>)</a:t>
            </a:r>
            <a:endParaRPr lang="en-US" altLang="en-US" sz="1600" dirty="0"/>
          </a:p>
          <a:p>
            <a:pPr lvl="1">
              <a:spcBef>
                <a:spcPts val="0"/>
              </a:spcBef>
            </a:pPr>
            <a:r>
              <a:rPr lang="en-US" altLang="en-US" sz="1600" dirty="0"/>
              <a:t>Call meeting to order</a:t>
            </a:r>
          </a:p>
          <a:p>
            <a:pPr lvl="1">
              <a:spcBef>
                <a:spcPts val="0"/>
              </a:spcBef>
            </a:pPr>
            <a:r>
              <a:rPr lang="en-US" altLang="en-US" sz="1600" dirty="0"/>
              <a:t>IEEE 802 and 802.11 IPR Policy and </a:t>
            </a:r>
            <a:r>
              <a:rPr lang="en-US" altLang="en-US" sz="1600" dirty="0" smtClean="0"/>
              <a:t>procedure</a:t>
            </a:r>
          </a:p>
          <a:p>
            <a:pPr lvl="1">
              <a:spcBef>
                <a:spcPts val="0"/>
              </a:spcBef>
            </a:pPr>
            <a:r>
              <a:rPr lang="en-US" altLang="en-US" sz="1600" b="1" dirty="0"/>
              <a:t>Motion</a:t>
            </a:r>
            <a:r>
              <a:rPr lang="en-US" altLang="en-US" sz="1600" dirty="0"/>
              <a:t>: </a:t>
            </a:r>
            <a:r>
              <a:rPr lang="en-US" altLang="en-US" sz="1600" dirty="0" smtClean="0"/>
              <a:t>September </a:t>
            </a:r>
            <a:r>
              <a:rPr lang="en-US" altLang="en-US" sz="1600" dirty="0"/>
              <a:t>2019 meeting (doc: IEEE </a:t>
            </a:r>
            <a:r>
              <a:rPr lang="en-US" altLang="en-US" sz="1600" dirty="0" smtClean="0"/>
              <a:t>802.11-19/1685r0) and </a:t>
            </a:r>
            <a:r>
              <a:rPr lang="en-US" altLang="en-US" sz="1600" dirty="0"/>
              <a:t>teleconference minutes (doc: IEEE </a:t>
            </a:r>
            <a:r>
              <a:rPr lang="en-US" altLang="en-US" sz="1600" dirty="0" smtClean="0"/>
              <a:t>802.11-19/1790r2) </a:t>
            </a:r>
            <a:r>
              <a:rPr lang="en-US" altLang="en-US" sz="1600" dirty="0"/>
              <a:t>approval</a:t>
            </a:r>
          </a:p>
          <a:p>
            <a:pPr lvl="1">
              <a:spcBef>
                <a:spcPts val="0"/>
              </a:spcBef>
            </a:pPr>
            <a:r>
              <a:rPr lang="en-US" altLang="en-US" sz="1600" dirty="0" smtClean="0"/>
              <a:t>Presentations </a:t>
            </a:r>
            <a:r>
              <a:rPr lang="en-US" altLang="en-US" sz="1600" dirty="0"/>
              <a:t>on comment resolutions</a:t>
            </a:r>
          </a:p>
          <a:p>
            <a:pPr lvl="1">
              <a:spcBef>
                <a:spcPts val="0"/>
              </a:spcBef>
            </a:pPr>
            <a:r>
              <a:rPr lang="en-US" altLang="en-US" sz="1600" dirty="0" smtClean="0"/>
              <a:t>Recess</a:t>
            </a:r>
          </a:p>
          <a:p>
            <a:pPr>
              <a:spcBef>
                <a:spcPts val="100"/>
              </a:spcBef>
            </a:pPr>
            <a:r>
              <a:rPr lang="en-US" altLang="en-US" sz="1600" dirty="0"/>
              <a:t>Tuesday: </a:t>
            </a:r>
            <a:r>
              <a:rPr lang="en-US" altLang="en-US" sz="1600" dirty="0" smtClean="0"/>
              <a:t>AM1 (2 </a:t>
            </a:r>
            <a:r>
              <a:rPr lang="en-US" altLang="en-US" sz="1600" dirty="0"/>
              <a:t>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a:t>Recess</a:t>
            </a:r>
          </a:p>
          <a:p>
            <a:pPr>
              <a:spcBef>
                <a:spcPts val="100"/>
              </a:spcBef>
            </a:pPr>
            <a:r>
              <a:rPr lang="en-US" altLang="en-US" sz="1600" dirty="0"/>
              <a:t>Wednesday:  </a:t>
            </a:r>
            <a:r>
              <a:rPr lang="en-US" altLang="en-US" sz="1600" dirty="0" smtClean="0"/>
              <a:t>AM1 (2 </a:t>
            </a:r>
            <a:r>
              <a:rPr lang="en-US" altLang="en-US" sz="1600" dirty="0"/>
              <a:t>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a:t>Recess</a:t>
            </a:r>
          </a:p>
          <a:p>
            <a:pPr>
              <a:spcBef>
                <a:spcPts val="0"/>
              </a:spcBef>
            </a:pPr>
            <a:endParaRPr lang="en-US" altLang="en-US" sz="2000" dirty="0"/>
          </a:p>
          <a:p>
            <a:pPr lvl="1">
              <a:spcBef>
                <a:spcPts val="100"/>
              </a:spcBef>
            </a:pPr>
            <a:endParaRPr lang="en-US" altLang="en-US" sz="1600" dirty="0"/>
          </a:p>
        </p:txBody>
      </p:sp>
      <p:sp>
        <p:nvSpPr>
          <p:cNvPr id="21508" name="Content Placeholder 7"/>
          <p:cNvSpPr>
            <a:spLocks noGrp="1"/>
          </p:cNvSpPr>
          <p:nvPr>
            <p:ph sz="half" idx="2"/>
          </p:nvPr>
        </p:nvSpPr>
        <p:spPr>
          <a:xfrm>
            <a:off x="6022848" y="1600200"/>
            <a:ext cx="5178552" cy="4875214"/>
          </a:xfrm>
        </p:spPr>
        <p:txBody>
          <a:bodyPr/>
          <a:lstStyle/>
          <a:p>
            <a:pPr>
              <a:spcBef>
                <a:spcPts val="100"/>
              </a:spcBef>
            </a:pPr>
            <a:r>
              <a:rPr lang="en-US" altLang="en-US" sz="1600" dirty="0" smtClean="0"/>
              <a:t>Wednesday:  PM2 (2 </a:t>
            </a:r>
            <a:r>
              <a:rPr lang="en-US" altLang="en-US" sz="1600" dirty="0"/>
              <a:t>hours</a:t>
            </a:r>
            <a:r>
              <a:rPr lang="en-US" altLang="en-US" sz="1600" dirty="0" smtClean="0"/>
              <a:t>)</a:t>
            </a:r>
            <a:endParaRPr lang="en-US" altLang="en-US" sz="1600" dirty="0"/>
          </a:p>
          <a:p>
            <a:pPr lvl="1">
              <a:spcBef>
                <a:spcPts val="0"/>
              </a:spcBef>
            </a:pPr>
            <a:r>
              <a:rPr lang="en-US" altLang="en-US" sz="1600" dirty="0"/>
              <a:t>Call meeting to order</a:t>
            </a:r>
          </a:p>
          <a:p>
            <a:pPr lvl="1">
              <a:spcBef>
                <a:spcPts val="0"/>
              </a:spcBef>
            </a:pPr>
            <a:r>
              <a:rPr lang="en-US" altLang="en-US" sz="1600" dirty="0"/>
              <a:t>IEEE 802 and 802.11 IPR Policy and </a:t>
            </a:r>
            <a:r>
              <a:rPr lang="en-US" altLang="en-US" sz="1600" dirty="0" smtClean="0"/>
              <a:t>procedure</a:t>
            </a:r>
          </a:p>
          <a:p>
            <a:pPr lvl="1">
              <a:spcBef>
                <a:spcPts val="0"/>
              </a:spcBef>
            </a:pPr>
            <a:r>
              <a:rPr lang="en-US" altLang="en-US" sz="1600" dirty="0"/>
              <a:t>Presentations on comment resolutions</a:t>
            </a:r>
          </a:p>
          <a:p>
            <a:pPr lvl="1">
              <a:spcBef>
                <a:spcPts val="0"/>
              </a:spcBef>
            </a:pPr>
            <a:r>
              <a:rPr lang="en-US" altLang="en-US" sz="1600" dirty="0"/>
              <a:t>Recess</a:t>
            </a:r>
          </a:p>
          <a:p>
            <a:pPr>
              <a:spcBef>
                <a:spcPts val="100"/>
              </a:spcBef>
            </a:pPr>
            <a:r>
              <a:rPr lang="en-US" altLang="en-US" sz="1600" dirty="0" smtClean="0"/>
              <a:t>Thursday: AM2 (2 </a:t>
            </a:r>
            <a:r>
              <a:rPr lang="en-US" altLang="en-US" sz="1600" dirty="0"/>
              <a:t>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smtClean="0"/>
              <a:t>Recess</a:t>
            </a:r>
            <a:endParaRPr lang="en-US" altLang="en-US" sz="1600" dirty="0"/>
          </a:p>
          <a:p>
            <a:pPr>
              <a:spcBef>
                <a:spcPts val="0"/>
              </a:spcBef>
            </a:pPr>
            <a:r>
              <a:rPr lang="en-US" altLang="en-US" sz="1600" dirty="0"/>
              <a:t>Thursday: </a:t>
            </a:r>
            <a:r>
              <a:rPr lang="en-US" altLang="en-US" sz="1600" dirty="0" smtClean="0"/>
              <a:t>PM2 (2 </a:t>
            </a:r>
            <a:r>
              <a:rPr lang="en-US" altLang="en-US" sz="1600" dirty="0"/>
              <a:t>hours)</a:t>
            </a:r>
          </a:p>
          <a:p>
            <a:pPr lvl="1">
              <a:spcBef>
                <a:spcPts val="0"/>
              </a:spcBef>
            </a:pPr>
            <a:r>
              <a:rPr lang="en-US" altLang="en-US" sz="1600" dirty="0"/>
              <a:t>Call meeting to order</a:t>
            </a:r>
          </a:p>
          <a:p>
            <a:pPr lvl="1">
              <a:spcBef>
                <a:spcPts val="0"/>
              </a:spcBef>
            </a:pPr>
            <a:r>
              <a:rPr lang="en-US" altLang="en-US" sz="1600" dirty="0"/>
              <a:t>IEEE 802 and 802.11 IPR Policy and </a:t>
            </a:r>
            <a:r>
              <a:rPr lang="en-US" altLang="en-US" sz="1600" dirty="0" smtClean="0"/>
              <a:t>procedure</a:t>
            </a:r>
          </a:p>
          <a:p>
            <a:pPr lvl="1">
              <a:spcBef>
                <a:spcPts val="0"/>
              </a:spcBef>
            </a:pPr>
            <a:r>
              <a:rPr lang="en-US" altLang="en-US" sz="1600" b="1" dirty="0"/>
              <a:t>Motions: Comment resolutions</a:t>
            </a:r>
          </a:p>
          <a:p>
            <a:pPr lvl="1">
              <a:spcBef>
                <a:spcPts val="0"/>
              </a:spcBef>
            </a:pPr>
            <a:r>
              <a:rPr lang="en-US" altLang="en-US" sz="1600" b="1" dirty="0"/>
              <a:t>Motion: WG recirculation letter </a:t>
            </a:r>
            <a:r>
              <a:rPr lang="en-US" altLang="en-US" sz="1600" b="1" dirty="0" smtClean="0"/>
              <a:t>ballot</a:t>
            </a:r>
            <a:endParaRPr lang="en-US" altLang="en-US" sz="1600" b="1" dirty="0"/>
          </a:p>
          <a:p>
            <a:pPr lvl="1">
              <a:spcBef>
                <a:spcPts val="0"/>
              </a:spcBef>
            </a:pPr>
            <a:r>
              <a:rPr lang="en-US" altLang="en-US" sz="1600" dirty="0"/>
              <a:t>TG timeline discussion</a:t>
            </a:r>
          </a:p>
          <a:p>
            <a:pPr lvl="1">
              <a:spcBef>
                <a:spcPts val="0"/>
              </a:spcBef>
            </a:pPr>
            <a:r>
              <a:rPr lang="en-US" altLang="en-US" sz="1600" dirty="0"/>
              <a:t>Goal for </a:t>
            </a:r>
            <a:r>
              <a:rPr lang="en-US" altLang="en-US" sz="1600" dirty="0" smtClean="0"/>
              <a:t>January 2020 </a:t>
            </a:r>
            <a:r>
              <a:rPr lang="en-US" altLang="en-US" sz="1600" dirty="0"/>
              <a:t>F2F meeting</a:t>
            </a:r>
          </a:p>
          <a:p>
            <a:pPr lvl="1">
              <a:spcBef>
                <a:spcPts val="0"/>
              </a:spcBef>
            </a:pPr>
            <a:r>
              <a:rPr lang="en-US" altLang="en-US" sz="1600" dirty="0"/>
              <a:t>Teleconference call schedule</a:t>
            </a:r>
          </a:p>
          <a:p>
            <a:pPr lvl="1">
              <a:spcBef>
                <a:spcPts val="0"/>
              </a:spcBef>
            </a:pPr>
            <a:r>
              <a:rPr lang="en-US" altLang="en-US" sz="1600" dirty="0"/>
              <a:t>Adjourn</a:t>
            </a:r>
          </a:p>
          <a:p>
            <a:pPr lvl="1">
              <a:spcBef>
                <a:spcPts val="0"/>
              </a:spcBef>
            </a:pPr>
            <a:endParaRPr lang="en-US" altLang="en-US" sz="1600" b="1" dirty="0" smtClean="0"/>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xfrm>
            <a:off x="5841122" y="6484241"/>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6BE1DDA-DBD5-490E-96A9-C0C593249934}" type="slidenum">
              <a:rPr lang="en-US" altLang="en-US" sz="1200" b="0"/>
              <a:pPr>
                <a:spcBef>
                  <a:spcPct val="0"/>
                </a:spcBef>
                <a:buFontTx/>
                <a:buNone/>
              </a:pPr>
              <a:t>11</a:t>
            </a:fld>
            <a:endParaRPr lang="en-US" altLang="en-US" sz="1200" b="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2209800" y="685800"/>
            <a:ext cx="7772400" cy="5334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929218" y="1219200"/>
            <a:ext cx="10348382" cy="4876800"/>
          </a:xfrm>
        </p:spPr>
        <p:txBody>
          <a:bodyPr vert="horz" wrap="square" lIns="90487" tIns="44450" rIns="90487" bIns="44450" numCol="1" anchor="t" anchorCtr="0" compatLnSpc="1">
            <a:prstTxWarp prst="textNoShape">
              <a:avLst/>
            </a:prstTxWarp>
          </a:bodyPr>
          <a:lstStyle/>
          <a:p>
            <a:pPr marL="182880">
              <a:lnSpc>
                <a:spcPct val="80000"/>
              </a:lnSpc>
              <a:spcAft>
                <a:spcPct val="30000"/>
              </a:spcAft>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ea typeface="+mn-ea"/>
              <a:cs typeface="Arial" panose="020B0604020202020204" pitchFamily="34" charset="0"/>
            </a:endParaRPr>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a:ea typeface="+mn-ea"/>
              <a:cs typeface="Arial" panose="020B0604020202020204" pitchFamily="34" charset="0"/>
            </a:endParaRPr>
          </a:p>
        </p:txBody>
      </p:sp>
      <p:sp>
        <p:nvSpPr>
          <p:cNvPr id="7174" name="Text Box 1030"/>
          <p:cNvSpPr txBox="1">
            <a:spLocks noChangeArrowheads="1"/>
          </p:cNvSpPr>
          <p:nvPr/>
        </p:nvSpPr>
        <p:spPr bwMode="auto">
          <a:xfrm>
            <a:off x="1524001"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12</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729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(Intel Corp.)</a:t>
            </a:r>
            <a:endParaRPr lang="en-US"/>
          </a:p>
        </p:txBody>
      </p:sp>
      <p:sp>
        <p:nvSpPr>
          <p:cNvPr id="3" name="Slide Number Placeholder 2"/>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13</a:t>
            </a:fld>
            <a:endParaRPr lang="en-US" altLang="en-US"/>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a:solidFill>
                  <a:schemeClr val="tx1"/>
                </a:solidFill>
                <a:latin typeface="Calibri" panose="020F0502020204030204" pitchFamily="34" charset="0"/>
                <a:cs typeface="Calibri" panose="020F0502020204030204" pitchFamily="34" charset="0"/>
              </a:rPr>
              <a:t>Ways to inform IEEE</a:t>
            </a:r>
            <a:endParaRPr lang="en-US" altLang="en-US" u="sng"/>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rgbClr val="FF0000"/>
                </a:solidFill>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2400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#2</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November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14</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09800" y="685801"/>
            <a:ext cx="7772400" cy="680179"/>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29218" y="1365980"/>
            <a:ext cx="10272182" cy="46482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52400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November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15</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209800" y="685800"/>
            <a:ext cx="7772400" cy="4572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929218" y="1143000"/>
            <a:ext cx="10348382"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2000" b="1" i="1" dirty="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#4</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November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929218" y="1600201"/>
            <a:ext cx="10348382" cy="4875213"/>
          </a:xfrm>
        </p:spPr>
        <p:txBody>
          <a:bodyPr/>
          <a:lstStyle/>
          <a:p>
            <a:pPr marL="0" indent="0" defTabSz="457200" eaLnBrk="1" hangingPunct="1">
              <a:spcBef>
                <a:spcPts val="600"/>
              </a:spcBef>
              <a:buSzPct val="100000"/>
              <a:buNone/>
              <a:defRPr/>
            </a:pPr>
            <a:r>
              <a:rPr lang="en-US" altLang="en-US" sz="1600" kern="1200" dirty="0">
                <a:ea typeface="MS Gothic" panose="020B0609070205080204" pitchFamily="49" charset="-128"/>
                <a:cs typeface="+mn-cs"/>
              </a:rPr>
              <a:t>Participation in any IEEE 802 meeting (Sponsor, Sponsor Subgroup, Working Group, Working Group Subgroup, etc.) </a:t>
            </a:r>
            <a:r>
              <a:rPr lang="en-GB" altLang="en-US" sz="1600" kern="1200" dirty="0">
                <a:ea typeface="MS Gothic" panose="020B0609070205080204" pitchFamily="49" charset="-128"/>
                <a:cs typeface="+mn-cs"/>
              </a:rPr>
              <a:t>is on an </a:t>
            </a:r>
            <a:r>
              <a:rPr lang="en-GB" altLang="en-US" sz="1600" kern="1200" dirty="0">
                <a:solidFill>
                  <a:srgbClr val="FF0000"/>
                </a:solidFill>
                <a:ea typeface="MS Gothic" panose="020B0609070205080204" pitchFamily="49" charset="-128"/>
                <a:cs typeface="+mn-cs"/>
              </a:rPr>
              <a:t>individual basis</a:t>
            </a:r>
          </a:p>
          <a:p>
            <a:pPr marL="0" indent="0" defTabSz="457200" eaLnBrk="1" hangingPunct="1">
              <a:spcBef>
                <a:spcPts val="600"/>
              </a:spcBef>
              <a:buSzPct val="100000"/>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None/>
              <a:defRPr/>
            </a:pPr>
            <a:r>
              <a:rPr lang="en-GB" altLang="en-US" sz="1200" b="0" kern="1200" dirty="0">
                <a:ea typeface="MS Gothic" panose="020B0609070205080204" pitchFamily="49" charset="-128"/>
                <a:cs typeface="+mn-cs"/>
              </a:rPr>
              <a:t>(Latest revision of IEEE 802 LMSC Working Group Policies and Procedures: </a:t>
            </a:r>
            <a:r>
              <a:rPr lang="en-GB" altLang="en-US" sz="1200" b="0" kern="1200" dirty="0">
                <a:ea typeface="MS Gothic" panose="020B0609070205080204" pitchFamily="49" charset="-128"/>
                <a:cs typeface="+mn-cs"/>
                <a:hlinkClick r:id="rId4"/>
              </a:rPr>
              <a:t>http://www.ieee802.org/devdocs.shtml</a:t>
            </a:r>
            <a:r>
              <a:rPr lang="en-GB" altLang="en-US" sz="1200" b="0" kern="1200" dirty="0">
                <a:ea typeface="MS Gothic" panose="020B0609070205080204" pitchFamily="49" charset="-128"/>
                <a:cs typeface="+mn-cs"/>
              </a:rPr>
              <a:t>)</a:t>
            </a:r>
          </a:p>
          <a:p>
            <a:pPr marL="0" indent="0" defTabSz="457200" eaLnBrk="1" hangingPunct="1">
              <a:spcBef>
                <a:spcPts val="600"/>
              </a:spcBef>
              <a:buSzPct val="100000"/>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November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27654" name="Slide Number Placeholder 3"/>
          <p:cNvSpPr>
            <a:spLocks noGrp="1"/>
          </p:cNvSpPr>
          <p:nvPr>
            <p:ph type="sldNum" sz="quarter" idx="12"/>
          </p:nvPr>
        </p:nvSpPr>
        <p:spPr>
          <a:xfrm>
            <a:off x="5841122" y="648838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412B227-2146-4F8F-B087-2992DD2D4ECD}" type="slidenum">
              <a:rPr lang="en-US" altLang="en-US" sz="1200" b="0"/>
              <a:pPr>
                <a:spcBef>
                  <a:spcPct val="0"/>
                </a:spcBef>
                <a:buFontTx/>
                <a:buNone/>
              </a:pPr>
              <a:t>17</a:t>
            </a:fld>
            <a:endParaRPr lang="en-US" altLang="en-US" sz="1200" b="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371600" y="685800"/>
            <a:ext cx="9372600" cy="1066800"/>
          </a:xfrm>
        </p:spPr>
        <p:txBody>
          <a:bodyPr/>
          <a:lstStyle/>
          <a:p>
            <a:r>
              <a:rPr lang="en-US" altLang="en-US" dirty="0" smtClean="0"/>
              <a:t>Summary from September 2019 Meeting and Teleconference Calls</a:t>
            </a:r>
          </a:p>
        </p:txBody>
      </p:sp>
      <p:sp>
        <p:nvSpPr>
          <p:cNvPr id="31747" name="Content Placeholder 2"/>
          <p:cNvSpPr>
            <a:spLocks noGrp="1"/>
          </p:cNvSpPr>
          <p:nvPr>
            <p:ph idx="1"/>
          </p:nvPr>
        </p:nvSpPr>
        <p:spPr>
          <a:xfrm>
            <a:off x="762000" y="1828800"/>
            <a:ext cx="10439400" cy="4646357"/>
          </a:xfrm>
        </p:spPr>
        <p:txBody>
          <a:bodyPr/>
          <a:lstStyle/>
          <a:p>
            <a:pPr>
              <a:defRPr/>
            </a:pPr>
            <a:r>
              <a:rPr lang="en-US" altLang="en-US" sz="1800" dirty="0" smtClean="0"/>
              <a:t>In September meeting:</a:t>
            </a:r>
          </a:p>
          <a:p>
            <a:pPr lvl="1">
              <a:defRPr/>
            </a:pPr>
            <a:r>
              <a:rPr lang="en-US" altLang="en-US" sz="1600" dirty="0" smtClean="0"/>
              <a:t>Completed </a:t>
            </a:r>
            <a:r>
              <a:rPr lang="en-US" altLang="en-US" sz="1600" dirty="0"/>
              <a:t>comment resolution on D3.0 (LB241)</a:t>
            </a:r>
          </a:p>
          <a:p>
            <a:pPr lvl="1">
              <a:defRPr/>
            </a:pPr>
            <a:r>
              <a:rPr lang="en-US" altLang="en-US" sz="1600" dirty="0"/>
              <a:t>Approved 15-day WG recirculation letter </a:t>
            </a:r>
            <a:r>
              <a:rPr lang="en-US" altLang="en-US" sz="1600" dirty="0" smtClean="0"/>
              <a:t>ballot on D4.0 (LB243)</a:t>
            </a:r>
          </a:p>
          <a:p>
            <a:pPr lvl="1">
              <a:defRPr/>
            </a:pPr>
            <a:r>
              <a:rPr lang="en-US" altLang="en-US" sz="1600" dirty="0" smtClean="0"/>
              <a:t>Reviewed </a:t>
            </a:r>
            <a:r>
              <a:rPr lang="en-US" altLang="en-US" sz="1600" dirty="0"/>
              <a:t>TG timeline</a:t>
            </a:r>
          </a:p>
          <a:p>
            <a:pPr lvl="1">
              <a:defRPr/>
            </a:pPr>
            <a:r>
              <a:rPr lang="en-US" altLang="en-US" sz="1600" dirty="0"/>
              <a:t>Agenda: </a:t>
            </a:r>
            <a:r>
              <a:rPr lang="en-US" altLang="en-US" sz="1600" dirty="0" smtClean="0"/>
              <a:t>doc:11-19/1418r9</a:t>
            </a:r>
          </a:p>
          <a:p>
            <a:pPr>
              <a:defRPr/>
            </a:pPr>
            <a:r>
              <a:rPr lang="en-US" altLang="en-US" sz="1800" dirty="0" smtClean="0"/>
              <a:t>LB 243 results (closed on October 15)</a:t>
            </a:r>
          </a:p>
          <a:p>
            <a:pPr lvl="1">
              <a:defRPr/>
            </a:pPr>
            <a:r>
              <a:rPr lang="en-US" altLang="en-US" sz="1600" b="1" dirty="0"/>
              <a:t>Results</a:t>
            </a:r>
            <a:r>
              <a:rPr lang="en-US" altLang="en-US" sz="1600" dirty="0"/>
              <a:t>: </a:t>
            </a:r>
            <a:r>
              <a:rPr lang="en-US" altLang="en-US" sz="1600" dirty="0" smtClean="0"/>
              <a:t>238 </a:t>
            </a:r>
            <a:r>
              <a:rPr lang="en-US" altLang="en-US" sz="1600" dirty="0"/>
              <a:t>Approve, 27 </a:t>
            </a:r>
            <a:r>
              <a:rPr lang="en-US" altLang="en-US" sz="1600" dirty="0" smtClean="0"/>
              <a:t>Disapprove, 24 Abstain</a:t>
            </a:r>
          </a:p>
          <a:p>
            <a:pPr lvl="1">
              <a:defRPr/>
            </a:pPr>
            <a:r>
              <a:rPr lang="en-US" altLang="en-US" sz="1600" b="1" dirty="0" smtClean="0"/>
              <a:t>Approval </a:t>
            </a:r>
            <a:r>
              <a:rPr lang="en-US" altLang="en-US" sz="1600" b="1" dirty="0"/>
              <a:t>rate</a:t>
            </a:r>
            <a:r>
              <a:rPr lang="en-US" altLang="en-US" sz="1600" dirty="0"/>
              <a:t>: </a:t>
            </a:r>
            <a:r>
              <a:rPr lang="en-US" altLang="en-US" sz="1600" dirty="0" smtClean="0"/>
              <a:t>89.8%</a:t>
            </a:r>
          </a:p>
          <a:p>
            <a:pPr lvl="1">
              <a:defRPr/>
            </a:pPr>
            <a:r>
              <a:rPr lang="en-US" altLang="en-US" sz="1600" b="1" dirty="0"/>
              <a:t>1 member changed vote to approve after the </a:t>
            </a:r>
            <a:r>
              <a:rPr lang="en-US" altLang="en-US" sz="1600" b="1" dirty="0" smtClean="0"/>
              <a:t>LB (approval rate = 90.19%)</a:t>
            </a:r>
            <a:endParaRPr lang="en-US" altLang="en-US" sz="1600" b="1" dirty="0"/>
          </a:p>
          <a:p>
            <a:pPr lvl="1">
              <a:defRPr/>
            </a:pPr>
            <a:r>
              <a:rPr lang="en-US" altLang="en-US" sz="1600" b="1" dirty="0" smtClean="0"/>
              <a:t>Comments received</a:t>
            </a:r>
            <a:r>
              <a:rPr lang="en-US" altLang="en-US" sz="1600" dirty="0" smtClean="0"/>
              <a:t>: </a:t>
            </a:r>
            <a:r>
              <a:rPr lang="en-US" altLang="en-US" sz="1600" b="1" dirty="0"/>
              <a:t>100 technical comments, 46 editorial/general comments</a:t>
            </a:r>
          </a:p>
          <a:p>
            <a:pPr lvl="2">
              <a:defRPr/>
            </a:pPr>
            <a:r>
              <a:rPr lang="en-US" altLang="en-US" sz="1400" dirty="0" smtClean="0"/>
              <a:t>10 </a:t>
            </a:r>
            <a:r>
              <a:rPr lang="en-US" altLang="en-US" sz="1400" dirty="0"/>
              <a:t>disapprove </a:t>
            </a:r>
            <a:r>
              <a:rPr lang="en-US" altLang="en-US" sz="1400" dirty="0" smtClean="0"/>
              <a:t>voters </a:t>
            </a:r>
            <a:r>
              <a:rPr lang="en-US" altLang="en-US" sz="1400" dirty="0"/>
              <a:t>submitted </a:t>
            </a:r>
            <a:r>
              <a:rPr lang="en-US" altLang="en-US" sz="1400" dirty="0" smtClean="0"/>
              <a:t>a same/similar comment</a:t>
            </a:r>
          </a:p>
          <a:p>
            <a:pPr lvl="2">
              <a:defRPr/>
            </a:pPr>
            <a:r>
              <a:rPr lang="en-US" altLang="en-US" sz="1400" dirty="0" smtClean="0"/>
              <a:t>Another 4 disapprove voters submitted a same/similar comment</a:t>
            </a:r>
          </a:p>
          <a:p>
            <a:pPr>
              <a:defRPr/>
            </a:pPr>
            <a:r>
              <a:rPr lang="en-US" altLang="en-US" sz="1600" dirty="0" smtClean="0"/>
              <a:t>MDR (mandatory draft review) started on D4.0 in October </a:t>
            </a:r>
          </a:p>
          <a:p>
            <a:pPr>
              <a:defRPr/>
            </a:pPr>
            <a:r>
              <a:rPr lang="en-US" altLang="en-US" sz="1800" dirty="0" smtClean="0"/>
              <a:t>Teleconference calls</a:t>
            </a:r>
          </a:p>
          <a:p>
            <a:pPr lvl="1">
              <a:defRPr/>
            </a:pPr>
            <a:r>
              <a:rPr lang="en-US" altLang="en-US" sz="1600" dirty="0" smtClean="0"/>
              <a:t>Assigned </a:t>
            </a:r>
            <a:r>
              <a:rPr lang="en-US" altLang="en-US" sz="1600" dirty="0"/>
              <a:t>comments and reviewed 23 comments; 77 comments left</a:t>
            </a:r>
            <a:endParaRPr lang="en-US" altLang="en-US" dirty="0"/>
          </a:p>
          <a:p>
            <a:pPr lvl="1">
              <a:defRPr/>
            </a:pPr>
            <a:endParaRPr lang="en-US" altLang="en-US" sz="1600" dirty="0" smtClean="0"/>
          </a:p>
          <a:p>
            <a:pPr>
              <a:defRPr/>
            </a:pPr>
            <a:endParaRPr lang="en-US" altLang="en-US" sz="1800" dirty="0"/>
          </a:p>
          <a:p>
            <a:pPr marL="0" indent="0">
              <a:buNone/>
              <a:defRPr/>
            </a:pPr>
            <a:endParaRPr lang="en-US" altLang="en-US" sz="1800" dirty="0"/>
          </a:p>
          <a:p>
            <a:endParaRPr lang="en-US" altLang="en-US" sz="1800" dirty="0"/>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1750" name="Slide Number Placeholder 5"/>
          <p:cNvSpPr>
            <a:spLocks noGrp="1"/>
          </p:cNvSpPr>
          <p:nvPr>
            <p:ph type="sldNum" sz="quarter" idx="12"/>
          </p:nvPr>
        </p:nvSpPr>
        <p:spPr>
          <a:xfrm>
            <a:off x="5879222" y="647515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458FE148-240D-4C73-8973-CD4B8EF27475}" type="slidenum">
              <a:rPr lang="en-US" altLang="en-US" sz="1200" b="0"/>
              <a:pPr>
                <a:spcBef>
                  <a:spcPct val="0"/>
                </a:spcBef>
                <a:buFontTx/>
                <a:buNone/>
              </a:pPr>
              <a:t>18</a:t>
            </a:fld>
            <a:endParaRPr lang="en-US" altLang="en-US" sz="1200" b="0" dirty="0"/>
          </a:p>
        </p:txBody>
      </p:sp>
    </p:spTree>
    <p:extLst>
      <p:ext uri="{BB962C8B-B14F-4D97-AF65-F5344CB8AC3E}">
        <p14:creationId xmlns:p14="http://schemas.microsoft.com/office/powerpoint/2010/main" val="16530655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September 2019 meeting [doc: IEEE 802.11-19/1685r0] and teleconference calls [doc: IEEE 802.11-19/1790r2]</a:t>
            </a:r>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8918"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6FBCA5AE-B283-44A5-90D0-A06C9F590448}" type="slidenum">
              <a:rPr lang="en-US" altLang="en-US" sz="1200" b="0"/>
              <a:pPr>
                <a:spcBef>
                  <a:spcPct val="0"/>
                </a:spcBef>
                <a:buFontTx/>
                <a:buNone/>
              </a:pPr>
              <a:t>19</a:t>
            </a:fld>
            <a:endParaRPr lang="en-US" altLang="en-US" sz="1200" b="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43138" y="1068388"/>
            <a:ext cx="7772400" cy="1066800"/>
          </a:xfrm>
        </p:spPr>
        <p:txBody>
          <a:bodyPr/>
          <a:lstStyle/>
          <a:p>
            <a:r>
              <a:rPr lang="en-US" altLang="en-US" sz="3600" dirty="0">
                <a:solidFill>
                  <a:schemeClr val="tx1"/>
                </a:solidFill>
                <a:cs typeface="Times New Roman" panose="02020603050405020304" pitchFamily="18" charset="0"/>
              </a:rPr>
              <a:t>IEEE 802.11 </a:t>
            </a:r>
            <a:r>
              <a:rPr lang="en-US" altLang="en-US" sz="3600" dirty="0" err="1">
                <a:solidFill>
                  <a:schemeClr val="tx1"/>
                </a:solidFill>
                <a:cs typeface="Times New Roman" panose="02020603050405020304" pitchFamily="18" charset="0"/>
              </a:rPr>
              <a:t>TGba</a:t>
            </a:r>
            <a:r>
              <a:rPr lang="en-US" altLang="en-US" sz="3600" dirty="0">
                <a:solidFill>
                  <a:schemeClr val="tx1"/>
                </a:solidFill>
                <a:cs typeface="Times New Roman" panose="02020603050405020304" pitchFamily="18" charset="0"/>
              </a:rPr>
              <a:t>:</a:t>
            </a:r>
            <a:br>
              <a:rPr lang="en-US" altLang="en-US" sz="3600" dirty="0">
                <a:solidFill>
                  <a:schemeClr val="tx1"/>
                </a:solidFill>
                <a:cs typeface="Times New Roman" panose="02020603050405020304" pitchFamily="18" charset="0"/>
              </a:rPr>
            </a:br>
            <a:r>
              <a:rPr lang="en-US" altLang="en-US" sz="3600" dirty="0">
                <a:solidFill>
                  <a:schemeClr val="tx1"/>
                </a:solidFill>
                <a:cs typeface="Times New Roman" panose="02020603050405020304" pitchFamily="18" charset="0"/>
              </a:rPr>
              <a:t>Wake-up Radio Operation</a:t>
            </a:r>
            <a:endParaRPr lang="en-US" altLang="en-US" sz="3600" dirty="0">
              <a:solidFill>
                <a:schemeClr val="tx1"/>
              </a:solidFill>
            </a:endParaRPr>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r>
              <a:rPr lang="en-US" altLang="en-US" sz="3200" dirty="0">
                <a:cs typeface="Times New Roman" panose="02020603050405020304" pitchFamily="18" charset="0"/>
              </a:rPr>
              <a:t> </a:t>
            </a:r>
            <a:r>
              <a:rPr lang="en-US" altLang="en-US" sz="3200" dirty="0" smtClean="0">
                <a:cs typeface="Times New Roman" panose="02020603050405020304" pitchFamily="18" charset="0"/>
              </a:rPr>
              <a:t>Waikoloa, Hawaii, </a:t>
            </a:r>
            <a:r>
              <a:rPr lang="en-US" altLang="en-US" sz="3200" dirty="0">
                <a:cs typeface="Times New Roman" panose="02020603050405020304" pitchFamily="18" charset="0"/>
              </a:rPr>
              <a:t>USA</a:t>
            </a:r>
          </a:p>
          <a:p>
            <a:pPr algn="ctr">
              <a:lnSpc>
                <a:spcPct val="90000"/>
              </a:lnSpc>
              <a:buFontTx/>
              <a:buNone/>
            </a:pPr>
            <a:r>
              <a:rPr lang="en-US" altLang="en-US" sz="3200" dirty="0" smtClean="0">
                <a:cs typeface="Times New Roman" panose="02020603050405020304" pitchFamily="18" charset="0"/>
              </a:rPr>
              <a:t>November 10-15, </a:t>
            </a:r>
            <a:r>
              <a:rPr lang="en-US" altLang="en-US" sz="3200" dirty="0">
                <a:cs typeface="Times New Roman" panose="02020603050405020304" pitchFamily="18" charset="0"/>
              </a:rPr>
              <a:t>2019</a:t>
            </a:r>
          </a:p>
          <a:p>
            <a:pPr algn="ctr">
              <a:lnSpc>
                <a:spcPct val="90000"/>
              </a:lnSpc>
              <a:buFontTx/>
              <a:buNone/>
            </a:pPr>
            <a:endParaRPr lang="en-US" altLang="en-US" sz="2000" dirty="0">
              <a:cs typeface="Times New Roman" panose="02020603050405020304" pitchFamily="18" charset="0"/>
            </a:endParaRPr>
          </a:p>
          <a:p>
            <a:pPr algn="ctr">
              <a:lnSpc>
                <a:spcPct val="90000"/>
              </a:lnSpc>
              <a:buFontTx/>
              <a:buNone/>
            </a:pPr>
            <a:r>
              <a:rPr lang="en-US" altLang="en-US" sz="2000" dirty="0">
                <a:cs typeface="Times New Roman" panose="02020603050405020304" pitchFamily="18" charset="0"/>
              </a:rPr>
              <a:t>Chair:  Minyoung Park (Intel)</a:t>
            </a:r>
          </a:p>
          <a:p>
            <a:pPr algn="ctr">
              <a:lnSpc>
                <a:spcPct val="90000"/>
              </a:lnSpc>
              <a:buFontTx/>
              <a:buNone/>
            </a:pPr>
            <a:r>
              <a:rPr lang="en-US" altLang="en-US" sz="2000" dirty="0">
                <a:cs typeface="Times New Roman" panose="02020603050405020304" pitchFamily="18" charset="0"/>
              </a:rPr>
              <a:t>Vice Chairs:  Yunsong Yang </a:t>
            </a:r>
            <a:r>
              <a:rPr lang="en-US" altLang="en-US" sz="2000" dirty="0" smtClean="0">
                <a:cs typeface="Times New Roman" panose="02020603050405020304" pitchFamily="18" charset="0"/>
              </a:rPr>
              <a:t>(Self), </a:t>
            </a:r>
            <a:r>
              <a:rPr lang="en-US" altLang="en-US" sz="2000" dirty="0">
                <a:cs typeface="Times New Roman" panose="02020603050405020304" pitchFamily="18" charset="0"/>
              </a:rPr>
              <a:t>Eunsung Park (LGE)</a:t>
            </a:r>
          </a:p>
          <a:p>
            <a:pPr algn="ctr">
              <a:lnSpc>
                <a:spcPct val="90000"/>
              </a:lnSpc>
              <a:buFontTx/>
              <a:buNone/>
            </a:pPr>
            <a:r>
              <a:rPr lang="en-US" altLang="en-US" sz="2000" dirty="0"/>
              <a:t>Secretary: Leif Wilhelmsson (Ericsson)</a:t>
            </a:r>
          </a:p>
          <a:p>
            <a:pPr algn="ctr">
              <a:lnSpc>
                <a:spcPct val="90000"/>
              </a:lnSpc>
              <a:buFontTx/>
              <a:buNone/>
            </a:pPr>
            <a:r>
              <a:rPr lang="en-US" altLang="en-US" sz="2000" dirty="0"/>
              <a:t>Technical Editor: Po-Kai Huang (Intel)</a:t>
            </a:r>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150" name="Slide Number Placeholder 5"/>
          <p:cNvSpPr>
            <a:spLocks noGrp="1"/>
          </p:cNvSpPr>
          <p:nvPr>
            <p:ph type="sldNum" sz="quarter" idx="12"/>
          </p:nvPr>
        </p:nvSpPr>
        <p:spPr>
          <a:xfrm>
            <a:off x="5912932"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33C9D1D7-C3F4-4CEF-8AC8-35E757F249F7}" type="slidenum">
              <a:rPr lang="en-US" altLang="en-US" sz="1200" b="0"/>
              <a:pPr>
                <a:spcBef>
                  <a:spcPct val="0"/>
                </a:spcBef>
                <a:buFontTx/>
                <a:buNone/>
              </a:pPr>
              <a:t>2</a:t>
            </a:fld>
            <a:endParaRPr lang="en-US" altLang="en-US" sz="1200" b="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t>
            </a:r>
            <a:r>
              <a:rPr lang="en-US" dirty="0" smtClean="0"/>
              <a:t>4000 (Editorial Comments)</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a:t>
            </a:r>
            <a:r>
              <a:rPr lang="en-US" dirty="0" smtClean="0"/>
              <a:t>11-19/1774r0</a:t>
            </a:r>
            <a:r>
              <a:rPr lang="en-US" dirty="0"/>
              <a:t>] </a:t>
            </a:r>
            <a:r>
              <a:rPr lang="en-US" dirty="0"/>
              <a:t>for </a:t>
            </a:r>
            <a:r>
              <a:rPr lang="en-US" dirty="0" smtClean="0"/>
              <a:t>CIDs listed below:</a:t>
            </a:r>
          </a:p>
          <a:p>
            <a:pPr marL="0" indent="0">
              <a:buNone/>
            </a:pPr>
            <a:r>
              <a:rPr lang="en-US" dirty="0"/>
              <a:t/>
            </a:r>
            <a:br>
              <a:rPr lang="en-US" dirty="0"/>
            </a:br>
            <a:r>
              <a:rPr lang="pt-BR" dirty="0" smtClean="0"/>
              <a:t>4000, 4001, 4002, 4003, 4004, 4005, 4006, 4007, 4008, 4009, 4010, 4011, 4012, 4013, 4019, 4021, 4022, 4028, 4032, 4033, 4062, 4063, 4080, 4087, 4094, 4096, 4099, 4101, 4102, 4105, 4111, 4112, 4113, 4115, 4131, 4139, 4140, 4141</a:t>
            </a:r>
            <a:endParaRPr lang="pt-BR" dirty="0"/>
          </a:p>
          <a:p>
            <a:endParaRPr lang="en-US" b="0" dirty="0" smtClean="0"/>
          </a:p>
          <a:p>
            <a:r>
              <a:rPr lang="en-US" b="0" dirty="0" smtClean="0"/>
              <a:t>Move</a:t>
            </a:r>
            <a:r>
              <a:rPr lang="en-US" b="0" dirty="0" smtClean="0"/>
              <a:t>: Po-Kai Huang</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20</a:t>
            </a:fld>
            <a:endParaRPr lang="en-US" altLang="en-US"/>
          </a:p>
        </p:txBody>
      </p:sp>
    </p:spTree>
    <p:extLst>
      <p:ext uri="{BB962C8B-B14F-4D97-AF65-F5344CB8AC3E}">
        <p14:creationId xmlns:p14="http://schemas.microsoft.com/office/powerpoint/2010/main" val="15585532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t>
            </a:r>
            <a:r>
              <a:rPr lang="en-US" dirty="0" smtClean="0"/>
              <a:t>4001</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a:t>
            </a:r>
            <a:r>
              <a:rPr lang="en-US" dirty="0"/>
              <a:t>11-19/1792r0] </a:t>
            </a:r>
            <a:r>
              <a:rPr lang="en-US" dirty="0"/>
              <a:t>for the CIDs listed below</a:t>
            </a:r>
            <a:r>
              <a:rPr lang="en-US" dirty="0" smtClean="0"/>
              <a:t>:</a:t>
            </a:r>
            <a:br>
              <a:rPr lang="en-US" dirty="0" smtClean="0"/>
            </a:br>
            <a:r>
              <a:rPr lang="en-US" dirty="0"/>
              <a:t/>
            </a:r>
            <a:br>
              <a:rPr lang="en-US" dirty="0"/>
            </a:br>
            <a:r>
              <a:rPr lang="en-US" dirty="0"/>
              <a:t>4040, 4069</a:t>
            </a:r>
            <a:endParaRPr lang="en-US" dirty="0" smtClean="0"/>
          </a:p>
          <a:p>
            <a:endParaRPr lang="en-US" b="0" dirty="0" smtClean="0"/>
          </a:p>
          <a:p>
            <a:r>
              <a:rPr lang="en-US" b="0" dirty="0" smtClean="0"/>
              <a:t>Move</a:t>
            </a:r>
            <a:r>
              <a:rPr lang="en-US" b="0" dirty="0" smtClean="0"/>
              <a:t>: Po-Kai Huang</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21</a:t>
            </a:fld>
            <a:endParaRPr lang="en-US" altLang="en-US"/>
          </a:p>
        </p:txBody>
      </p:sp>
    </p:spTree>
    <p:extLst>
      <p:ext uri="{BB962C8B-B14F-4D97-AF65-F5344CB8AC3E}">
        <p14:creationId xmlns:p14="http://schemas.microsoft.com/office/powerpoint/2010/main" val="14383208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t>
            </a:r>
            <a:r>
              <a:rPr lang="en-US" dirty="0" smtClean="0"/>
              <a:t>4002</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a:t>
            </a:r>
            <a:r>
              <a:rPr lang="en-US" dirty="0" smtClean="0"/>
              <a:t>11-19/1793r2] </a:t>
            </a:r>
            <a:r>
              <a:rPr lang="en-US" dirty="0"/>
              <a:t>for the CIDs listed below</a:t>
            </a:r>
            <a:r>
              <a:rPr lang="en-US" dirty="0" smtClean="0"/>
              <a:t>:</a:t>
            </a:r>
            <a:br>
              <a:rPr lang="en-US" dirty="0" smtClean="0"/>
            </a:br>
            <a:r>
              <a:rPr lang="en-US" dirty="0"/>
              <a:t/>
            </a:r>
            <a:br>
              <a:rPr lang="en-US" dirty="0"/>
            </a:br>
            <a:r>
              <a:rPr lang="en-US" dirty="0"/>
              <a:t>4018</a:t>
            </a:r>
            <a:endParaRPr lang="en-US" dirty="0" smtClean="0"/>
          </a:p>
          <a:p>
            <a:endParaRPr lang="en-US" b="0" dirty="0" smtClean="0"/>
          </a:p>
          <a:p>
            <a:r>
              <a:rPr lang="en-US" b="0" dirty="0" smtClean="0"/>
              <a:t>Move</a:t>
            </a:r>
            <a:r>
              <a:rPr lang="en-US" b="0" dirty="0" smtClean="0"/>
              <a:t>: Po-Kai Huang</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22</a:t>
            </a:fld>
            <a:endParaRPr lang="en-US" altLang="en-US"/>
          </a:p>
        </p:txBody>
      </p:sp>
    </p:spTree>
    <p:extLst>
      <p:ext uri="{BB962C8B-B14F-4D97-AF65-F5344CB8AC3E}">
        <p14:creationId xmlns:p14="http://schemas.microsoft.com/office/powerpoint/2010/main" val="30120818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t>
            </a:r>
            <a:r>
              <a:rPr lang="en-US" dirty="0" smtClean="0"/>
              <a:t>4003</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a:t>
            </a:r>
            <a:r>
              <a:rPr lang="en-US" dirty="0" smtClean="0"/>
              <a:t>11-19/1794r1] </a:t>
            </a:r>
            <a:r>
              <a:rPr lang="en-US" dirty="0"/>
              <a:t>for the CIDs listed below</a:t>
            </a:r>
            <a:r>
              <a:rPr lang="en-US" dirty="0" smtClean="0"/>
              <a:t>:</a:t>
            </a:r>
            <a:br>
              <a:rPr lang="en-US" dirty="0" smtClean="0"/>
            </a:br>
            <a:r>
              <a:rPr lang="en-US" dirty="0"/>
              <a:t/>
            </a:r>
            <a:br>
              <a:rPr lang="en-US" dirty="0"/>
            </a:br>
            <a:r>
              <a:rPr lang="en-GB" dirty="0"/>
              <a:t>4083, 4132</a:t>
            </a:r>
            <a:endParaRPr lang="en-US" dirty="0" smtClean="0"/>
          </a:p>
          <a:p>
            <a:endParaRPr lang="en-US" b="0" dirty="0" smtClean="0"/>
          </a:p>
          <a:p>
            <a:r>
              <a:rPr lang="en-US" b="0" dirty="0" smtClean="0"/>
              <a:t>Move</a:t>
            </a:r>
            <a:r>
              <a:rPr lang="en-US" b="0" dirty="0" smtClean="0"/>
              <a:t>: Po-Kai Huang</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23</a:t>
            </a:fld>
            <a:endParaRPr lang="en-US" altLang="en-US"/>
          </a:p>
        </p:txBody>
      </p:sp>
    </p:spTree>
    <p:extLst>
      <p:ext uri="{BB962C8B-B14F-4D97-AF65-F5344CB8AC3E}">
        <p14:creationId xmlns:p14="http://schemas.microsoft.com/office/powerpoint/2010/main" val="19018687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t>
            </a:r>
            <a:r>
              <a:rPr lang="en-US" dirty="0" smtClean="0"/>
              <a:t>4004</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a:t>
            </a:r>
            <a:r>
              <a:rPr lang="en-US" dirty="0" smtClean="0"/>
              <a:t>11-19/1795r2] </a:t>
            </a:r>
            <a:r>
              <a:rPr lang="en-US" dirty="0"/>
              <a:t>for the CIDs listed below</a:t>
            </a:r>
            <a:r>
              <a:rPr lang="en-US" dirty="0" smtClean="0"/>
              <a:t>:</a:t>
            </a:r>
            <a:br>
              <a:rPr lang="en-US" dirty="0" smtClean="0"/>
            </a:br>
            <a:r>
              <a:rPr lang="en-US" dirty="0"/>
              <a:t/>
            </a:r>
            <a:br>
              <a:rPr lang="en-US" dirty="0"/>
            </a:br>
            <a:r>
              <a:rPr lang="en-GB" dirty="0"/>
              <a:t>4029, 4041</a:t>
            </a:r>
            <a:endParaRPr lang="en-US" dirty="0" smtClean="0"/>
          </a:p>
          <a:p>
            <a:endParaRPr lang="en-US" b="0" dirty="0" smtClean="0"/>
          </a:p>
          <a:p>
            <a:r>
              <a:rPr lang="en-US" b="0" dirty="0" smtClean="0"/>
              <a:t>Move</a:t>
            </a:r>
            <a:r>
              <a:rPr lang="en-US" b="0" dirty="0" smtClean="0"/>
              <a:t>: Po-Kai Huang</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24</a:t>
            </a:fld>
            <a:endParaRPr lang="en-US" altLang="en-US"/>
          </a:p>
        </p:txBody>
      </p:sp>
    </p:spTree>
    <p:extLst>
      <p:ext uri="{BB962C8B-B14F-4D97-AF65-F5344CB8AC3E}">
        <p14:creationId xmlns:p14="http://schemas.microsoft.com/office/powerpoint/2010/main" val="41980739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t>
            </a:r>
            <a:r>
              <a:rPr lang="en-US" dirty="0" smtClean="0"/>
              <a:t>4005</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a:t>
            </a:r>
            <a:r>
              <a:rPr lang="en-US" dirty="0" smtClean="0"/>
              <a:t>11-19/1797r0] </a:t>
            </a:r>
            <a:r>
              <a:rPr lang="en-US" dirty="0"/>
              <a:t>for the CIDs listed below</a:t>
            </a:r>
            <a:r>
              <a:rPr lang="en-US" dirty="0" smtClean="0"/>
              <a:t>:</a:t>
            </a:r>
            <a:br>
              <a:rPr lang="en-US" dirty="0" smtClean="0"/>
            </a:br>
            <a:r>
              <a:rPr lang="en-US" dirty="0"/>
              <a:t/>
            </a:r>
            <a:br>
              <a:rPr lang="en-US" dirty="0"/>
            </a:br>
            <a:r>
              <a:rPr lang="en-GB" dirty="0"/>
              <a:t>4039, 4064, 4066</a:t>
            </a:r>
            <a:endParaRPr lang="en-US" dirty="0" smtClean="0"/>
          </a:p>
          <a:p>
            <a:endParaRPr lang="en-US" b="0" dirty="0" smtClean="0"/>
          </a:p>
          <a:p>
            <a:r>
              <a:rPr lang="en-US" b="0" dirty="0" smtClean="0"/>
              <a:t>Move</a:t>
            </a:r>
            <a:r>
              <a:rPr lang="en-US" b="0" dirty="0" smtClean="0"/>
              <a:t>: Po-Kai Huang</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25</a:t>
            </a:fld>
            <a:endParaRPr lang="en-US" altLang="en-US"/>
          </a:p>
        </p:txBody>
      </p:sp>
    </p:spTree>
    <p:extLst>
      <p:ext uri="{BB962C8B-B14F-4D97-AF65-F5344CB8AC3E}">
        <p14:creationId xmlns:p14="http://schemas.microsoft.com/office/powerpoint/2010/main" val="22728671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t>
            </a:r>
            <a:r>
              <a:rPr lang="en-US" dirty="0" smtClean="0"/>
              <a:t>4006</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a:t>
            </a:r>
            <a:r>
              <a:rPr lang="en-US" dirty="0" smtClean="0"/>
              <a:t>11-19/1798r1] </a:t>
            </a:r>
            <a:r>
              <a:rPr lang="en-US" dirty="0"/>
              <a:t>for the CIDs listed below</a:t>
            </a:r>
            <a:r>
              <a:rPr lang="en-US" dirty="0" smtClean="0"/>
              <a:t>:</a:t>
            </a:r>
            <a:br>
              <a:rPr lang="en-US" dirty="0" smtClean="0"/>
            </a:br>
            <a:r>
              <a:rPr lang="en-US" dirty="0"/>
              <a:t/>
            </a:r>
            <a:br>
              <a:rPr lang="en-US" dirty="0"/>
            </a:br>
            <a:r>
              <a:rPr lang="en-GB" dirty="0"/>
              <a:t>4142, 4143, 4144, 4145</a:t>
            </a:r>
            <a:endParaRPr lang="en-US" dirty="0" smtClean="0"/>
          </a:p>
          <a:p>
            <a:endParaRPr lang="en-US" b="0" dirty="0" smtClean="0"/>
          </a:p>
          <a:p>
            <a:r>
              <a:rPr lang="en-US" b="0" dirty="0" smtClean="0"/>
              <a:t>Move</a:t>
            </a:r>
            <a:r>
              <a:rPr lang="en-US" b="0" dirty="0" smtClean="0"/>
              <a:t>: </a:t>
            </a:r>
            <a:r>
              <a:rPr lang="en-US" b="0" dirty="0" err="1" smtClean="0"/>
              <a:t>Rojan</a:t>
            </a:r>
            <a:r>
              <a:rPr lang="en-US" b="0" dirty="0" smtClean="0"/>
              <a:t> </a:t>
            </a:r>
            <a:r>
              <a:rPr lang="en-US" b="0" dirty="0" err="1" smtClean="0"/>
              <a:t>Chitrakar</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26</a:t>
            </a:fld>
            <a:endParaRPr lang="en-US" altLang="en-US"/>
          </a:p>
        </p:txBody>
      </p:sp>
    </p:spTree>
    <p:extLst>
      <p:ext uri="{BB962C8B-B14F-4D97-AF65-F5344CB8AC3E}">
        <p14:creationId xmlns:p14="http://schemas.microsoft.com/office/powerpoint/2010/main" val="384804751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t>
            </a:r>
            <a:r>
              <a:rPr lang="en-US" dirty="0" smtClean="0"/>
              <a:t>4007</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a:t>
            </a:r>
            <a:r>
              <a:rPr lang="en-US" dirty="0" smtClean="0"/>
              <a:t>11-19/1800r0] </a:t>
            </a:r>
            <a:r>
              <a:rPr lang="en-US" dirty="0"/>
              <a:t>for the CIDs listed below</a:t>
            </a:r>
            <a:r>
              <a:rPr lang="en-US" dirty="0" smtClean="0"/>
              <a:t>:</a:t>
            </a:r>
            <a:br>
              <a:rPr lang="en-US" dirty="0" smtClean="0"/>
            </a:br>
            <a:r>
              <a:rPr lang="en-US" dirty="0"/>
              <a:t/>
            </a:r>
            <a:br>
              <a:rPr lang="en-US" dirty="0"/>
            </a:br>
            <a:r>
              <a:rPr lang="en-GB" dirty="0" smtClean="0"/>
              <a:t>4074, 4075</a:t>
            </a:r>
            <a:endParaRPr lang="en-US" dirty="0" smtClean="0"/>
          </a:p>
          <a:p>
            <a:endParaRPr lang="en-US" b="0" dirty="0" smtClean="0"/>
          </a:p>
          <a:p>
            <a:r>
              <a:rPr lang="en-US" b="0" dirty="0" smtClean="0"/>
              <a:t>Move</a:t>
            </a:r>
            <a:r>
              <a:rPr lang="en-US" b="0" dirty="0" smtClean="0"/>
              <a:t>: </a:t>
            </a:r>
            <a:r>
              <a:rPr lang="en-US" b="0" dirty="0" err="1" smtClean="0"/>
              <a:t>Rojan</a:t>
            </a:r>
            <a:r>
              <a:rPr lang="en-US" b="0" dirty="0" smtClean="0"/>
              <a:t> </a:t>
            </a:r>
            <a:r>
              <a:rPr lang="en-US" b="0" dirty="0" err="1" smtClean="0"/>
              <a:t>Chitrakar</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27</a:t>
            </a:fld>
            <a:endParaRPr lang="en-US" altLang="en-US"/>
          </a:p>
        </p:txBody>
      </p:sp>
    </p:spTree>
    <p:extLst>
      <p:ext uri="{BB962C8B-B14F-4D97-AF65-F5344CB8AC3E}">
        <p14:creationId xmlns:p14="http://schemas.microsoft.com/office/powerpoint/2010/main" val="62403964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t>
            </a:r>
            <a:r>
              <a:rPr lang="en-US" dirty="0" smtClean="0"/>
              <a:t>4008</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a:t>
            </a:r>
            <a:r>
              <a:rPr lang="en-US" dirty="0" smtClean="0"/>
              <a:t>11-19/1799r1] </a:t>
            </a:r>
            <a:r>
              <a:rPr lang="en-US" dirty="0"/>
              <a:t>for the CIDs listed below</a:t>
            </a:r>
            <a:r>
              <a:rPr lang="en-US" dirty="0" smtClean="0"/>
              <a:t>:</a:t>
            </a:r>
            <a:br>
              <a:rPr lang="en-US" dirty="0" smtClean="0"/>
            </a:br>
            <a:r>
              <a:rPr lang="en-US" dirty="0"/>
              <a:t/>
            </a:r>
            <a:br>
              <a:rPr lang="en-US" dirty="0"/>
            </a:br>
            <a:r>
              <a:rPr lang="en-GB" dirty="0" smtClean="0"/>
              <a:t>4067</a:t>
            </a:r>
            <a:endParaRPr lang="en-US" dirty="0" smtClean="0"/>
          </a:p>
          <a:p>
            <a:endParaRPr lang="en-US" b="0" dirty="0" smtClean="0"/>
          </a:p>
          <a:p>
            <a:r>
              <a:rPr lang="en-US" b="0" dirty="0" smtClean="0"/>
              <a:t>Move</a:t>
            </a:r>
            <a:r>
              <a:rPr lang="en-US" b="0" dirty="0" smtClean="0"/>
              <a:t>: </a:t>
            </a:r>
            <a:r>
              <a:rPr lang="en-US" b="0" dirty="0" err="1" smtClean="0"/>
              <a:t>Rojan</a:t>
            </a:r>
            <a:r>
              <a:rPr lang="en-US" b="0" dirty="0" smtClean="0"/>
              <a:t> </a:t>
            </a:r>
            <a:r>
              <a:rPr lang="en-US" b="0" dirty="0" err="1" smtClean="0"/>
              <a:t>Chitrakar</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28</a:t>
            </a:fld>
            <a:endParaRPr lang="en-US" altLang="en-US"/>
          </a:p>
        </p:txBody>
      </p:sp>
    </p:spTree>
    <p:extLst>
      <p:ext uri="{BB962C8B-B14F-4D97-AF65-F5344CB8AC3E}">
        <p14:creationId xmlns:p14="http://schemas.microsoft.com/office/powerpoint/2010/main" val="12080654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Recirculation LB Motion</a:t>
            </a:r>
            <a:endParaRPr lang="en-US" dirty="0"/>
          </a:p>
        </p:txBody>
      </p:sp>
      <p:sp>
        <p:nvSpPr>
          <p:cNvPr id="3" name="Content Placeholder 2"/>
          <p:cNvSpPr>
            <a:spLocks noGrp="1"/>
          </p:cNvSpPr>
          <p:nvPr>
            <p:ph idx="1"/>
          </p:nvPr>
        </p:nvSpPr>
        <p:spPr/>
        <p:txBody>
          <a:bodyPr/>
          <a:lstStyle/>
          <a:p>
            <a:r>
              <a:rPr lang="en-US" dirty="0" smtClean="0"/>
              <a:t>Having </a:t>
            </a:r>
            <a:r>
              <a:rPr lang="en-US" dirty="0"/>
              <a:t>approved comment resolutions for all of the comments received from </a:t>
            </a:r>
            <a:r>
              <a:rPr lang="en-US" dirty="0" smtClean="0">
                <a:solidFill>
                  <a:srgbClr val="FF0000"/>
                </a:solidFill>
              </a:rPr>
              <a:t>LB 243 </a:t>
            </a:r>
            <a:r>
              <a:rPr lang="en-US" dirty="0">
                <a:solidFill>
                  <a:srgbClr val="FF0000"/>
                </a:solidFill>
              </a:rPr>
              <a:t>on </a:t>
            </a:r>
            <a:r>
              <a:rPr lang="en-US" dirty="0" smtClean="0">
                <a:solidFill>
                  <a:srgbClr val="FF0000"/>
                </a:solidFill>
              </a:rPr>
              <a:t>P802.11ba D4.0 </a:t>
            </a:r>
            <a:r>
              <a:rPr lang="en-US" dirty="0"/>
              <a:t>as contained in document </a:t>
            </a:r>
            <a:r>
              <a:rPr lang="en-US" dirty="0" smtClean="0">
                <a:solidFill>
                  <a:srgbClr val="FF0000"/>
                </a:solidFill>
              </a:rPr>
              <a:t>11-19/TBD</a:t>
            </a:r>
            <a:r>
              <a:rPr lang="en-US" dirty="0" smtClean="0"/>
              <a:t>,</a:t>
            </a:r>
            <a:endParaRPr lang="en-US" dirty="0"/>
          </a:p>
          <a:p>
            <a:r>
              <a:rPr lang="en-US" dirty="0" smtClean="0"/>
              <a:t>Instruct </a:t>
            </a:r>
            <a:r>
              <a:rPr lang="en-US" dirty="0"/>
              <a:t>the editor to prepare </a:t>
            </a:r>
            <a:r>
              <a:rPr lang="en-US" dirty="0">
                <a:solidFill>
                  <a:srgbClr val="FF0000"/>
                </a:solidFill>
              </a:rPr>
              <a:t>Draft </a:t>
            </a:r>
            <a:r>
              <a:rPr lang="en-US" dirty="0" smtClean="0">
                <a:solidFill>
                  <a:srgbClr val="FF0000"/>
                </a:solidFill>
              </a:rPr>
              <a:t>5.0 </a:t>
            </a:r>
            <a:r>
              <a:rPr lang="en-US" dirty="0"/>
              <a:t>incorporating these resolutions and</a:t>
            </a:r>
            <a:r>
              <a:rPr lang="en-US" dirty="0" smtClean="0"/>
              <a:t>,</a:t>
            </a:r>
            <a:endParaRPr lang="en-US" dirty="0"/>
          </a:p>
          <a:p>
            <a:r>
              <a:rPr lang="en-US" dirty="0" smtClean="0"/>
              <a:t>Approve </a:t>
            </a:r>
            <a:r>
              <a:rPr lang="en-US" dirty="0"/>
              <a:t>a 15 day Working Group Recirculation Ballot asking the question “Should </a:t>
            </a:r>
            <a:r>
              <a:rPr lang="en-US" dirty="0" smtClean="0">
                <a:solidFill>
                  <a:srgbClr val="FF0000"/>
                </a:solidFill>
              </a:rPr>
              <a:t>P802.11ba D5.0 </a:t>
            </a:r>
            <a:r>
              <a:rPr lang="en-US" dirty="0"/>
              <a:t>be forwarded to Standards Association (SA) Ballot?”</a:t>
            </a:r>
          </a:p>
          <a:p>
            <a:endParaRPr lang="en-US" dirty="0"/>
          </a:p>
          <a:p>
            <a:r>
              <a:rPr lang="en-US" dirty="0" smtClean="0"/>
              <a:t>[</a:t>
            </a:r>
            <a:r>
              <a:rPr lang="en-US" dirty="0"/>
              <a:t>Moved</a:t>
            </a:r>
            <a:r>
              <a:rPr lang="en-US" dirty="0" smtClean="0"/>
              <a:t>:,  </a:t>
            </a:r>
            <a:r>
              <a:rPr lang="en-US" dirty="0"/>
              <a:t>Seconded</a:t>
            </a:r>
            <a:r>
              <a:rPr lang="en-US" dirty="0" smtClean="0"/>
              <a:t>:, </a:t>
            </a:r>
            <a:r>
              <a:rPr lang="en-US" dirty="0"/>
              <a:t>Result: </a:t>
            </a:r>
            <a:r>
              <a:rPr lang="en-US" dirty="0" smtClean="0"/>
              <a:t>Y-N-A]</a:t>
            </a:r>
            <a:endParaRPr lang="en-US" dirty="0"/>
          </a:p>
          <a:p>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29</a:t>
            </a:fld>
            <a:endParaRPr lang="en-US" altLang="en-US"/>
          </a:p>
        </p:txBody>
      </p:sp>
    </p:spTree>
    <p:extLst>
      <p:ext uri="{BB962C8B-B14F-4D97-AF65-F5344CB8AC3E}">
        <p14:creationId xmlns:p14="http://schemas.microsoft.com/office/powerpoint/2010/main" val="22128628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November 2019 session</a:t>
            </a:r>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717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1D07826-354B-4CAC-A364-D4170821854F}" type="slidenum">
              <a:rPr lang="en-US" altLang="en-US" sz="1200" b="0"/>
              <a:pPr>
                <a:spcBef>
                  <a:spcPct val="0"/>
                </a:spcBef>
                <a:buFontTx/>
                <a:buNone/>
              </a:pPr>
              <a:t>3</a:t>
            </a:fld>
            <a:endParaRPr lang="en-US" altLang="en-US" sz="1200" b="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2666998" y="1447800"/>
            <a:ext cx="8915402" cy="5027613"/>
          </a:xfrm>
        </p:spPr>
        <p:txBody>
          <a:bodyPr/>
          <a:lstStyle/>
          <a:p>
            <a:r>
              <a:rPr lang="en-US" altLang="en-US" sz="1800" dirty="0" smtClean="0"/>
              <a:t>2019</a:t>
            </a:r>
            <a:r>
              <a:rPr lang="en-US" altLang="en-US" sz="1800" dirty="0"/>
              <a:t>:</a:t>
            </a:r>
            <a:endParaRPr lang="en-US" altLang="en-US" sz="1600" dirty="0"/>
          </a:p>
          <a:p>
            <a:pPr lvl="1"/>
            <a:r>
              <a:rPr lang="en-US" altLang="en-US" sz="1600" b="1" dirty="0">
                <a:solidFill>
                  <a:schemeClr val="bg1">
                    <a:lumMod val="50000"/>
                  </a:schemeClr>
                </a:solidFill>
              </a:rPr>
              <a:t>January</a:t>
            </a:r>
            <a:r>
              <a:rPr lang="en-US" altLang="en-US" sz="1600" dirty="0">
                <a:solidFill>
                  <a:schemeClr val="bg1">
                    <a:lumMod val="50000"/>
                  </a:schemeClr>
                </a:solidFill>
              </a:rPr>
              <a:t>: </a:t>
            </a:r>
            <a:r>
              <a:rPr lang="en-US" altLang="en-US" sz="1600" dirty="0" err="1">
                <a:solidFill>
                  <a:schemeClr val="bg1">
                    <a:lumMod val="50000"/>
                  </a:schemeClr>
                </a:solidFill>
              </a:rPr>
              <a:t>TGba</a:t>
            </a:r>
            <a:r>
              <a:rPr lang="en-US" altLang="en-US" sz="1600" dirty="0">
                <a:solidFill>
                  <a:schemeClr val="bg1">
                    <a:lumMod val="50000"/>
                  </a:schemeClr>
                </a:solidFill>
              </a:rPr>
              <a:t> Draft 2.0</a:t>
            </a:r>
          </a:p>
          <a:p>
            <a:pPr lvl="1"/>
            <a:r>
              <a:rPr lang="en-US" altLang="en-US" sz="1600" b="1" dirty="0">
                <a:solidFill>
                  <a:schemeClr val="bg1">
                    <a:lumMod val="50000"/>
                  </a:schemeClr>
                </a:solidFill>
              </a:rPr>
              <a:t>March</a:t>
            </a:r>
            <a:r>
              <a:rPr lang="en-US" altLang="en-US" sz="1600" dirty="0">
                <a:solidFill>
                  <a:schemeClr val="bg1">
                    <a:lumMod val="50000"/>
                  </a:schemeClr>
                </a:solidFill>
              </a:rPr>
              <a:t>: Comment resolution on D2.0</a:t>
            </a:r>
          </a:p>
          <a:p>
            <a:pPr lvl="1"/>
            <a:r>
              <a:rPr lang="en-US" altLang="en-US" sz="1600" b="1" dirty="0">
                <a:solidFill>
                  <a:schemeClr val="bg1">
                    <a:lumMod val="50000"/>
                  </a:schemeClr>
                </a:solidFill>
              </a:rPr>
              <a:t>May</a:t>
            </a:r>
            <a:r>
              <a:rPr lang="en-US" altLang="en-US" sz="1600" dirty="0">
                <a:solidFill>
                  <a:schemeClr val="bg1">
                    <a:lumMod val="50000"/>
                  </a:schemeClr>
                </a:solidFill>
              </a:rPr>
              <a:t>: </a:t>
            </a:r>
            <a:r>
              <a:rPr lang="en-US" altLang="en-US" sz="1600" dirty="0" err="1">
                <a:solidFill>
                  <a:schemeClr val="bg1">
                    <a:lumMod val="50000"/>
                  </a:schemeClr>
                </a:solidFill>
              </a:rPr>
              <a:t>TGba</a:t>
            </a:r>
            <a:r>
              <a:rPr lang="en-US" altLang="en-US" sz="1600" dirty="0">
                <a:solidFill>
                  <a:schemeClr val="bg1">
                    <a:lumMod val="50000"/>
                  </a:schemeClr>
                </a:solidFill>
              </a:rPr>
              <a:t> Draft 3.0 – WG Recirculation LB</a:t>
            </a:r>
          </a:p>
          <a:p>
            <a:pPr lvl="1"/>
            <a:r>
              <a:rPr lang="en-US" altLang="en-US" sz="1600" b="1" dirty="0">
                <a:solidFill>
                  <a:schemeClr val="bg1">
                    <a:lumMod val="50000"/>
                  </a:schemeClr>
                </a:solidFill>
              </a:rPr>
              <a:t>July</a:t>
            </a:r>
            <a:r>
              <a:rPr lang="en-US" altLang="en-US" sz="1600" dirty="0">
                <a:solidFill>
                  <a:schemeClr val="bg1">
                    <a:lumMod val="50000"/>
                  </a:schemeClr>
                </a:solidFill>
              </a:rPr>
              <a:t>: Comment resolution on </a:t>
            </a:r>
            <a:r>
              <a:rPr lang="en-US" altLang="en-US" sz="1600" dirty="0" smtClean="0">
                <a:solidFill>
                  <a:schemeClr val="bg1">
                    <a:lumMod val="50000"/>
                  </a:schemeClr>
                </a:solidFill>
              </a:rPr>
              <a:t>D3.0</a:t>
            </a:r>
          </a:p>
          <a:p>
            <a:pPr lvl="1"/>
            <a:r>
              <a:rPr lang="en-US" altLang="en-US" sz="1600" dirty="0" smtClean="0">
                <a:solidFill>
                  <a:schemeClr val="bg1">
                    <a:lumMod val="50000"/>
                  </a:schemeClr>
                </a:solidFill>
              </a:rPr>
              <a:t>August: Formation </a:t>
            </a:r>
            <a:r>
              <a:rPr lang="en-US" altLang="en-US" sz="1600" dirty="0">
                <a:solidFill>
                  <a:schemeClr val="bg1">
                    <a:lumMod val="50000"/>
                  </a:schemeClr>
                </a:solidFill>
              </a:rPr>
              <a:t>of sponsor ballot </a:t>
            </a:r>
            <a:r>
              <a:rPr lang="en-US" altLang="en-US" sz="1600" dirty="0" smtClean="0">
                <a:solidFill>
                  <a:schemeClr val="bg1">
                    <a:lumMod val="50000"/>
                  </a:schemeClr>
                </a:solidFill>
              </a:rPr>
              <a:t>pool (invitation open till Aug. 7)</a:t>
            </a:r>
            <a:endParaRPr lang="en-US" altLang="en-US" sz="1600" dirty="0">
              <a:solidFill>
                <a:schemeClr val="bg1">
                  <a:lumMod val="50000"/>
                </a:schemeClr>
              </a:solidFill>
            </a:endParaRPr>
          </a:p>
          <a:p>
            <a:pPr lvl="1"/>
            <a:r>
              <a:rPr lang="en-US" altLang="en-US" sz="1600" b="1" dirty="0">
                <a:solidFill>
                  <a:schemeClr val="tx1">
                    <a:lumMod val="50000"/>
                    <a:lumOff val="50000"/>
                  </a:schemeClr>
                </a:solidFill>
              </a:rPr>
              <a:t>September</a:t>
            </a:r>
            <a:r>
              <a:rPr lang="en-US" altLang="en-US" sz="1600" dirty="0">
                <a:solidFill>
                  <a:schemeClr val="tx1">
                    <a:lumMod val="50000"/>
                    <a:lumOff val="50000"/>
                  </a:schemeClr>
                </a:solidFill>
              </a:rPr>
              <a:t>: </a:t>
            </a:r>
            <a:r>
              <a:rPr lang="en-US" altLang="en-US" sz="1600" dirty="0" err="1" smtClean="0">
                <a:solidFill>
                  <a:schemeClr val="tx1">
                    <a:lumMod val="50000"/>
                    <a:lumOff val="50000"/>
                  </a:schemeClr>
                </a:solidFill>
              </a:rPr>
              <a:t>TGba</a:t>
            </a:r>
            <a:r>
              <a:rPr lang="en-US" altLang="en-US" sz="1600" dirty="0" smtClean="0">
                <a:solidFill>
                  <a:schemeClr val="tx1">
                    <a:lumMod val="50000"/>
                    <a:lumOff val="50000"/>
                  </a:schemeClr>
                </a:solidFill>
              </a:rPr>
              <a:t> </a:t>
            </a:r>
            <a:r>
              <a:rPr lang="en-US" altLang="en-US" sz="1600" dirty="0">
                <a:solidFill>
                  <a:schemeClr val="tx1">
                    <a:lumMod val="50000"/>
                    <a:lumOff val="50000"/>
                  </a:schemeClr>
                </a:solidFill>
              </a:rPr>
              <a:t>Draft </a:t>
            </a:r>
            <a:r>
              <a:rPr lang="en-US" altLang="en-US" sz="1600" dirty="0" smtClean="0">
                <a:solidFill>
                  <a:schemeClr val="tx1">
                    <a:lumMod val="50000"/>
                    <a:lumOff val="50000"/>
                  </a:schemeClr>
                </a:solidFill>
              </a:rPr>
              <a:t>4.0 – WG Recirculation LB</a:t>
            </a:r>
            <a:endParaRPr lang="en-US" altLang="en-US" sz="1600" dirty="0">
              <a:solidFill>
                <a:schemeClr val="tx1">
                  <a:lumMod val="50000"/>
                  <a:lumOff val="50000"/>
                </a:schemeClr>
              </a:solidFill>
            </a:endParaRPr>
          </a:p>
          <a:p>
            <a:pPr lvl="1"/>
            <a:r>
              <a:rPr lang="en-US" altLang="en-US" sz="1600" dirty="0" smtClean="0">
                <a:solidFill>
                  <a:schemeClr val="bg2">
                    <a:lumMod val="75000"/>
                  </a:schemeClr>
                </a:solidFill>
              </a:rPr>
              <a:t>October: MDR/MEC done (start after LB and done before Nov. F2F meeting)</a:t>
            </a:r>
            <a:endParaRPr lang="en-US" altLang="en-US" sz="1600" b="1" dirty="0" smtClean="0">
              <a:solidFill>
                <a:schemeClr val="bg2">
                  <a:lumMod val="75000"/>
                </a:schemeClr>
              </a:solidFill>
            </a:endParaRPr>
          </a:p>
          <a:p>
            <a:pPr lvl="1"/>
            <a:r>
              <a:rPr lang="en-US" altLang="en-US" sz="1600" b="1" dirty="0" smtClean="0"/>
              <a:t>November</a:t>
            </a:r>
            <a:r>
              <a:rPr lang="en-US" altLang="en-US" sz="1600" dirty="0"/>
              <a:t>: </a:t>
            </a:r>
            <a:r>
              <a:rPr lang="en-US" altLang="en-US" sz="1600" dirty="0" err="1" smtClean="0"/>
              <a:t>TGba</a:t>
            </a:r>
            <a:r>
              <a:rPr lang="en-US" altLang="en-US" sz="1600" dirty="0" smtClean="0"/>
              <a:t> </a:t>
            </a:r>
            <a:r>
              <a:rPr lang="en-US" altLang="en-US" sz="1600" dirty="0"/>
              <a:t>Draft </a:t>
            </a:r>
            <a:r>
              <a:rPr lang="en-US" altLang="en-US" sz="1600" dirty="0" smtClean="0"/>
              <a:t>5.0 – WG Recirculation LB</a:t>
            </a:r>
          </a:p>
          <a:p>
            <a:r>
              <a:rPr lang="en-US" altLang="en-US" sz="1800" dirty="0" smtClean="0"/>
              <a:t>2020:</a:t>
            </a:r>
          </a:p>
          <a:p>
            <a:pPr lvl="1"/>
            <a:r>
              <a:rPr lang="en-US" altLang="en-US" sz="1600" b="1" dirty="0" smtClean="0"/>
              <a:t>January</a:t>
            </a:r>
            <a:r>
              <a:rPr lang="en-US" altLang="en-US" sz="1600" dirty="0" smtClean="0"/>
              <a:t>: </a:t>
            </a:r>
            <a:r>
              <a:rPr lang="en-US" altLang="en-US" sz="1600" dirty="0" err="1" smtClean="0"/>
              <a:t>TGba</a:t>
            </a:r>
            <a:r>
              <a:rPr lang="en-US" altLang="en-US" sz="1600" dirty="0" smtClean="0"/>
              <a:t> Draft 5.0 (</a:t>
            </a:r>
            <a:r>
              <a:rPr lang="en-US" altLang="en-US" sz="1600" u="sng" dirty="0" smtClean="0"/>
              <a:t>unchanged </a:t>
            </a:r>
            <a:r>
              <a:rPr lang="en-US" altLang="en-US" sz="1600" u="sng" dirty="0"/>
              <a:t>draft</a:t>
            </a:r>
            <a:r>
              <a:rPr lang="en-US" altLang="en-US" sz="1600" dirty="0"/>
              <a:t>), </a:t>
            </a:r>
            <a:endParaRPr lang="en-US" altLang="en-US" sz="1600" dirty="0" smtClean="0">
              <a:solidFill>
                <a:srgbClr val="FF0000"/>
              </a:solidFill>
            </a:endParaRPr>
          </a:p>
          <a:p>
            <a:pPr lvl="1"/>
            <a:r>
              <a:rPr lang="en-US" altLang="en-US" sz="1600" dirty="0" smtClean="0"/>
              <a:t>February: Initial SB (Draft 5.0), </a:t>
            </a:r>
            <a:r>
              <a:rPr lang="en-US" altLang="en-US" sz="1600" dirty="0">
                <a:solidFill>
                  <a:srgbClr val="FF0000"/>
                </a:solidFill>
              </a:rPr>
              <a:t>EC approval to </a:t>
            </a:r>
            <a:r>
              <a:rPr lang="en-US" altLang="en-US" sz="1600" dirty="0" smtClean="0">
                <a:solidFill>
                  <a:srgbClr val="FF0000"/>
                </a:solidFill>
              </a:rPr>
              <a:t>SA ballot (SB)</a:t>
            </a:r>
            <a:endParaRPr lang="en-US" altLang="en-US" sz="1600" dirty="0" smtClean="0"/>
          </a:p>
          <a:p>
            <a:pPr lvl="1"/>
            <a:r>
              <a:rPr lang="en-US" altLang="en-US" sz="1600" b="1" dirty="0" smtClean="0"/>
              <a:t>May</a:t>
            </a:r>
            <a:r>
              <a:rPr lang="en-US" altLang="en-US" sz="1600" dirty="0" smtClean="0"/>
              <a:t>: 1</a:t>
            </a:r>
            <a:r>
              <a:rPr lang="en-US" altLang="en-US" sz="1600" baseline="30000" dirty="0" smtClean="0"/>
              <a:t>st</a:t>
            </a:r>
            <a:r>
              <a:rPr lang="en-US" altLang="en-US" sz="1600" dirty="0" smtClean="0"/>
              <a:t> recirculation SB (Draft 6.0)</a:t>
            </a:r>
          </a:p>
          <a:p>
            <a:pPr lvl="1"/>
            <a:r>
              <a:rPr lang="en-US" altLang="en-US" sz="1600" dirty="0" smtClean="0"/>
              <a:t>June: 2</a:t>
            </a:r>
            <a:r>
              <a:rPr lang="en-US" altLang="en-US" sz="1600" baseline="30000" dirty="0" smtClean="0"/>
              <a:t>nd</a:t>
            </a:r>
            <a:r>
              <a:rPr lang="en-US" altLang="en-US" sz="1600" dirty="0" smtClean="0"/>
              <a:t> recirculation </a:t>
            </a:r>
            <a:r>
              <a:rPr lang="en-US" altLang="en-US" sz="1600" dirty="0"/>
              <a:t>SB (Draft </a:t>
            </a:r>
            <a:r>
              <a:rPr lang="en-US" altLang="en-US" sz="1600" dirty="0" smtClean="0"/>
              <a:t>7.0)</a:t>
            </a:r>
          </a:p>
          <a:p>
            <a:pPr lvl="1"/>
            <a:r>
              <a:rPr lang="en-US" altLang="en-US" sz="1600" b="1" dirty="0" smtClean="0"/>
              <a:t>July</a:t>
            </a:r>
            <a:r>
              <a:rPr lang="en-US" altLang="en-US" sz="1600" dirty="0" smtClean="0"/>
              <a:t>: 3</a:t>
            </a:r>
            <a:r>
              <a:rPr lang="en-US" altLang="en-US" sz="1600" baseline="30000" dirty="0" smtClean="0"/>
              <a:t>rd</a:t>
            </a:r>
            <a:r>
              <a:rPr lang="en-US" altLang="en-US" sz="1600" dirty="0" smtClean="0"/>
              <a:t> recirculation SB (Draft 7.0, </a:t>
            </a:r>
            <a:r>
              <a:rPr lang="en-US" altLang="en-US" sz="1600" u="sng" dirty="0" smtClean="0"/>
              <a:t>unchanged draft</a:t>
            </a:r>
            <a:r>
              <a:rPr lang="en-US" altLang="en-US" sz="1600" dirty="0" smtClean="0"/>
              <a:t>)</a:t>
            </a:r>
          </a:p>
          <a:p>
            <a:pPr lvl="1"/>
            <a:r>
              <a:rPr lang="en-US" altLang="en-US" sz="1600" b="1" dirty="0" smtClean="0"/>
              <a:t>September</a:t>
            </a:r>
            <a:r>
              <a:rPr lang="en-US" altLang="en-US" sz="1600" dirty="0"/>
              <a:t>: </a:t>
            </a:r>
            <a:r>
              <a:rPr lang="en-US" altLang="en-US" sz="1600" dirty="0" err="1"/>
              <a:t>RevCom</a:t>
            </a:r>
            <a:endParaRPr lang="en-US" altLang="en-US" sz="1600" dirty="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1990" name="Slide Number Placeholder 5"/>
          <p:cNvSpPr>
            <a:spLocks noGrp="1"/>
          </p:cNvSpPr>
          <p:nvPr>
            <p:ph type="sldNum" sz="quarter" idx="12"/>
          </p:nvPr>
        </p:nvSpPr>
        <p:spPr>
          <a:xfrm>
            <a:off x="60316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4FF03CB-C896-4D9C-8EF4-239AB973C5F4}" type="slidenum">
              <a:rPr lang="en-US" altLang="en-US" sz="1200" b="0"/>
              <a:pPr>
                <a:spcBef>
                  <a:spcPct val="0"/>
                </a:spcBef>
                <a:buFontTx/>
                <a:buNone/>
              </a:pPr>
              <a:t>30</a:t>
            </a:fld>
            <a:endParaRPr lang="en-US" altLang="en-US" sz="1200" b="0" dirty="0"/>
          </a:p>
        </p:txBody>
      </p:sp>
      <p:grpSp>
        <p:nvGrpSpPr>
          <p:cNvPr id="6" name="Group 5"/>
          <p:cNvGrpSpPr/>
          <p:nvPr/>
        </p:nvGrpSpPr>
        <p:grpSpPr>
          <a:xfrm>
            <a:off x="1600197" y="3598862"/>
            <a:ext cx="1401534" cy="592138"/>
            <a:chOff x="-334734" y="3065462"/>
            <a:chExt cx="1401534" cy="592138"/>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a:p>
          </p:txBody>
        </p:sp>
        <p:sp>
          <p:nvSpPr>
            <p:cNvPr id="3" name="TextBox 2"/>
            <p:cNvSpPr txBox="1"/>
            <p:nvPr/>
          </p:nvSpPr>
          <p:spPr>
            <a:xfrm>
              <a:off x="-334734" y="3065462"/>
              <a:ext cx="1238288" cy="338554"/>
            </a:xfrm>
            <a:prstGeom prst="rect">
              <a:avLst/>
            </a:prstGeom>
            <a:noFill/>
          </p:spPr>
          <p:txBody>
            <a:bodyPr wrap="none" rtlCol="0">
              <a:spAutoFit/>
            </a:bodyPr>
            <a:lstStyle/>
            <a:p>
              <a:r>
                <a:rPr lang="en-US" sz="1600" b="1" dirty="0"/>
                <a:t>We are here</a:t>
              </a:r>
            </a:p>
          </p:txBody>
        </p:sp>
      </p:grpSp>
      <p:sp>
        <p:nvSpPr>
          <p:cNvPr id="7" name="Right Brace 6"/>
          <p:cNvSpPr/>
          <p:nvPr/>
        </p:nvSpPr>
        <p:spPr bwMode="auto">
          <a:xfrm>
            <a:off x="9768567" y="4501662"/>
            <a:ext cx="228600" cy="1441938"/>
          </a:xfrm>
          <a:prstGeom prst="rightBrace">
            <a:avLst>
              <a:gd name="adj1" fmla="val 34707"/>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8" name="Rectangle 7"/>
          <p:cNvSpPr/>
          <p:nvPr/>
        </p:nvSpPr>
        <p:spPr>
          <a:xfrm>
            <a:off x="9982159" y="5029200"/>
            <a:ext cx="1544910" cy="461665"/>
          </a:xfrm>
          <a:prstGeom prst="rect">
            <a:avLst/>
          </a:prstGeom>
        </p:spPr>
        <p:txBody>
          <a:bodyPr wrap="none">
            <a:spAutoFit/>
          </a:bodyPr>
          <a:lstStyle/>
          <a:p>
            <a:r>
              <a:rPr lang="en-US" b="1" dirty="0" smtClean="0"/>
              <a:t>Depends on progress</a:t>
            </a:r>
            <a:br>
              <a:rPr lang="en-US" b="1" dirty="0" smtClean="0"/>
            </a:br>
            <a:r>
              <a:rPr lang="en-US" b="1" dirty="0" smtClean="0"/>
              <a:t> of </a:t>
            </a:r>
            <a:r>
              <a:rPr lang="en-US" b="1" dirty="0" err="1" smtClean="0"/>
              <a:t>TGmd</a:t>
            </a:r>
            <a:r>
              <a:rPr lang="en-US" b="1" dirty="0" smtClean="0"/>
              <a:t>/ax/ay</a:t>
            </a:r>
            <a:endParaRPr lang="en-US" b="1" dirty="0"/>
          </a:p>
        </p:txBody>
      </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January 2020</a:t>
            </a:r>
          </a:p>
        </p:txBody>
      </p:sp>
      <p:sp>
        <p:nvSpPr>
          <p:cNvPr id="33795" name="Content Placeholder 8"/>
          <p:cNvSpPr>
            <a:spLocks noGrp="1"/>
          </p:cNvSpPr>
          <p:nvPr>
            <p:ph idx="1"/>
          </p:nvPr>
        </p:nvSpPr>
        <p:spPr>
          <a:xfrm>
            <a:off x="2047876" y="2133600"/>
            <a:ext cx="8162925" cy="4114800"/>
          </a:xfrm>
        </p:spPr>
        <p:txBody>
          <a:bodyPr/>
          <a:lstStyle/>
          <a:p>
            <a:pPr>
              <a:defRPr/>
            </a:pPr>
            <a:r>
              <a:rPr lang="en-US" altLang="en-US" dirty="0" smtClean="0"/>
              <a:t>TBD</a:t>
            </a:r>
            <a:endParaRPr lang="en-US" altLang="en-US" dirty="0"/>
          </a:p>
          <a:p>
            <a:pPr>
              <a:defRPr/>
            </a:pPr>
            <a:endParaRPr lang="en-US" altLang="en-US" dirty="0" smtClean="0"/>
          </a:p>
          <a:p>
            <a:pPr>
              <a:defRPr/>
            </a:pPr>
            <a:endParaRPr lang="en-US" altLang="en-US" dirty="0" smtClean="0"/>
          </a:p>
          <a:p>
            <a:pPr marL="0" indent="0">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November 2019</a:t>
            </a:r>
            <a:endParaRPr lang="en-US"/>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43014" name="Slide Number Placeholder 6"/>
          <p:cNvSpPr>
            <a:spLocks noGrp="1"/>
          </p:cNvSpPr>
          <p:nvPr>
            <p:ph type="sldNum" sz="quarter" idx="12"/>
          </p:nvPr>
        </p:nvSpPr>
        <p:spPr>
          <a:xfrm>
            <a:off x="5874460"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9C08EAE7-1D40-41D7-9B52-6E64E0A4FB7D}" type="slidenum">
              <a:rPr lang="en-US" altLang="en-US" sz="1200" b="0"/>
              <a:pPr>
                <a:spcBef>
                  <a:spcPct val="0"/>
                </a:spcBef>
                <a:buFontTx/>
                <a:buNone/>
              </a:pPr>
              <a:t>31</a:t>
            </a:fld>
            <a:endParaRPr lang="en-US" altLang="en-US" sz="1200" b="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2220912" y="1981200"/>
            <a:ext cx="7761288" cy="4114800"/>
          </a:xfrm>
        </p:spPr>
        <p:txBody>
          <a:bodyPr/>
          <a:lstStyle/>
          <a:p>
            <a:pPr marL="342900" lvl="1" indent="-342900">
              <a:buFontTx/>
              <a:buChar char="•"/>
              <a:defRPr/>
            </a:pPr>
            <a:r>
              <a:rPr lang="en-US" altLang="en-US" sz="2800" b="1" dirty="0"/>
              <a:t>Proposed </a:t>
            </a:r>
            <a:r>
              <a:rPr lang="en-US" altLang="en-US" sz="2800" b="1" dirty="0" smtClean="0"/>
              <a:t>schedule (each 2 hours) :</a:t>
            </a:r>
            <a:endParaRPr lang="en-US" altLang="en-US" sz="2800" b="1" dirty="0"/>
          </a:p>
          <a:p>
            <a:pPr marL="685800" lvl="2" indent="-342900">
              <a:defRPr/>
            </a:pPr>
            <a:r>
              <a:rPr lang="en-US" altLang="en-US" sz="2400" b="1" dirty="0" smtClean="0"/>
              <a:t>TBD 10:00 ET</a:t>
            </a:r>
          </a:p>
          <a:p>
            <a:pPr marL="685800" lvl="2" indent="-342900">
              <a:defRPr/>
            </a:pPr>
            <a:r>
              <a:rPr lang="en-US" altLang="en-US" sz="2400" b="1" dirty="0" smtClean="0"/>
              <a:t>TBD 17:00 ET</a:t>
            </a:r>
          </a:p>
          <a:p>
            <a:pPr marL="685800" lvl="2" indent="-342900">
              <a:defRPr/>
            </a:pPr>
            <a:r>
              <a:rPr lang="en-US" altLang="en-US" sz="2400" b="1" dirty="0" smtClean="0"/>
              <a:t>TBD 23:00 ET</a:t>
            </a:r>
            <a:endParaRPr lang="en-US" altLang="en-US" sz="2400" b="1" dirty="0"/>
          </a:p>
          <a:p>
            <a:pPr marL="685800" lvl="2" indent="-342900">
              <a:defRPr/>
            </a:pPr>
            <a:endParaRPr lang="en-US" altLang="en-US" sz="2400" b="1" baseline="30000" dirty="0"/>
          </a:p>
          <a:p>
            <a:pPr marL="685800" lvl="2" indent="-342900">
              <a:defRPr/>
            </a:pPr>
            <a:endParaRPr lang="en-US" altLang="en-US" sz="24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b="1" dirty="0"/>
          </a:p>
          <a:p>
            <a:pPr marL="685800" lvl="2" indent="-342900">
              <a:defRPr/>
            </a:pPr>
            <a:endParaRPr lang="en-US" altLang="en-US" sz="2400" b="1" dirty="0"/>
          </a:p>
          <a:p>
            <a:pPr marL="0" lvl="1" indent="0">
              <a:buNone/>
              <a:defRPr/>
            </a:pPr>
            <a:endParaRPr lang="en-US" altLang="en-US" sz="28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dirty="0"/>
          </a:p>
          <a:p>
            <a:pPr>
              <a:defRPr/>
            </a:pPr>
            <a:endParaRPr lang="en-US" altLang="en-US" sz="2800" dirty="0"/>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4038" name="Slide Number Placeholder 5"/>
          <p:cNvSpPr>
            <a:spLocks noGrp="1"/>
          </p:cNvSpPr>
          <p:nvPr>
            <p:ph type="sldNum" sz="quarter" idx="12"/>
          </p:nvPr>
        </p:nvSpPr>
        <p:spPr>
          <a:xfrm>
            <a:off x="5841122" y="6474897"/>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96DE5F-04F6-4F73-9507-E002E5E77515}" type="slidenum">
              <a:rPr lang="en-US" altLang="en-US" sz="1200" b="0"/>
              <a:pPr>
                <a:spcBef>
                  <a:spcPct val="0"/>
                </a:spcBef>
                <a:buFontTx/>
                <a:buNone/>
              </a:pPr>
              <a:t>32</a:t>
            </a:fld>
            <a:endParaRPr lang="en-US" altLang="en-US" sz="1200" b="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7109"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83018CA-7B52-4439-8DDB-3820FF6E9ED4}" type="slidenum">
              <a:rPr lang="en-US" altLang="en-US" sz="1200" b="0"/>
              <a:pPr>
                <a:spcBef>
                  <a:spcPct val="0"/>
                </a:spcBef>
                <a:buFontTx/>
                <a:buNone/>
              </a:pPr>
              <a:t>33</a:t>
            </a:fld>
            <a:endParaRPr lang="en-US" altLang="en-US" sz="1200" b="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7543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6294439" y="4237039"/>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2620964" y="2614614"/>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3086100" y="2854326"/>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8137"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7EC835E8-722F-4746-945F-29194E29C236}" type="slidenum">
              <a:rPr lang="en-US" altLang="en-US" sz="1200" b="0"/>
              <a:pPr>
                <a:spcBef>
                  <a:spcPct val="0"/>
                </a:spcBef>
                <a:buFontTx/>
                <a:buNone/>
              </a:pPr>
              <a:t>34</a:t>
            </a:fld>
            <a:endParaRPr lang="en-US" altLang="en-US" sz="1200" b="0" dirty="0"/>
          </a:p>
        </p:txBody>
      </p:sp>
      <p:sp>
        <p:nvSpPr>
          <p:cNvPr id="48138" name="TextBox 12"/>
          <p:cNvSpPr txBox="1">
            <a:spLocks noChangeArrowheads="1"/>
          </p:cNvSpPr>
          <p:nvPr/>
        </p:nvSpPr>
        <p:spPr bwMode="auto">
          <a:xfrm rot="2214236">
            <a:off x="2332039" y="2609851"/>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2427289" y="3271839"/>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2605089" y="3429001"/>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3086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3171826" y="2955926"/>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2832100" y="2894014"/>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3062289" y="3776664"/>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2073276" y="3554414"/>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03389"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676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2081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2224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2633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2874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4267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3733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6324601"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3896520" y="4163220"/>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3084514"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5295901"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2481264" y="4137026"/>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6781800" y="4135439"/>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8882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9339264"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8077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[Template] Motion #?</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 Number] for CIDs listed below:</a:t>
            </a:r>
          </a:p>
          <a:p>
            <a:pPr lvl="1"/>
            <a:r>
              <a:rPr lang="en-US" dirty="0" smtClean="0"/>
              <a:t>[List CIDs here]</a:t>
            </a:r>
          </a:p>
          <a:p>
            <a:pPr lvl="1"/>
            <a:endParaRPr lang="en-US" dirty="0"/>
          </a:p>
          <a:p>
            <a:pPr lvl="1"/>
            <a:endParaRPr lang="en-US" dirty="0" smtClean="0"/>
          </a:p>
          <a:p>
            <a:pPr lvl="1"/>
            <a:r>
              <a:rPr lang="en-US" dirty="0" smtClean="0"/>
              <a:t>Move:</a:t>
            </a:r>
          </a:p>
          <a:p>
            <a:pPr lvl="1"/>
            <a:r>
              <a:rPr lang="en-US" dirty="0" smtClean="0"/>
              <a:t>Second:</a:t>
            </a:r>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November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a:xfrm>
            <a:off x="5841122" y="6475413"/>
            <a:ext cx="509755" cy="184666"/>
          </a:xfrm>
        </p:spPr>
        <p:txBody>
          <a:bodyPr/>
          <a:lstStyle/>
          <a:p>
            <a:pPr>
              <a:defRPr/>
            </a:pPr>
            <a:r>
              <a:rPr lang="en-US" altLang="en-US" dirty="0" smtClean="0"/>
              <a:t>Slide </a:t>
            </a:r>
            <a:fld id="{B3AADB1E-8AB1-401D-93B7-30E1984F35A9}" type="slidenum">
              <a:rPr lang="en-US" altLang="en-US" smtClean="0"/>
              <a:pPr>
                <a:defRPr/>
              </a:pPr>
              <a:t>35</a:t>
            </a:fld>
            <a:endParaRPr lang="en-US" altLang="en-US" dirty="0"/>
          </a:p>
        </p:txBody>
      </p:sp>
    </p:spTree>
    <p:extLst>
      <p:ext uri="{BB962C8B-B14F-4D97-AF65-F5344CB8AC3E}">
        <p14:creationId xmlns:p14="http://schemas.microsoft.com/office/powerpoint/2010/main" val="2066974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8198" name="Slide Number Placeholder 5"/>
          <p:cNvSpPr>
            <a:spLocks noGrp="1"/>
          </p:cNvSpPr>
          <p:nvPr>
            <p:ph type="sldNum" sz="quarter" idx="12"/>
          </p:nvPr>
        </p:nvSpPr>
        <p:spPr>
          <a:xfrm>
            <a:off x="5879594" y="646272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86542-6B9C-4A56-8B17-DC4883078DD8}" type="slidenum">
              <a:rPr lang="en-US" altLang="en-US" sz="1200" b="0"/>
              <a:pPr>
                <a:spcBef>
                  <a:spcPct val="0"/>
                </a:spcBef>
                <a:buFontTx/>
                <a:buNone/>
              </a:pPr>
              <a:t>4</a:t>
            </a:fld>
            <a:endParaRPr lang="en-US" altLang="en-US" sz="1200" b="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9222"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EA93470-B795-4BC8-B7E4-942636225AF8}" type="slidenum">
              <a:rPr lang="en-US" altLang="en-US" sz="1200" b="0"/>
              <a:pPr>
                <a:spcBef>
                  <a:spcPct val="0"/>
                </a:spcBef>
                <a:buFontTx/>
                <a:buNone/>
              </a:pPr>
              <a:t>5</a:t>
            </a:fld>
            <a:endParaRPr lang="en-US" altLang="en-US" sz="1200" b="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0246"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205ED895-A1BC-46F9-8DC0-8704ED42B469}" type="slidenum">
              <a:rPr lang="en-US" altLang="en-US" sz="1200" b="0"/>
              <a:pPr>
                <a:spcBef>
                  <a:spcPct val="0"/>
                </a:spcBef>
                <a:buFontTx/>
                <a:buNone/>
              </a:pPr>
              <a:t>6</a:t>
            </a:fld>
            <a:endParaRPr lang="en-US" altLang="en-US" sz="1200" b="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38295700"/>
              </p:ext>
            </p:extLst>
          </p:nvPr>
        </p:nvGraphicFramePr>
        <p:xfrm>
          <a:off x="1909872" y="1828800"/>
          <a:ext cx="8397240" cy="2667000"/>
        </p:xfrm>
        <a:graphic>
          <a:graphicData uri="http://schemas.openxmlformats.org/drawingml/2006/table">
            <a:tbl>
              <a:tblPr firstRow="1" bandRow="1">
                <a:tableStyleId>{073A0DAA-6AF3-43AB-8588-CEC1D06C72B9}</a:tableStyleId>
              </a:tblPr>
              <a:tblGrid>
                <a:gridCol w="1554480"/>
                <a:gridCol w="1762760"/>
                <a:gridCol w="1762760"/>
                <a:gridCol w="1762760"/>
                <a:gridCol w="1554480"/>
              </a:tblGrid>
              <a:tr h="444500">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Monday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Tuesday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Wednesday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Thursday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strike="sngStrike"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PM1</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err="1" smtClean="0">
                          <a:solidFill>
                            <a:schemeClr val="tx1"/>
                          </a:solidFill>
                          <a:latin typeface="+mn-lt"/>
                          <a:ea typeface="+mn-ea"/>
                          <a:cs typeface="+mn-cs"/>
                        </a:rPr>
                        <a:t>TGba</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EVE</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solidFill>
                          <a:srgbClr val="FF0000"/>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1313"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820D640C-C722-4D77-8FC8-47D537D1240F}" type="slidenum">
              <a:rPr lang="en-US" altLang="en-US" sz="1200" b="0"/>
              <a:pPr>
                <a:spcBef>
                  <a:spcPct val="0"/>
                </a:spcBef>
                <a:buFontTx/>
                <a:buNone/>
              </a:pPr>
              <a:t>7</a:t>
            </a:fld>
            <a:endParaRPr lang="en-US" altLang="en-US" sz="1200" b="0" dirty="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1909873" y="4906491"/>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914400" y="2057401"/>
            <a:ext cx="10363200" cy="4341813"/>
          </a:xfrm>
        </p:spPr>
        <p:txBody>
          <a:bodyPr/>
          <a:lstStyle/>
          <a:p>
            <a:pPr>
              <a:defRPr/>
            </a:pPr>
            <a:r>
              <a:rPr lang="en-US" altLang="en-US" dirty="0" smtClean="0"/>
              <a:t>Complete comment resolution on </a:t>
            </a:r>
            <a:r>
              <a:rPr lang="en-US" altLang="en-US" dirty="0" err="1" smtClean="0"/>
              <a:t>TGba</a:t>
            </a:r>
            <a:r>
              <a:rPr lang="en-US" altLang="en-US" dirty="0" smtClean="0"/>
              <a:t> D4.0 (LB243) and </a:t>
            </a:r>
            <a:r>
              <a:rPr lang="en-US" altLang="en-US" dirty="0"/>
              <a:t>instruct the editor to generate P802.11ba </a:t>
            </a:r>
            <a:r>
              <a:rPr lang="en-US" altLang="en-US" dirty="0" smtClean="0"/>
              <a:t>D5.0</a:t>
            </a:r>
            <a:endParaRPr lang="en-US" altLang="en-US" dirty="0"/>
          </a:p>
          <a:p>
            <a:pPr>
              <a:defRPr/>
            </a:pPr>
            <a:endParaRPr lang="en-US" altLang="en-US" dirty="0"/>
          </a:p>
          <a:p>
            <a:pPr>
              <a:defRPr/>
            </a:pPr>
            <a:r>
              <a:rPr lang="en-US" altLang="en-US" dirty="0"/>
              <a:t>Approve WG recirculation letter ballot</a:t>
            </a:r>
          </a:p>
          <a:p>
            <a:pPr>
              <a:defRPr/>
            </a:pPr>
            <a:endParaRPr lang="en-US" altLang="en-US" dirty="0"/>
          </a:p>
          <a:p>
            <a:pPr>
              <a:defRPr/>
            </a:pPr>
            <a:r>
              <a:rPr lang="en-US" altLang="en-US" dirty="0"/>
              <a:t>Review TG timeline</a:t>
            </a:r>
          </a:p>
          <a:p>
            <a:endParaRPr lang="en-US" altLang="en-US" sz="2000" dirty="0"/>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229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A0A6492-A455-4AD2-A19D-A4E84B1CCB2D}" type="slidenum">
              <a:rPr lang="en-US" altLang="en-US" sz="1200" b="0"/>
              <a:pPr>
                <a:spcBef>
                  <a:spcPct val="0"/>
                </a:spcBef>
                <a:buFontTx/>
                <a:buNone/>
              </a:pPr>
              <a:t>8</a:t>
            </a:fld>
            <a:endParaRPr lang="en-US" altLang="en-US" sz="1200" b="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209800" y="685800"/>
            <a:ext cx="7772400" cy="990600"/>
          </a:xfrm>
        </p:spPr>
        <p:txBody>
          <a:bodyPr/>
          <a:lstStyle/>
          <a:p>
            <a:r>
              <a:rPr lang="en-US" altLang="en-US" dirty="0" smtClean="0"/>
              <a:t>Call for Submissions</a:t>
            </a:r>
          </a:p>
        </p:txBody>
      </p:sp>
      <p:sp>
        <p:nvSpPr>
          <p:cNvPr id="6" name="Content Placeholder 5"/>
          <p:cNvSpPr>
            <a:spLocks noGrp="1"/>
          </p:cNvSpPr>
          <p:nvPr>
            <p:ph idx="1"/>
          </p:nvPr>
        </p:nvSpPr>
        <p:spPr>
          <a:xfrm>
            <a:off x="929217" y="2209800"/>
            <a:ext cx="10462683" cy="4265614"/>
          </a:xfrm>
        </p:spPr>
        <p:txBody>
          <a:bodyPr/>
          <a:lstStyle/>
          <a:p>
            <a:pPr>
              <a:defRPr/>
            </a:pPr>
            <a:r>
              <a:rPr lang="en-US" sz="2800" dirty="0" smtClean="0"/>
              <a:t>Call for submissions sent out on </a:t>
            </a:r>
            <a:r>
              <a:rPr lang="en-US" sz="2800" dirty="0" smtClean="0"/>
              <a:t>November 4</a:t>
            </a:r>
            <a:r>
              <a:rPr lang="en-US" sz="2800" baseline="30000" dirty="0" smtClean="0"/>
              <a:t>th</a:t>
            </a:r>
            <a:r>
              <a:rPr lang="en-US" sz="2800" dirty="0" smtClean="0"/>
              <a:t> : </a:t>
            </a:r>
            <a:endParaRPr lang="en-US" sz="2800" dirty="0" smtClean="0"/>
          </a:p>
          <a:p>
            <a:pPr lvl="1">
              <a:defRPr/>
            </a:pPr>
            <a:r>
              <a:rPr lang="en-US" sz="2400" b="0" dirty="0" smtClean="0"/>
              <a:t>Received </a:t>
            </a:r>
            <a:r>
              <a:rPr lang="en-US" sz="2400" dirty="0" smtClean="0"/>
              <a:t>7 </a:t>
            </a:r>
            <a:r>
              <a:rPr lang="en-US" sz="2400" dirty="0" smtClean="0"/>
              <a:t>s</a:t>
            </a:r>
            <a:r>
              <a:rPr lang="en-US" sz="2400" b="0" dirty="0" smtClean="0"/>
              <a:t>ubmissions (updated on </a:t>
            </a:r>
            <a:r>
              <a:rPr lang="en-US" sz="2400" b="0" dirty="0" smtClean="0"/>
              <a:t>November 9</a:t>
            </a:r>
            <a:r>
              <a:rPr lang="en-US" sz="2400" b="0" baseline="30000" dirty="0" smtClean="0"/>
              <a:t>th</a:t>
            </a:r>
            <a:r>
              <a:rPr lang="en-US" sz="2400" b="0" dirty="0" smtClean="0"/>
              <a:t> , see next slide)</a:t>
            </a:r>
          </a:p>
          <a:p>
            <a:pPr lvl="1">
              <a:defRPr/>
            </a:pPr>
            <a:endParaRPr lang="en-US" sz="2400" dirty="0"/>
          </a:p>
          <a:p>
            <a:pPr>
              <a:defRPr/>
            </a:pPr>
            <a:r>
              <a:rPr lang="en-US" sz="2800" b="0" dirty="0" smtClean="0"/>
              <a:t>Total 14 submissions in the queue</a:t>
            </a:r>
            <a:endParaRPr lang="en-US" sz="2800" b="0" dirty="0" smtClean="0"/>
          </a:p>
          <a:p>
            <a:pPr>
              <a:defRPr/>
            </a:pPr>
            <a:endParaRPr lang="en-US" sz="2800" dirty="0" smtClean="0"/>
          </a:p>
          <a:p>
            <a:pPr lvl="2">
              <a:defRPr/>
            </a:pPr>
            <a:endParaRPr lang="en-US" sz="2000" dirty="0" smtClean="0"/>
          </a:p>
          <a:p>
            <a:pPr lvl="1">
              <a:defRPr/>
            </a:pPr>
            <a:endParaRPr lang="en-US" sz="2400" b="0" dirty="0" smtClean="0"/>
          </a:p>
          <a:p>
            <a:pPr marL="1200150" lvl="2" indent="-342900">
              <a:buFont typeface="+mj-lt"/>
              <a:buAutoNum type="arabicPeriod"/>
            </a:pPr>
            <a:endParaRPr lang="en-US" sz="2400" dirty="0"/>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3318" name="Slide Number Placeholder 5"/>
          <p:cNvSpPr>
            <a:spLocks noGrp="1"/>
          </p:cNvSpPr>
          <p:nvPr>
            <p:ph type="sldNum" sz="quarter" idx="12"/>
          </p:nvPr>
        </p:nvSpPr>
        <p:spPr>
          <a:xfrm>
            <a:off x="5944152" y="6488386"/>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F0D70E5-9AF7-4A30-B6FF-66C7C50BAA31}" type="slidenum">
              <a:rPr lang="en-US" altLang="en-US" sz="1200" b="0"/>
              <a:pPr>
                <a:spcBef>
                  <a:spcPct val="0"/>
                </a:spcBef>
                <a:buFontTx/>
                <a:buNone/>
              </a:pPr>
              <a:t>9</a:t>
            </a:fld>
            <a:endParaRPr lang="en-US" altLang="en-US" sz="1200" b="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178427</TotalTime>
  <Words>2207</Words>
  <Application>Microsoft Office PowerPoint</Application>
  <PresentationFormat>Widescreen</PresentationFormat>
  <Paragraphs>531</Paragraphs>
  <Slides>35</Slides>
  <Notes>12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44" baseType="lpstr">
      <vt:lpstr>Monotype Sorts</vt:lpstr>
      <vt:lpstr>MS Gothic</vt:lpstr>
      <vt:lpstr>MS PGothic</vt:lpstr>
      <vt:lpstr>Arial</vt:lpstr>
      <vt:lpstr>Calibri</vt:lpstr>
      <vt:lpstr>Helvetica</vt:lpstr>
      <vt:lpstr>Times New Roman</vt:lpstr>
      <vt:lpstr>802-11-Submission</vt:lpstr>
      <vt:lpstr>Document</vt:lpstr>
      <vt:lpstr>November 2019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Call for Submissions</vt:lpstr>
      <vt:lpstr>Comment Resolution Submissions </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Summary from September 2019 Meeting and Teleconference Calls</vt:lpstr>
      <vt:lpstr>Motion - Minutes</vt:lpstr>
      <vt:lpstr>Motion # 4000 (Editorial Comments)</vt:lpstr>
      <vt:lpstr>Motion # 4001</vt:lpstr>
      <vt:lpstr>Motion # 4002</vt:lpstr>
      <vt:lpstr>Motion # 4003</vt:lpstr>
      <vt:lpstr>Motion # 4004</vt:lpstr>
      <vt:lpstr>Motion # 4005</vt:lpstr>
      <vt:lpstr>Motion # 4006</vt:lpstr>
      <vt:lpstr>Motion # 4007</vt:lpstr>
      <vt:lpstr>Motion # 4008</vt:lpstr>
      <vt:lpstr>WG Recirculation LB Motion</vt:lpstr>
      <vt:lpstr>TGba Timeline </vt:lpstr>
      <vt:lpstr>Goal for January 2020</vt:lpstr>
      <vt:lpstr>Teleconference Call Schedule</vt:lpstr>
      <vt:lpstr>Backup Slides</vt:lpstr>
      <vt:lpstr>Proposed TGba Spec Development Process</vt:lpstr>
      <vt:lpstr>[Template] Motion #?</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11-19/988r1</dc:title>
  <dc:subject>Submission</dc:subject>
  <dc:creator>minyoung.park@intel.com</dc:creator>
  <cp:keywords>July 2018, CTPClassification=CTP_NT</cp:keywords>
  <dc:description>TGba Agenda July 2018</dc:description>
  <cp:lastModifiedBy>Park, Minyoung</cp:lastModifiedBy>
  <cp:revision>5745</cp:revision>
  <cp:lastPrinted>2014-11-04T15:04:57Z</cp:lastPrinted>
  <dcterms:created xsi:type="dcterms:W3CDTF">2007-04-17T18:10:23Z</dcterms:created>
  <dcterms:modified xsi:type="dcterms:W3CDTF">2019-11-09T19:49:47Z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7edbcb7c-d946-456c-9588-048fe92cc77b</vt:lpwstr>
  </property>
  <property fmtid="{D5CDD505-2E9C-101B-9397-08002B2CF9AE}" pid="32" name="CTP_TimeStamp">
    <vt:lpwstr>2019-11-09 19:49:47Z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