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256" r:id="rId2"/>
    <p:sldId id="257" r:id="rId3"/>
    <p:sldId id="262" r:id="rId4"/>
    <p:sldId id="263" r:id="rId5"/>
    <p:sldId id="265" r:id="rId6"/>
    <p:sldId id="266" r:id="rId7"/>
    <p:sldId id="267" r:id="rId8"/>
    <p:sldId id="268" r:id="rId9"/>
    <p:sldId id="269" r:id="rId10"/>
    <p:sldId id="270" r:id="rId11"/>
    <p:sldId id="271" r:id="rId12"/>
    <p:sldId id="272" r:id="rId13"/>
    <p:sldId id="273" r:id="rId14"/>
    <p:sldId id="274" r:id="rId15"/>
    <p:sldId id="293" r:id="rId16"/>
    <p:sldId id="278" r:id="rId17"/>
    <p:sldId id="275" r:id="rId18"/>
    <p:sldId id="277" r:id="rId19"/>
    <p:sldId id="279" r:id="rId20"/>
    <p:sldId id="287" r:id="rId21"/>
    <p:sldId id="285" r:id="rId22"/>
    <p:sldId id="288" r:id="rId23"/>
    <p:sldId id="280" r:id="rId24"/>
    <p:sldId id="290" r:id="rId25"/>
    <p:sldId id="295" r:id="rId26"/>
    <p:sldId id="294" r:id="rId27"/>
    <p:sldId id="281" r:id="rId28"/>
    <p:sldId id="264" r:id="rId2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659" autoAdjust="0"/>
    <p:restoredTop sz="94660"/>
  </p:normalViewPr>
  <p:slideViewPr>
    <p:cSldViewPr>
      <p:cViewPr>
        <p:scale>
          <a:sx n="66" d="100"/>
          <a:sy n="66" d="100"/>
        </p:scale>
        <p:origin x="48" y="3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783611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1184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705555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451344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57730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77251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738062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838549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579209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7357447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8014357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704206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9920375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6499649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58873934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46765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28</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 2019</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 2019</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 2019</a:t>
            </a:r>
            <a:endParaRPr lang="en-GB"/>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 2019</a:t>
            </a:r>
            <a:endParaRPr lang="en-GB"/>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 2019</a:t>
            </a:r>
            <a:endParaRPr lang="en-GB"/>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2019</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2019</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802.11-19/1734r5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mentor.ieee.org/"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US" altLang="en-US" dirty="0"/>
              <a:t>November 2019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2019-11-11</a:t>
            </a:r>
          </a:p>
        </p:txBody>
      </p:sp>
      <p:sp>
        <p:nvSpPr>
          <p:cNvPr id="6" name="Date Placeholder 3"/>
          <p:cNvSpPr>
            <a:spLocks noGrp="1"/>
          </p:cNvSpPr>
          <p:nvPr>
            <p:ph type="dt" idx="10"/>
          </p:nvPr>
        </p:nvSpPr>
        <p:spPr/>
        <p:txBody>
          <a:bodyPr/>
          <a:lstStyle/>
          <a:p>
            <a:r>
              <a:rPr lang="en-US"/>
              <a:t>Nov. 2019</a:t>
            </a:r>
            <a:endParaRPr lang="en-GB" dirty="0"/>
          </a:p>
        </p:txBody>
      </p:sp>
      <p:sp>
        <p:nvSpPr>
          <p:cNvPr id="7" name="Footer Placeholder 4"/>
          <p:cNvSpPr>
            <a:spLocks noGrp="1"/>
          </p:cNvSpPr>
          <p:nvPr>
            <p:ph type="ftr" idx="11"/>
          </p:nvPr>
        </p:nvSpPr>
        <p:spPr/>
        <p:txBody>
          <a:bodyPr/>
          <a:lstStyle/>
          <a:p>
            <a:r>
              <a:rPr lang="en-GB"/>
              <a:t>Nikola Serafimovski,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84405990"/>
              </p:ext>
            </p:extLst>
          </p:nvPr>
        </p:nvGraphicFramePr>
        <p:xfrm>
          <a:off x="992188" y="3482305"/>
          <a:ext cx="10161587" cy="2466975"/>
        </p:xfrm>
        <a:graphic>
          <a:graphicData uri="http://schemas.openxmlformats.org/presentationml/2006/ole">
            <mc:AlternateContent xmlns:mc="http://schemas.openxmlformats.org/markup-compatibility/2006">
              <mc:Choice xmlns:v="urn:schemas-microsoft-com:vml" Requires="v">
                <p:oleObj spid="_x0000_s3158" name="Document" r:id="rId4" imgW="10440870" imgH="2539535" progId="Word.Document.8">
                  <p:embed/>
                </p:oleObj>
              </mc:Choice>
              <mc:Fallback>
                <p:oleObj name="Document" r:id="rId4" imgW="10440870" imgH="2539535" progId="Word.Document.8">
                  <p:embed/>
                  <p:pic>
                    <p:nvPicPr>
                      <p:cNvPr id="0" name="Picture 3"/>
                      <p:cNvPicPr>
                        <a:picLocks noChangeAspect="1" noChangeArrowheads="1"/>
                      </p:cNvPicPr>
                      <p:nvPr/>
                    </p:nvPicPr>
                    <p:blipFill>
                      <a:blip r:embed="rId5"/>
                      <a:srcRect/>
                      <a:stretch>
                        <a:fillRect/>
                      </a:stretch>
                    </p:blipFill>
                    <p:spPr bwMode="auto">
                      <a:xfrm>
                        <a:off x="992188" y="3482305"/>
                        <a:ext cx="10161587" cy="2466975"/>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lgn="just"/>
            <a:r>
              <a:rPr lang="en-US" altLang="en-US" dirty="0"/>
              <a:t>Attendance recording procedures</a:t>
            </a:r>
          </a:p>
          <a:p>
            <a:pPr lvl="1"/>
            <a:r>
              <a:rPr lang="en-US" altLang="en-US" dirty="0">
                <a:hlinkClick r:id="rId3"/>
              </a:rPr>
              <a:t>https://imat.ieee.org/my-site/home</a:t>
            </a:r>
            <a:r>
              <a:rPr lang="en-US" altLang="en-US" dirty="0"/>
              <a:t>   </a:t>
            </a:r>
            <a:endParaRPr lang="en-US" altLang="en-US" sz="1800" dirty="0"/>
          </a:p>
          <a:p>
            <a:pPr lvl="1"/>
            <a:r>
              <a:rPr lang="en-US" altLang="en-US" dirty="0"/>
              <a:t>Must register before logging attendance</a:t>
            </a:r>
          </a:p>
          <a:p>
            <a:pPr lvl="1"/>
            <a:r>
              <a:rPr lang="en-US" altLang="en-US" dirty="0"/>
              <a:t>Must log attendance during each 2-hour session</a:t>
            </a:r>
          </a:p>
          <a:p>
            <a:pPr>
              <a:spcBef>
                <a:spcPts val="1800"/>
              </a:spcBef>
            </a:pPr>
            <a:r>
              <a:rPr lang="en-US" altLang="en-US" dirty="0"/>
              <a:t>Documentation</a:t>
            </a:r>
          </a:p>
          <a:p>
            <a:pPr lvl="1"/>
            <a:r>
              <a:rPr lang="en-US" altLang="en-US" dirty="0">
                <a:hlinkClick r:id="rId4"/>
              </a:rPr>
              <a:t>http://mentor.ieee.org</a:t>
            </a:r>
            <a:endParaRPr lang="en-US" altLang="en-US" dirty="0"/>
          </a:p>
          <a:p>
            <a:pPr lvl="1"/>
            <a:r>
              <a:rPr lang="en-US" altLang="en-US" dirty="0"/>
              <a:t>Use “</a:t>
            </a:r>
            <a:r>
              <a:rPr lang="en-US" altLang="en-US" dirty="0" err="1"/>
              <a:t>TGbb</a:t>
            </a:r>
            <a:r>
              <a:rPr lang="en-US" altLang="en-US" dirty="0"/>
              <a:t>”</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1019086026"/>
              </p:ext>
            </p:extLst>
          </p:nvPr>
        </p:nvGraphicFramePr>
        <p:xfrm>
          <a:off x="1945218" y="2204864"/>
          <a:ext cx="7696200" cy="1811337"/>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r>
                        <a:rPr lang="en-US" sz="1500" dirty="0"/>
                        <a:t>Volker Jungnickel</a:t>
                      </a:r>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LC SG schedule in a glance</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graphicFrame>
        <p:nvGraphicFramePr>
          <p:cNvPr id="7" name="Table 6">
            <a:extLst>
              <a:ext uri="{FF2B5EF4-FFF2-40B4-BE49-F238E27FC236}">
                <a16:creationId xmlns:a16="http://schemas.microsoft.com/office/drawing/2014/main" id="{A7E69129-3C0F-4B79-9D16-F5EB851BFB96}"/>
              </a:ext>
            </a:extLst>
          </p:cNvPr>
          <p:cNvGraphicFramePr>
            <a:graphicFrameLocks noGrp="1"/>
          </p:cNvGraphicFramePr>
          <p:nvPr>
            <p:extLst>
              <p:ext uri="{D42A27DB-BD31-4B8C-83A1-F6EECF244321}">
                <p14:modId xmlns:p14="http://schemas.microsoft.com/office/powerpoint/2010/main" val="4289405682"/>
              </p:ext>
            </p:extLst>
          </p:nvPr>
        </p:nvGraphicFramePr>
        <p:xfrm>
          <a:off x="2323042" y="1856121"/>
          <a:ext cx="7543801" cy="4078288"/>
        </p:xfrm>
        <a:graphic>
          <a:graphicData uri="http://schemas.openxmlformats.org/drawingml/2006/table">
            <a:tbl>
              <a:tblPr firstRow="1" bandRow="1">
                <a:tableStyleId>{21E4AEA4-8DFA-4A89-87EB-49C32662AFE0}</a:tableStyleId>
              </a:tblPr>
              <a:tblGrid>
                <a:gridCol w="905256">
                  <a:extLst>
                    <a:ext uri="{9D8B030D-6E8A-4147-A177-3AD203B41FA5}">
                      <a16:colId xmlns:a16="http://schemas.microsoft.com/office/drawing/2014/main" val="20000"/>
                    </a:ext>
                  </a:extLst>
                </a:gridCol>
                <a:gridCol w="1282446">
                  <a:extLst>
                    <a:ext uri="{9D8B030D-6E8A-4147-A177-3AD203B41FA5}">
                      <a16:colId xmlns:a16="http://schemas.microsoft.com/office/drawing/2014/main" val="20001"/>
                    </a:ext>
                  </a:extLst>
                </a:gridCol>
                <a:gridCol w="1282446">
                  <a:extLst>
                    <a:ext uri="{9D8B030D-6E8A-4147-A177-3AD203B41FA5}">
                      <a16:colId xmlns:a16="http://schemas.microsoft.com/office/drawing/2014/main" val="20002"/>
                    </a:ext>
                  </a:extLst>
                </a:gridCol>
                <a:gridCol w="1351662">
                  <a:extLst>
                    <a:ext uri="{9D8B030D-6E8A-4147-A177-3AD203B41FA5}">
                      <a16:colId xmlns:a16="http://schemas.microsoft.com/office/drawing/2014/main" val="20003"/>
                    </a:ext>
                  </a:extLst>
                </a:gridCol>
                <a:gridCol w="1350390">
                  <a:extLst>
                    <a:ext uri="{9D8B030D-6E8A-4147-A177-3AD203B41FA5}">
                      <a16:colId xmlns:a16="http://schemas.microsoft.com/office/drawing/2014/main" val="20004"/>
                    </a:ext>
                  </a:extLst>
                </a:gridCol>
                <a:gridCol w="1371601">
                  <a:extLst>
                    <a:ext uri="{9D8B030D-6E8A-4147-A177-3AD203B41FA5}">
                      <a16:colId xmlns:a16="http://schemas.microsoft.com/office/drawing/2014/main" val="20005"/>
                    </a:ext>
                  </a:extLst>
                </a:gridCol>
              </a:tblGrid>
              <a:tr h="377657">
                <a:tc>
                  <a:txBody>
                    <a:bodyPr/>
                    <a:lstStyle/>
                    <a:p>
                      <a:endParaRPr lang="en-US" sz="1800" dirty="0"/>
                    </a:p>
                  </a:txBody>
                  <a:tcPr marT="45744" marB="45744"/>
                </a:tc>
                <a:tc>
                  <a:txBody>
                    <a:bodyPr/>
                    <a:lstStyle/>
                    <a:p>
                      <a:pPr algn="ctr"/>
                      <a:r>
                        <a:rPr lang="en-US" sz="1800" dirty="0"/>
                        <a:t>MON</a:t>
                      </a:r>
                    </a:p>
                  </a:txBody>
                  <a:tcPr marT="45744" marB="45744"/>
                </a:tc>
                <a:tc>
                  <a:txBody>
                    <a:bodyPr/>
                    <a:lstStyle/>
                    <a:p>
                      <a:pPr algn="ctr"/>
                      <a:r>
                        <a:rPr lang="en-US" sz="1800" dirty="0"/>
                        <a:t>TUE</a:t>
                      </a:r>
                    </a:p>
                  </a:txBody>
                  <a:tcPr marT="45744" marB="45744"/>
                </a:tc>
                <a:tc>
                  <a:txBody>
                    <a:bodyPr/>
                    <a:lstStyle/>
                    <a:p>
                      <a:pPr algn="ctr"/>
                      <a:r>
                        <a:rPr lang="en-US" sz="1800" dirty="0"/>
                        <a:t>WED</a:t>
                      </a:r>
                    </a:p>
                  </a:txBody>
                  <a:tcPr marT="45744" marB="45744"/>
                </a:tc>
                <a:tc>
                  <a:txBody>
                    <a:bodyPr/>
                    <a:lstStyle/>
                    <a:p>
                      <a:pPr algn="ctr"/>
                      <a:r>
                        <a:rPr lang="en-US" sz="1800" dirty="0"/>
                        <a:t>THU</a:t>
                      </a:r>
                    </a:p>
                  </a:txBody>
                  <a:tcPr marT="45744" marB="45744"/>
                </a:tc>
                <a:tc>
                  <a:txBody>
                    <a:bodyPr/>
                    <a:lstStyle/>
                    <a:p>
                      <a:pPr algn="ctr"/>
                      <a:r>
                        <a:rPr lang="en-US" sz="1800" dirty="0"/>
                        <a:t>FRI</a:t>
                      </a:r>
                    </a:p>
                  </a:txBody>
                  <a:tcPr marT="45744" marB="45744"/>
                </a:tc>
                <a:extLst>
                  <a:ext uri="{0D108BD9-81ED-4DB2-BD59-A6C34878D82A}">
                    <a16:rowId xmlns:a16="http://schemas.microsoft.com/office/drawing/2014/main" val="10000"/>
                  </a:ext>
                </a:extLst>
              </a:tr>
              <a:tr h="765534">
                <a:tc>
                  <a:txBody>
                    <a:bodyPr/>
                    <a:lstStyle/>
                    <a:p>
                      <a:pPr algn="ctr"/>
                      <a:r>
                        <a:rPr lang="en-US" sz="1800" dirty="0"/>
                        <a:t>AM1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t>LC</a:t>
                      </a:r>
                    </a:p>
                  </a:txBody>
                  <a:tcPr marT="45744" marB="45744" anchor="ctr"/>
                </a:tc>
                <a:tc>
                  <a:txBody>
                    <a:bodyPr/>
                    <a:lstStyle/>
                    <a:p>
                      <a:pPr algn="ctr"/>
                      <a:endParaRPr lang="en-US" sz="1800"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t>LC</a:t>
                      </a:r>
                    </a:p>
                  </a:txBody>
                  <a:tcPr marT="45744" marB="45744"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a:t>LC</a:t>
                      </a:r>
                    </a:p>
                  </a:txBody>
                  <a:tcPr marT="45744" marB="45744" anchor="ctr"/>
                </a:tc>
                <a:tc>
                  <a:txBody>
                    <a:bodyPr/>
                    <a:lstStyle/>
                    <a:p>
                      <a:pPr algn="ctr"/>
                      <a:endParaRPr lang="en-US" sz="1800"/>
                    </a:p>
                  </a:txBody>
                  <a:tcPr marT="45744" marB="45744" anchor="ctr"/>
                </a:tc>
                <a:extLst>
                  <a:ext uri="{0D108BD9-81ED-4DB2-BD59-A6C34878D82A}">
                    <a16:rowId xmlns:a16="http://schemas.microsoft.com/office/drawing/2014/main" val="10001"/>
                  </a:ext>
                </a:extLst>
              </a:tr>
              <a:tr h="762127">
                <a:tc>
                  <a:txBody>
                    <a:bodyPr/>
                    <a:lstStyle/>
                    <a:p>
                      <a:pPr algn="ctr"/>
                      <a:r>
                        <a:rPr lang="en-US" sz="1800" dirty="0"/>
                        <a:t>AM2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dirty="0"/>
                    </a:p>
                  </a:txBody>
                  <a:tcPr marT="45744" marB="45744" anchor="ctr"/>
                </a:tc>
                <a:tc>
                  <a:txBody>
                    <a:bodyPr/>
                    <a:lstStyle/>
                    <a:p>
                      <a:pPr algn="ctr"/>
                      <a:endParaRPr lang="en-US" sz="1800" dirty="0"/>
                    </a:p>
                  </a:txBody>
                  <a:tcPr marT="45744" marB="45744" anchor="ctr"/>
                </a:tc>
                <a:tc>
                  <a:txBody>
                    <a:bodyPr/>
                    <a:lstStyle/>
                    <a:p>
                      <a:pPr algn="ctr"/>
                      <a:endParaRPr lang="en-US" sz="1800" dirty="0"/>
                    </a:p>
                  </a:txBody>
                  <a:tcPr marT="45744" marB="45744" anchor="ctr"/>
                </a:tc>
                <a:tc>
                  <a:txBody>
                    <a:bodyPr/>
                    <a:lstStyle/>
                    <a:p>
                      <a:pPr algn="ctr"/>
                      <a:endParaRPr lang="en-US" sz="1800"/>
                    </a:p>
                  </a:txBody>
                  <a:tcPr marT="45744" marB="45744" anchor="ctr"/>
                </a:tc>
                <a:extLst>
                  <a:ext uri="{0D108BD9-81ED-4DB2-BD59-A6C34878D82A}">
                    <a16:rowId xmlns:a16="http://schemas.microsoft.com/office/drawing/2014/main" val="10002"/>
                  </a:ext>
                </a:extLst>
              </a:tr>
              <a:tr h="770368">
                <a:tc>
                  <a:txBody>
                    <a:bodyPr/>
                    <a:lstStyle/>
                    <a:p>
                      <a:pPr algn="ctr"/>
                      <a:r>
                        <a:rPr lang="en-US" sz="1800" dirty="0"/>
                        <a:t>PM1</a:t>
                      </a:r>
                    </a:p>
                  </a:txBody>
                  <a:tcPr marT="45744" marB="45744"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a:t>LC</a:t>
                      </a:r>
                    </a:p>
                  </a:txBody>
                  <a:tcPr marT="45744" marB="45744" anchor="ctr"/>
                </a:tc>
                <a:tc>
                  <a:txBody>
                    <a:bodyPr/>
                    <a:lstStyle/>
                    <a:p>
                      <a:pPr algn="ctr"/>
                      <a:r>
                        <a:rPr lang="en-US" sz="1800" dirty="0"/>
                        <a:t>LC</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t>LC</a:t>
                      </a:r>
                    </a:p>
                  </a:txBody>
                  <a:tcPr marT="45744" marB="45744" anchor="ctr"/>
                </a:tc>
                <a:tc>
                  <a:txBody>
                    <a:bodyPr/>
                    <a:lstStyle/>
                    <a:p>
                      <a:pPr algn="ctr"/>
                      <a:endParaRPr lang="en-US" sz="1800" dirty="0"/>
                    </a:p>
                  </a:txBody>
                  <a:tcPr marT="45744" marB="45744" anchor="ctr"/>
                </a:tc>
                <a:tc>
                  <a:txBody>
                    <a:bodyPr/>
                    <a:lstStyle/>
                    <a:p>
                      <a:pPr algn="ctr"/>
                      <a:endParaRPr lang="en-US" sz="1800" dirty="0"/>
                    </a:p>
                  </a:txBody>
                  <a:tcPr marT="45744" marB="45744" anchor="ctr"/>
                </a:tc>
                <a:extLst>
                  <a:ext uri="{0D108BD9-81ED-4DB2-BD59-A6C34878D82A}">
                    <a16:rowId xmlns:a16="http://schemas.microsoft.com/office/drawing/2014/main" val="10003"/>
                  </a:ext>
                </a:extLst>
              </a:tr>
              <a:tr h="699070">
                <a:tc>
                  <a:txBody>
                    <a:bodyPr/>
                    <a:lstStyle/>
                    <a:p>
                      <a:pPr algn="ctr"/>
                      <a:r>
                        <a:rPr lang="en-US" sz="1800" dirty="0"/>
                        <a:t>PM2</a:t>
                      </a:r>
                    </a:p>
                  </a:txBody>
                  <a:tcPr marT="45744" marB="45744"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744" marB="45744" anchor="ctr"/>
                </a:tc>
                <a:tc>
                  <a:txBody>
                    <a:bodyPr/>
                    <a:lstStyle/>
                    <a:p>
                      <a:pPr algn="ctr"/>
                      <a:endParaRPr lang="en-US" sz="1800"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744" marB="45744" anchor="ctr"/>
                </a:tc>
                <a:tc>
                  <a:txBody>
                    <a:bodyPr/>
                    <a:lstStyle/>
                    <a:p>
                      <a:pPr algn="ctr"/>
                      <a:endParaRPr lang="en-US" sz="1800" dirty="0"/>
                    </a:p>
                  </a:txBody>
                  <a:tcPr marT="45744" marB="45744" anchor="ctr"/>
                </a:tc>
                <a:extLst>
                  <a:ext uri="{0D108BD9-81ED-4DB2-BD59-A6C34878D82A}">
                    <a16:rowId xmlns:a16="http://schemas.microsoft.com/office/drawing/2014/main" val="10004"/>
                  </a:ext>
                </a:extLst>
              </a:tr>
              <a:tr h="703532">
                <a:tc>
                  <a:txBody>
                    <a:bodyPr/>
                    <a:lstStyle/>
                    <a:p>
                      <a:pPr algn="ctr"/>
                      <a:r>
                        <a:rPr lang="en-US" sz="1800" dirty="0"/>
                        <a:t>PM3</a:t>
                      </a:r>
                    </a:p>
                  </a:txBody>
                  <a:tcPr marT="45744" marB="45744" anchor="ctr"/>
                </a:tc>
                <a:tc>
                  <a:txBody>
                    <a:bodyPr/>
                    <a:lstStyle/>
                    <a:p>
                      <a:pPr algn="ctr"/>
                      <a:endParaRPr lang="en-US" sz="1800"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dirty="0"/>
                    </a:p>
                  </a:txBody>
                  <a:tcPr marT="45744" marB="45744" anchor="ctr"/>
                </a:tc>
                <a:tc>
                  <a:txBody>
                    <a:bodyPr/>
                    <a:lstStyle/>
                    <a:p>
                      <a:pPr algn="ctr"/>
                      <a:endParaRPr lang="en-US" sz="1800" dirty="0"/>
                    </a:p>
                  </a:txBody>
                  <a:tcPr marT="45744" marB="45744" anchor="ctr"/>
                </a:tc>
                <a:tc>
                  <a:txBody>
                    <a:bodyPr/>
                    <a:lstStyle/>
                    <a:p>
                      <a:pPr algn="ctr"/>
                      <a:endParaRPr lang="en-US" sz="1800" dirty="0"/>
                    </a:p>
                  </a:txBody>
                  <a:tcPr marT="45744" marB="45744" anchor="ctr"/>
                </a:tc>
                <a:tc>
                  <a:txBody>
                    <a:bodyPr/>
                    <a:lstStyle/>
                    <a:p>
                      <a:pPr algn="ctr"/>
                      <a:endParaRPr lang="en-US" sz="1800" dirty="0"/>
                    </a:p>
                  </a:txBody>
                  <a:tcPr marT="45744" marB="45744"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91316226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items for the week</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
        <p:nvSpPr>
          <p:cNvPr id="11" name="Content Placeholder 6">
            <a:extLst>
              <a:ext uri="{FF2B5EF4-FFF2-40B4-BE49-F238E27FC236}">
                <a16:creationId xmlns:a16="http://schemas.microsoft.com/office/drawing/2014/main" id="{8E970A1B-D2DF-4A7E-9035-DD958BACE00B}"/>
              </a:ext>
            </a:extLst>
          </p:cNvPr>
          <p:cNvSpPr>
            <a:spLocks noGrp="1"/>
          </p:cNvSpPr>
          <p:nvPr/>
        </p:nvSpPr>
        <p:spPr bwMode="auto">
          <a:xfrm>
            <a:off x="1011146" y="1705622"/>
            <a:ext cx="5204883" cy="4881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8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4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8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8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800">
                <a:solidFill>
                  <a:schemeClr val="tx1"/>
                </a:solidFill>
                <a:latin typeface="+mn-lt"/>
              </a:defRPr>
            </a:lvl6pPr>
            <a:lvl7pPr marL="2686050" indent="-228600" algn="l" rtl="0" eaLnBrk="0" fontAlgn="base" hangingPunct="0">
              <a:spcBef>
                <a:spcPct val="20000"/>
              </a:spcBef>
              <a:spcAft>
                <a:spcPct val="0"/>
              </a:spcAft>
              <a:buChar char="•"/>
              <a:defRPr sz="1800">
                <a:solidFill>
                  <a:schemeClr val="tx1"/>
                </a:solidFill>
                <a:latin typeface="+mn-lt"/>
              </a:defRPr>
            </a:lvl7pPr>
            <a:lvl8pPr marL="3143250" indent="-228600" algn="l" rtl="0" eaLnBrk="0" fontAlgn="base" hangingPunct="0">
              <a:spcBef>
                <a:spcPct val="20000"/>
              </a:spcBef>
              <a:spcAft>
                <a:spcPct val="0"/>
              </a:spcAft>
              <a:buChar char="•"/>
              <a:defRPr sz="1800">
                <a:solidFill>
                  <a:schemeClr val="tx1"/>
                </a:solidFill>
                <a:latin typeface="+mn-lt"/>
              </a:defRPr>
            </a:lvl8pPr>
            <a:lvl9pPr marL="3600450" indent="-228600" algn="l" rtl="0" eaLnBrk="0" fontAlgn="base" hangingPunct="0">
              <a:spcBef>
                <a:spcPct val="20000"/>
              </a:spcBef>
              <a:spcAft>
                <a:spcPct val="0"/>
              </a:spcAft>
              <a:buChar char="•"/>
              <a:defRPr sz="1800">
                <a:solidFill>
                  <a:schemeClr val="tx1"/>
                </a:solidFill>
                <a:latin typeface="+mn-lt"/>
              </a:defRPr>
            </a:lvl9pPr>
          </a:lstStyle>
          <a:p>
            <a:pPr>
              <a:spcBef>
                <a:spcPts val="100"/>
              </a:spcBef>
            </a:pPr>
            <a:r>
              <a:rPr lang="en-US" altLang="en-US" sz="1600" dirty="0"/>
              <a:t>Monday: AM1 (2 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Draft D0.1 </a:t>
            </a:r>
            <a:r>
              <a:rPr lang="en-US" altLang="en-US" sz="1600" dirty="0" err="1"/>
              <a:t>ToC</a:t>
            </a:r>
            <a:r>
              <a:rPr lang="en-US" altLang="en-US" sz="1600" dirty="0"/>
              <a:t> and text</a:t>
            </a:r>
          </a:p>
          <a:p>
            <a:pPr lvl="1">
              <a:spcBef>
                <a:spcPts val="0"/>
              </a:spcBef>
            </a:pPr>
            <a:r>
              <a:rPr lang="en-US" altLang="en-US" sz="1600" dirty="0"/>
              <a:t>Review PHY text proposals (doc. 11-19/1820r0)</a:t>
            </a:r>
          </a:p>
          <a:p>
            <a:pPr>
              <a:spcBef>
                <a:spcPts val="100"/>
              </a:spcBef>
            </a:pPr>
            <a:r>
              <a:rPr lang="en-US" altLang="en-US" sz="1600" dirty="0"/>
              <a:t>Monday: PM1 (2 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b="1" dirty="0"/>
              <a:t>Motion</a:t>
            </a:r>
            <a:r>
              <a:rPr lang="en-US" altLang="en-US" sz="1600" dirty="0"/>
              <a:t>: Sept 2019 meeting (doc. 11-19/1704r0)</a:t>
            </a:r>
          </a:p>
          <a:p>
            <a:pPr lvl="1">
              <a:spcBef>
                <a:spcPts val="0"/>
              </a:spcBef>
            </a:pPr>
            <a:r>
              <a:rPr lang="en-US" altLang="en-US" sz="1600" dirty="0"/>
              <a:t>Review PHY text proposals (doc. 11-19/1791r1)</a:t>
            </a:r>
          </a:p>
          <a:p>
            <a:pPr>
              <a:spcBef>
                <a:spcPts val="100"/>
              </a:spcBef>
            </a:pPr>
            <a:r>
              <a:rPr lang="en-US" altLang="en-US" sz="1600" dirty="0"/>
              <a:t>Tuesday:  PM1 (2 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Draft 0.1 availability </a:t>
            </a:r>
          </a:p>
          <a:p>
            <a:pPr lvl="1">
              <a:spcBef>
                <a:spcPts val="0"/>
              </a:spcBef>
            </a:pPr>
            <a:r>
              <a:rPr lang="en-US" altLang="en-US" sz="1600" dirty="0"/>
              <a:t>Review PHY text proposals (doc. 11-19/1791r0, doc. 11-19/1820r1)</a:t>
            </a:r>
          </a:p>
          <a:p>
            <a:pPr>
              <a:spcBef>
                <a:spcPts val="0"/>
              </a:spcBef>
            </a:pPr>
            <a:endParaRPr lang="en-US" altLang="en-US" sz="2000" dirty="0"/>
          </a:p>
          <a:p>
            <a:pPr lvl="1">
              <a:spcBef>
                <a:spcPts val="100"/>
              </a:spcBef>
            </a:pPr>
            <a:endParaRPr lang="en-US" altLang="en-US" sz="1600" dirty="0"/>
          </a:p>
        </p:txBody>
      </p:sp>
      <p:sp>
        <p:nvSpPr>
          <p:cNvPr id="12" name="Content Placeholder 7">
            <a:extLst>
              <a:ext uri="{FF2B5EF4-FFF2-40B4-BE49-F238E27FC236}">
                <a16:creationId xmlns:a16="http://schemas.microsoft.com/office/drawing/2014/main" id="{A9A9DEA4-C2F3-40ED-A8FD-5A71F6FCA4F5}"/>
              </a:ext>
            </a:extLst>
          </p:cNvPr>
          <p:cNvSpPr>
            <a:spLocks noGrp="1"/>
          </p:cNvSpPr>
          <p:nvPr/>
        </p:nvSpPr>
        <p:spPr bwMode="auto">
          <a:xfrm>
            <a:off x="6104776" y="1705622"/>
            <a:ext cx="5607848" cy="4875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8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4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8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8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800">
                <a:solidFill>
                  <a:schemeClr val="tx1"/>
                </a:solidFill>
                <a:latin typeface="+mn-lt"/>
              </a:defRPr>
            </a:lvl6pPr>
            <a:lvl7pPr marL="2686050" indent="-228600" algn="l" rtl="0" eaLnBrk="0" fontAlgn="base" hangingPunct="0">
              <a:spcBef>
                <a:spcPct val="20000"/>
              </a:spcBef>
              <a:spcAft>
                <a:spcPct val="0"/>
              </a:spcAft>
              <a:buChar char="•"/>
              <a:defRPr sz="1800">
                <a:solidFill>
                  <a:schemeClr val="tx1"/>
                </a:solidFill>
                <a:latin typeface="+mn-lt"/>
              </a:defRPr>
            </a:lvl7pPr>
            <a:lvl8pPr marL="3143250" indent="-228600" algn="l" rtl="0" eaLnBrk="0" fontAlgn="base" hangingPunct="0">
              <a:spcBef>
                <a:spcPct val="20000"/>
              </a:spcBef>
              <a:spcAft>
                <a:spcPct val="0"/>
              </a:spcAft>
              <a:buChar char="•"/>
              <a:defRPr sz="1800">
                <a:solidFill>
                  <a:schemeClr val="tx1"/>
                </a:solidFill>
                <a:latin typeface="+mn-lt"/>
              </a:defRPr>
            </a:lvl8pPr>
            <a:lvl9pPr marL="3600450" indent="-228600" algn="l" rtl="0" eaLnBrk="0" fontAlgn="base" hangingPunct="0">
              <a:spcBef>
                <a:spcPct val="20000"/>
              </a:spcBef>
              <a:spcAft>
                <a:spcPct val="0"/>
              </a:spcAft>
              <a:buChar char="•"/>
              <a:defRPr sz="1800">
                <a:solidFill>
                  <a:schemeClr val="tx1"/>
                </a:solidFill>
                <a:latin typeface="+mn-lt"/>
              </a:defRPr>
            </a:lvl9pPr>
          </a:lstStyle>
          <a:p>
            <a:pPr>
              <a:spcBef>
                <a:spcPts val="100"/>
              </a:spcBef>
            </a:pPr>
            <a:r>
              <a:rPr lang="en-US" altLang="en-US" sz="1600" dirty="0"/>
              <a:t>Wednesday:  AM1 (2 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Review PHY text (doc. 11-19/1791r1 , doc. 11-19/1820r1)</a:t>
            </a:r>
          </a:p>
          <a:p>
            <a:pPr>
              <a:spcBef>
                <a:spcPts val="100"/>
              </a:spcBef>
            </a:pPr>
            <a:r>
              <a:rPr lang="en-US" altLang="en-US" sz="1600" dirty="0"/>
              <a:t>Wednesday:  PM2 (2 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Review PHY (doc. 11-19/1791r1 and doc. 11-19/1820r1)</a:t>
            </a:r>
          </a:p>
          <a:p>
            <a:pPr lvl="1">
              <a:spcBef>
                <a:spcPts val="0"/>
              </a:spcBef>
            </a:pPr>
            <a:r>
              <a:rPr lang="en-US" altLang="en-US" sz="1600" b="1" dirty="0"/>
              <a:t>Motions: PHY text for Draft D0.1</a:t>
            </a:r>
          </a:p>
          <a:p>
            <a:pPr>
              <a:spcBef>
                <a:spcPts val="0"/>
              </a:spcBef>
            </a:pPr>
            <a:r>
              <a:rPr lang="en-US" altLang="en-US" sz="1600" dirty="0"/>
              <a:t>Thursday: AM1 (2 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TG timeline discussion</a:t>
            </a:r>
          </a:p>
          <a:p>
            <a:pPr lvl="1">
              <a:spcBef>
                <a:spcPts val="0"/>
              </a:spcBef>
            </a:pPr>
            <a:r>
              <a:rPr lang="en-US" altLang="en-US" sz="1600" dirty="0"/>
              <a:t>Goal for January 2020 F2F meeting</a:t>
            </a:r>
          </a:p>
          <a:p>
            <a:pPr lvl="1">
              <a:spcBef>
                <a:spcPts val="0"/>
              </a:spcBef>
            </a:pPr>
            <a:r>
              <a:rPr lang="en-US" altLang="en-US" sz="1600" dirty="0"/>
              <a:t>Teleconference call schedule</a:t>
            </a:r>
          </a:p>
          <a:p>
            <a:pPr lvl="1">
              <a:spcBef>
                <a:spcPts val="0"/>
              </a:spcBef>
            </a:pPr>
            <a:r>
              <a:rPr lang="en-US" altLang="en-US" sz="1600" dirty="0"/>
              <a:t>Adjourn</a:t>
            </a:r>
          </a:p>
          <a:p>
            <a:pPr lvl="1">
              <a:spcBef>
                <a:spcPts val="0"/>
              </a:spcBef>
            </a:pPr>
            <a:endParaRPr lang="en-US" altLang="en-US" sz="1600" b="1" dirty="0"/>
          </a:p>
        </p:txBody>
      </p:sp>
    </p:spTree>
    <p:extLst>
      <p:ext uri="{BB962C8B-B14F-4D97-AF65-F5344CB8AC3E}">
        <p14:creationId xmlns:p14="http://schemas.microsoft.com/office/powerpoint/2010/main" val="138110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US" altLang="en-US" dirty="0"/>
              <a:t>Agenda Meeting Slot #1 – Monday, AM1</a:t>
            </a:r>
          </a:p>
        </p:txBody>
      </p:sp>
      <p:sp>
        <p:nvSpPr>
          <p:cNvPr id="3" name="Content Placeholder 2"/>
          <p:cNvSpPr>
            <a:spLocks noGrp="1"/>
          </p:cNvSpPr>
          <p:nvPr>
            <p:ph idx="1"/>
          </p:nvPr>
        </p:nvSpPr>
        <p:spPr>
          <a:xfrm>
            <a:off x="914401" y="1700808"/>
            <a:ext cx="10361084" cy="4113213"/>
          </a:xfrm>
        </p:spPr>
        <p:txBody>
          <a:bodyPr/>
          <a:lstStyle/>
          <a:p>
            <a:pPr algn="just"/>
            <a:r>
              <a:rPr lang="en-US" altLang="en-US" dirty="0"/>
              <a:t>Call meeting to order</a:t>
            </a:r>
          </a:p>
          <a:p>
            <a:pPr algn="just"/>
            <a:r>
              <a:rPr lang="en-US" altLang="en-US" dirty="0"/>
              <a:t>Patent policy and logistics</a:t>
            </a:r>
          </a:p>
          <a:p>
            <a:pPr algn="just"/>
            <a:r>
              <a:rPr lang="en-GB" altLang="en-US" dirty="0"/>
              <a:t>Submissions to be discussed today?</a:t>
            </a:r>
          </a:p>
          <a:p>
            <a:pPr lvl="1" algn="just"/>
            <a:r>
              <a:rPr lang="en-GB" altLang="en-US" dirty="0"/>
              <a:t>Approve the agenda for the slot</a:t>
            </a:r>
          </a:p>
          <a:p>
            <a:pPr lvl="1" algn="just"/>
            <a:r>
              <a:rPr lang="en-GB" altLang="en-US" dirty="0"/>
              <a:t>Draft D0.1 </a:t>
            </a:r>
            <a:r>
              <a:rPr lang="en-GB" altLang="en-US" dirty="0" err="1"/>
              <a:t>ToC</a:t>
            </a:r>
            <a:endParaRPr lang="en-GB" altLang="en-US" dirty="0"/>
          </a:p>
          <a:p>
            <a:pPr lvl="1" algn="just"/>
            <a:r>
              <a:rPr lang="en-GB" altLang="en-US" dirty="0"/>
              <a:t>Evaluation Framework document</a:t>
            </a:r>
          </a:p>
          <a:p>
            <a:pPr lvl="1" algn="just"/>
            <a:r>
              <a:rPr lang="en-GB" altLang="en-US" dirty="0"/>
              <a:t>Review PHY text proposals</a:t>
            </a:r>
          </a:p>
          <a:p>
            <a:pPr lvl="1" algn="just"/>
            <a:r>
              <a:rPr lang="en-GB" altLang="en-US" dirty="0"/>
              <a:t>	Doc. 11-19/1820r0</a:t>
            </a:r>
          </a:p>
          <a:p>
            <a:pPr algn="just"/>
            <a:r>
              <a:rPr lang="en-US" altLang="en-US" dirty="0"/>
              <a:t>Recess</a:t>
            </a:r>
          </a:p>
          <a:p>
            <a:pPr lvl="1"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Tree>
    <p:extLst>
      <p:ext uri="{BB962C8B-B14F-4D97-AF65-F5344CB8AC3E}">
        <p14:creationId xmlns:p14="http://schemas.microsoft.com/office/powerpoint/2010/main" val="26861896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GB" altLang="en-US" dirty="0"/>
              <a:t>Motion to approve the agenda </a:t>
            </a:r>
            <a:endParaRPr lang="en-US" altLang="en-US" dirty="0"/>
          </a:p>
        </p:txBody>
      </p:sp>
      <p:sp>
        <p:nvSpPr>
          <p:cNvPr id="3" name="Content Placeholder 2"/>
          <p:cNvSpPr>
            <a:spLocks noGrp="1"/>
          </p:cNvSpPr>
          <p:nvPr>
            <p:ph idx="1"/>
          </p:nvPr>
        </p:nvSpPr>
        <p:spPr>
          <a:xfrm>
            <a:off x="914401" y="1700808"/>
            <a:ext cx="10361084" cy="4113213"/>
          </a:xfrm>
        </p:spPr>
        <p:txBody>
          <a:bodyPr/>
          <a:lstStyle/>
          <a:p>
            <a:r>
              <a:rPr lang="en-GB" altLang="en-US" dirty="0"/>
              <a:t>Approve the proposed agenda in doc. 11-19/1734r1 for the ad-hoc slot</a:t>
            </a:r>
          </a:p>
          <a:p>
            <a:endParaRPr lang="en-GB" altLang="en-US" dirty="0"/>
          </a:p>
          <a:p>
            <a:r>
              <a:rPr lang="en-GB" altLang="en-US" dirty="0"/>
              <a:t>Move: 	Tuncer Baykas</a:t>
            </a:r>
          </a:p>
          <a:p>
            <a:r>
              <a:rPr lang="en-GB" altLang="en-US" dirty="0"/>
              <a:t>Second:	Matthias Wendt</a:t>
            </a:r>
          </a:p>
          <a:p>
            <a:endParaRPr lang="en-GB" altLang="en-US" dirty="0"/>
          </a:p>
          <a:p>
            <a:r>
              <a:rPr lang="en-GB" altLang="en-US" dirty="0"/>
              <a:t>Yes:	unanimous consent</a:t>
            </a:r>
          </a:p>
          <a:p>
            <a:r>
              <a:rPr lang="en-GB" altLang="en-US" dirty="0"/>
              <a:t>No:		</a:t>
            </a:r>
          </a:p>
          <a:p>
            <a:r>
              <a:rPr lang="en-GB" altLang="en-US" dirty="0"/>
              <a:t>Abstain:</a:t>
            </a:r>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Tree>
    <p:extLst>
      <p:ext uri="{BB962C8B-B14F-4D97-AF65-F5344CB8AC3E}">
        <p14:creationId xmlns:p14="http://schemas.microsoft.com/office/powerpoint/2010/main" val="42261296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US" altLang="en-US" dirty="0"/>
              <a:t>Agenda Meeting Slot #2 – Monday, PM1</a:t>
            </a:r>
          </a:p>
        </p:txBody>
      </p:sp>
      <p:sp>
        <p:nvSpPr>
          <p:cNvPr id="3" name="Content Placeholder 2"/>
          <p:cNvSpPr>
            <a:spLocks noGrp="1"/>
          </p:cNvSpPr>
          <p:nvPr>
            <p:ph idx="1"/>
          </p:nvPr>
        </p:nvSpPr>
        <p:spPr>
          <a:xfrm>
            <a:off x="914401" y="1700808"/>
            <a:ext cx="10361084" cy="4113213"/>
          </a:xfrm>
        </p:spPr>
        <p:txBody>
          <a:bodyPr/>
          <a:lstStyle/>
          <a:p>
            <a:pPr algn="just"/>
            <a:r>
              <a:rPr lang="en-US" altLang="en-US" dirty="0"/>
              <a:t>Call meeting to order</a:t>
            </a:r>
          </a:p>
          <a:p>
            <a:pPr algn="just"/>
            <a:r>
              <a:rPr lang="en-US" altLang="en-US" dirty="0"/>
              <a:t>Patent policy and logistics</a:t>
            </a:r>
          </a:p>
          <a:p>
            <a:pPr algn="just"/>
            <a:r>
              <a:rPr lang="en-GB" altLang="en-US" dirty="0"/>
              <a:t>Submissions to be discussed today?</a:t>
            </a:r>
          </a:p>
          <a:p>
            <a:pPr lvl="1" algn="just"/>
            <a:r>
              <a:rPr lang="en-GB" altLang="en-US" dirty="0"/>
              <a:t>Approve the agenda</a:t>
            </a:r>
          </a:p>
          <a:p>
            <a:pPr lvl="1" algn="just"/>
            <a:r>
              <a:rPr lang="en-GB" altLang="en-US" dirty="0"/>
              <a:t>Approve the minutes from Sept. </a:t>
            </a:r>
          </a:p>
          <a:p>
            <a:pPr lvl="1" algn="just"/>
            <a:r>
              <a:rPr lang="en-GB" altLang="en-US" dirty="0"/>
              <a:t>Review PHY text proposals</a:t>
            </a:r>
          </a:p>
          <a:p>
            <a:pPr marL="800100" lvl="1" indent="-342900" algn="just">
              <a:buFont typeface="Arial" panose="020B0604020202020204" pitchFamily="34" charset="0"/>
              <a:buChar char="•"/>
            </a:pPr>
            <a:r>
              <a:rPr lang="en-GB" altLang="en-US" dirty="0"/>
              <a:t>	Doc. 11-19/1791r1</a:t>
            </a:r>
          </a:p>
          <a:p>
            <a:pPr algn="just"/>
            <a:r>
              <a:rPr lang="en-US" altLang="en-US" dirty="0"/>
              <a:t>Recess</a:t>
            </a:r>
          </a:p>
          <a:p>
            <a:pPr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Tree>
    <p:extLst>
      <p:ext uri="{BB962C8B-B14F-4D97-AF65-F5344CB8AC3E}">
        <p14:creationId xmlns:p14="http://schemas.microsoft.com/office/powerpoint/2010/main" val="8369372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GB" altLang="en-US" dirty="0"/>
              <a:t>Motion to approve the agenda </a:t>
            </a:r>
            <a:endParaRPr lang="en-US" altLang="en-US" dirty="0"/>
          </a:p>
        </p:txBody>
      </p:sp>
      <p:sp>
        <p:nvSpPr>
          <p:cNvPr id="3" name="Content Placeholder 2"/>
          <p:cNvSpPr>
            <a:spLocks noGrp="1"/>
          </p:cNvSpPr>
          <p:nvPr>
            <p:ph idx="1"/>
          </p:nvPr>
        </p:nvSpPr>
        <p:spPr>
          <a:xfrm>
            <a:off x="914401" y="1700808"/>
            <a:ext cx="10361084" cy="4113213"/>
          </a:xfrm>
        </p:spPr>
        <p:txBody>
          <a:bodyPr/>
          <a:lstStyle/>
          <a:p>
            <a:r>
              <a:rPr lang="en-GB" altLang="en-US" dirty="0"/>
              <a:t>Approve the proposed agenda in doc. 11-19/1734r2 for the week</a:t>
            </a:r>
          </a:p>
          <a:p>
            <a:endParaRPr lang="en-GB" altLang="en-US" dirty="0"/>
          </a:p>
          <a:p>
            <a:r>
              <a:rPr lang="en-GB" altLang="en-US" dirty="0"/>
              <a:t>Move: 	Tuncer Baykas</a:t>
            </a:r>
          </a:p>
          <a:p>
            <a:r>
              <a:rPr lang="en-GB" altLang="en-US" dirty="0"/>
              <a:t>Second:	Andrew Myles</a:t>
            </a:r>
          </a:p>
          <a:p>
            <a:endParaRPr lang="en-GB" altLang="en-US" dirty="0"/>
          </a:p>
          <a:p>
            <a:r>
              <a:rPr lang="en-GB" altLang="en-US" dirty="0"/>
              <a:t>Yes:	unanimous </a:t>
            </a:r>
          </a:p>
          <a:p>
            <a:r>
              <a:rPr lang="en-GB" altLang="en-US" dirty="0"/>
              <a:t>No:		</a:t>
            </a:r>
          </a:p>
          <a:p>
            <a:r>
              <a:rPr lang="en-GB" altLang="en-US" dirty="0"/>
              <a:t>Abstain:</a:t>
            </a:r>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Tree>
    <p:extLst>
      <p:ext uri="{BB962C8B-B14F-4D97-AF65-F5344CB8AC3E}">
        <p14:creationId xmlns:p14="http://schemas.microsoft.com/office/powerpoint/2010/main" val="25227555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buFontTx/>
              <a:buNone/>
            </a:pPr>
            <a:r>
              <a:rPr lang="en-GB" altLang="en-US" dirty="0"/>
              <a:t>Motion to approve the minutes from Sept. 2019 </a:t>
            </a:r>
            <a:endParaRPr lang="en-US" altLang="en-US" dirty="0"/>
          </a:p>
        </p:txBody>
      </p:sp>
      <p:sp>
        <p:nvSpPr>
          <p:cNvPr id="3" name="Content Placeholder 2"/>
          <p:cNvSpPr>
            <a:spLocks noGrp="1"/>
          </p:cNvSpPr>
          <p:nvPr>
            <p:ph idx="1"/>
          </p:nvPr>
        </p:nvSpPr>
        <p:spPr>
          <a:xfrm>
            <a:off x="914401" y="1700808"/>
            <a:ext cx="10361084" cy="4113213"/>
          </a:xfrm>
        </p:spPr>
        <p:txBody>
          <a:bodyPr/>
          <a:lstStyle/>
          <a:p>
            <a:r>
              <a:rPr lang="en-GB" altLang="en-US" dirty="0"/>
              <a:t>Approve the minutes from the Sept. 2019 session in doc. 11-19/1704r0 </a:t>
            </a:r>
          </a:p>
          <a:p>
            <a:endParaRPr lang="en-GB" altLang="en-US" dirty="0"/>
          </a:p>
          <a:p>
            <a:r>
              <a:rPr lang="en-GB" altLang="en-US" dirty="0"/>
              <a:t>Move: 	Matthias Wendt</a:t>
            </a:r>
          </a:p>
          <a:p>
            <a:r>
              <a:rPr lang="en-GB" altLang="en-US" dirty="0"/>
              <a:t>Second:	Marc Emmelmann </a:t>
            </a:r>
          </a:p>
          <a:p>
            <a:endParaRPr lang="en-GB" altLang="en-US" dirty="0"/>
          </a:p>
          <a:p>
            <a:r>
              <a:rPr lang="en-GB" altLang="en-US" dirty="0"/>
              <a:t>Yes:	unanimous </a:t>
            </a:r>
          </a:p>
          <a:p>
            <a:r>
              <a:rPr lang="en-GB" altLang="en-US" dirty="0"/>
              <a:t>No:		</a:t>
            </a:r>
          </a:p>
          <a:p>
            <a:r>
              <a:rPr lang="en-GB" altLang="en-US" dirty="0"/>
              <a:t>Abstain: 	</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Tree>
    <p:extLst>
      <p:ext uri="{BB962C8B-B14F-4D97-AF65-F5344CB8AC3E}">
        <p14:creationId xmlns:p14="http://schemas.microsoft.com/office/powerpoint/2010/main" val="38420807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US" altLang="en-US" dirty="0"/>
              <a:t>Agenda Meeting Slot #3 – Tuesday, PM1</a:t>
            </a:r>
          </a:p>
        </p:txBody>
      </p:sp>
      <p:sp>
        <p:nvSpPr>
          <p:cNvPr id="3" name="Content Placeholder 2"/>
          <p:cNvSpPr>
            <a:spLocks noGrp="1"/>
          </p:cNvSpPr>
          <p:nvPr>
            <p:ph idx="1"/>
          </p:nvPr>
        </p:nvSpPr>
        <p:spPr>
          <a:xfrm>
            <a:off x="914401" y="1700808"/>
            <a:ext cx="10361084" cy="4113213"/>
          </a:xfrm>
        </p:spPr>
        <p:txBody>
          <a:bodyPr/>
          <a:lstStyle/>
          <a:p>
            <a:pPr algn="just"/>
            <a:r>
              <a:rPr lang="en-US" altLang="en-US" dirty="0"/>
              <a:t>Call meeting to order</a:t>
            </a:r>
          </a:p>
          <a:p>
            <a:pPr algn="just"/>
            <a:r>
              <a:rPr lang="en-US" altLang="en-US" dirty="0"/>
              <a:t>Patent policy and logistics</a:t>
            </a:r>
          </a:p>
          <a:p>
            <a:pPr algn="just"/>
            <a:r>
              <a:rPr lang="en-GB" altLang="en-US" dirty="0"/>
              <a:t>Submissions to be discussed today?</a:t>
            </a:r>
          </a:p>
          <a:p>
            <a:pPr lvl="1" algn="just"/>
            <a:r>
              <a:rPr lang="en-US" altLang="en-US" dirty="0"/>
              <a:t>Draft 0.1 availability </a:t>
            </a:r>
          </a:p>
          <a:p>
            <a:pPr lvl="1" algn="just"/>
            <a:r>
              <a:rPr lang="en-GB" altLang="en-US" dirty="0"/>
              <a:t>Review PHY text proposals</a:t>
            </a:r>
          </a:p>
          <a:p>
            <a:pPr lvl="1" algn="just"/>
            <a:r>
              <a:rPr lang="en-GB" altLang="en-US" dirty="0"/>
              <a:t>	Doc. 11-19/1791r1</a:t>
            </a:r>
          </a:p>
          <a:p>
            <a:pPr lvl="1" algn="just"/>
            <a:r>
              <a:rPr lang="en-GB" altLang="en-US" dirty="0"/>
              <a:t>	Doc. 11-19/1820r1</a:t>
            </a:r>
          </a:p>
          <a:p>
            <a:pPr algn="just"/>
            <a:r>
              <a:rPr lang="en-US" altLang="en-US" dirty="0"/>
              <a:t>Recess</a:t>
            </a:r>
          </a:p>
          <a:p>
            <a:pPr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Tree>
    <p:extLst>
      <p:ext uri="{BB962C8B-B14F-4D97-AF65-F5344CB8AC3E}">
        <p14:creationId xmlns:p14="http://schemas.microsoft.com/office/powerpoint/2010/main" val="3526176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November 2019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GB" altLang="en-US" dirty="0"/>
              <a:t>Motion to approve the agenda </a:t>
            </a:r>
            <a:endParaRPr lang="en-US" altLang="en-US" dirty="0"/>
          </a:p>
        </p:txBody>
      </p:sp>
      <p:sp>
        <p:nvSpPr>
          <p:cNvPr id="3" name="Content Placeholder 2"/>
          <p:cNvSpPr>
            <a:spLocks noGrp="1"/>
          </p:cNvSpPr>
          <p:nvPr>
            <p:ph idx="1"/>
          </p:nvPr>
        </p:nvSpPr>
        <p:spPr>
          <a:xfrm>
            <a:off x="914401" y="1700808"/>
            <a:ext cx="10361084" cy="4113213"/>
          </a:xfrm>
        </p:spPr>
        <p:txBody>
          <a:bodyPr/>
          <a:lstStyle/>
          <a:p>
            <a:r>
              <a:rPr lang="en-GB" altLang="en-US" dirty="0"/>
              <a:t>Approve the proposed agenda in doc. 11-19/1734r3 for the week</a:t>
            </a:r>
          </a:p>
          <a:p>
            <a:endParaRPr lang="en-GB" altLang="en-US" dirty="0"/>
          </a:p>
          <a:p>
            <a:r>
              <a:rPr lang="en-GB" altLang="en-US" dirty="0"/>
              <a:t>Move: 	Volker Jungnickel</a:t>
            </a:r>
          </a:p>
          <a:p>
            <a:r>
              <a:rPr lang="en-GB" altLang="en-US" dirty="0"/>
              <a:t>Second:	Marc Emmelmann</a:t>
            </a:r>
          </a:p>
          <a:p>
            <a:endParaRPr lang="en-GB" altLang="en-US" dirty="0"/>
          </a:p>
          <a:p>
            <a:r>
              <a:rPr lang="en-GB" altLang="en-US" dirty="0"/>
              <a:t>Yes:		unanimous </a:t>
            </a:r>
          </a:p>
          <a:p>
            <a:r>
              <a:rPr lang="en-GB" altLang="en-US" dirty="0"/>
              <a:t>No:		</a:t>
            </a:r>
          </a:p>
          <a:p>
            <a:r>
              <a:rPr lang="en-GB" altLang="en-US" dirty="0"/>
              <a:t>Abstain:</a:t>
            </a:r>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Tree>
    <p:extLst>
      <p:ext uri="{BB962C8B-B14F-4D97-AF65-F5344CB8AC3E}">
        <p14:creationId xmlns:p14="http://schemas.microsoft.com/office/powerpoint/2010/main" val="196836073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US" altLang="en-US" dirty="0"/>
              <a:t>Agenda Meeting Slot #4 – Wednesday, AM1</a:t>
            </a:r>
          </a:p>
        </p:txBody>
      </p:sp>
      <p:sp>
        <p:nvSpPr>
          <p:cNvPr id="3" name="Content Placeholder 2"/>
          <p:cNvSpPr>
            <a:spLocks noGrp="1"/>
          </p:cNvSpPr>
          <p:nvPr>
            <p:ph idx="1"/>
          </p:nvPr>
        </p:nvSpPr>
        <p:spPr>
          <a:xfrm>
            <a:off x="914401" y="1700808"/>
            <a:ext cx="10361084" cy="4113213"/>
          </a:xfrm>
        </p:spPr>
        <p:txBody>
          <a:bodyPr/>
          <a:lstStyle/>
          <a:p>
            <a:pPr algn="just"/>
            <a:r>
              <a:rPr lang="en-US" altLang="en-US" dirty="0"/>
              <a:t>Call meeting to order</a:t>
            </a:r>
          </a:p>
          <a:p>
            <a:pPr algn="just"/>
            <a:r>
              <a:rPr lang="en-US" altLang="en-US" dirty="0"/>
              <a:t>Patent policy and logistics</a:t>
            </a:r>
          </a:p>
          <a:p>
            <a:pPr algn="just"/>
            <a:r>
              <a:rPr lang="en-GB" altLang="en-US" dirty="0"/>
              <a:t>Submissions to be discussed today?</a:t>
            </a:r>
          </a:p>
          <a:p>
            <a:pPr lvl="1" algn="just"/>
            <a:r>
              <a:rPr lang="en-US" altLang="en-US" dirty="0"/>
              <a:t>Hear MAC proposals</a:t>
            </a:r>
          </a:p>
          <a:p>
            <a:pPr lvl="1" algn="just"/>
            <a:r>
              <a:rPr lang="en-US" altLang="en-US" dirty="0"/>
              <a:t>	Doc. 11-19/2034r0 </a:t>
            </a:r>
          </a:p>
          <a:p>
            <a:pPr lvl="1" algn="just"/>
            <a:r>
              <a:rPr lang="en-GB" altLang="en-US" dirty="0"/>
              <a:t>Review PHY text proposals</a:t>
            </a:r>
          </a:p>
          <a:p>
            <a:pPr lvl="1" algn="just"/>
            <a:r>
              <a:rPr lang="en-GB" altLang="en-US" dirty="0"/>
              <a:t>	Doc. 11-19/1820r1</a:t>
            </a:r>
          </a:p>
          <a:p>
            <a:pPr lvl="1" algn="just"/>
            <a:r>
              <a:rPr lang="en-US" altLang="en-US" dirty="0"/>
              <a:t>TG timeline discussion</a:t>
            </a:r>
          </a:p>
          <a:p>
            <a:pPr lvl="1" algn="just"/>
            <a:r>
              <a:rPr lang="en-GB" altLang="en-US" dirty="0"/>
              <a:t>Goals for Jan. 2020 session</a:t>
            </a:r>
          </a:p>
          <a:p>
            <a:pPr lvl="1" algn="just"/>
            <a:r>
              <a:rPr lang="en-GB" altLang="en-US" dirty="0"/>
              <a:t>Teleconferences – 10 day notice </a:t>
            </a:r>
          </a:p>
          <a:p>
            <a:pPr algn="just"/>
            <a:r>
              <a:rPr lang="en-US" altLang="en-US" dirty="0"/>
              <a:t>Recess</a:t>
            </a:r>
          </a:p>
          <a:p>
            <a:pPr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Tree>
    <p:extLst>
      <p:ext uri="{BB962C8B-B14F-4D97-AF65-F5344CB8AC3E}">
        <p14:creationId xmlns:p14="http://schemas.microsoft.com/office/powerpoint/2010/main" val="70433228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GB" altLang="en-US" dirty="0"/>
              <a:t>Motion to approve the agenda </a:t>
            </a:r>
            <a:endParaRPr lang="en-US" altLang="en-US" dirty="0"/>
          </a:p>
        </p:txBody>
      </p:sp>
      <p:sp>
        <p:nvSpPr>
          <p:cNvPr id="3" name="Content Placeholder 2"/>
          <p:cNvSpPr>
            <a:spLocks noGrp="1"/>
          </p:cNvSpPr>
          <p:nvPr>
            <p:ph idx="1"/>
          </p:nvPr>
        </p:nvSpPr>
        <p:spPr>
          <a:xfrm>
            <a:off x="914401" y="1700808"/>
            <a:ext cx="10361084" cy="4113213"/>
          </a:xfrm>
        </p:spPr>
        <p:txBody>
          <a:bodyPr/>
          <a:lstStyle/>
          <a:p>
            <a:r>
              <a:rPr lang="en-GB" altLang="en-US" dirty="0"/>
              <a:t>Approve the proposed agenda in doc. 11-19/1734r4 for the week</a:t>
            </a:r>
          </a:p>
          <a:p>
            <a:endParaRPr lang="en-GB" altLang="en-US" dirty="0"/>
          </a:p>
          <a:p>
            <a:r>
              <a:rPr lang="en-GB" altLang="en-US" dirty="0"/>
              <a:t>Move: 	Tuncer Baykas</a:t>
            </a:r>
          </a:p>
          <a:p>
            <a:r>
              <a:rPr lang="en-GB" altLang="en-US" dirty="0"/>
              <a:t>Second:	Matthias Wendt</a:t>
            </a:r>
          </a:p>
          <a:p>
            <a:endParaRPr lang="en-GB" altLang="en-US" dirty="0"/>
          </a:p>
          <a:p>
            <a:r>
              <a:rPr lang="en-GB" altLang="en-US" dirty="0"/>
              <a:t>Yes:		unanimous </a:t>
            </a:r>
          </a:p>
          <a:p>
            <a:r>
              <a:rPr lang="en-GB" altLang="en-US" dirty="0"/>
              <a:t>No:		</a:t>
            </a:r>
          </a:p>
          <a:p>
            <a:r>
              <a:rPr lang="en-GB" altLang="en-US" dirty="0"/>
              <a:t>Abstain:</a:t>
            </a:r>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Tree>
    <p:extLst>
      <p:ext uri="{BB962C8B-B14F-4D97-AF65-F5344CB8AC3E}">
        <p14:creationId xmlns:p14="http://schemas.microsoft.com/office/powerpoint/2010/main" val="40274450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US" altLang="en-US" dirty="0"/>
              <a:t>Agenda Meeting Slot #5 – Wednesday, PM2</a:t>
            </a:r>
          </a:p>
        </p:txBody>
      </p:sp>
      <p:sp>
        <p:nvSpPr>
          <p:cNvPr id="3" name="Content Placeholder 2"/>
          <p:cNvSpPr>
            <a:spLocks noGrp="1"/>
          </p:cNvSpPr>
          <p:nvPr>
            <p:ph idx="1"/>
          </p:nvPr>
        </p:nvSpPr>
        <p:spPr>
          <a:xfrm>
            <a:off x="914401" y="1700808"/>
            <a:ext cx="10361084" cy="4113213"/>
          </a:xfrm>
        </p:spPr>
        <p:txBody>
          <a:bodyPr/>
          <a:lstStyle/>
          <a:p>
            <a:pPr algn="just"/>
            <a:r>
              <a:rPr lang="en-US" altLang="en-US" dirty="0"/>
              <a:t>Call meeting to order</a:t>
            </a:r>
          </a:p>
          <a:p>
            <a:pPr algn="just"/>
            <a:r>
              <a:rPr lang="en-US" altLang="en-US" dirty="0"/>
              <a:t>Patent policy and logistics</a:t>
            </a:r>
          </a:p>
          <a:p>
            <a:pPr algn="just"/>
            <a:r>
              <a:rPr lang="en-GB" altLang="en-US" dirty="0"/>
              <a:t>Submissions to be discussed today?</a:t>
            </a:r>
          </a:p>
          <a:p>
            <a:pPr lvl="1" algn="just"/>
            <a:r>
              <a:rPr lang="en-GB" altLang="en-US" b="1" dirty="0"/>
              <a:t>Motions on PHY text</a:t>
            </a:r>
          </a:p>
          <a:p>
            <a:pPr lvl="1" algn="just"/>
            <a:r>
              <a:rPr lang="en-GB" altLang="en-US" dirty="0"/>
              <a:t>AOB</a:t>
            </a:r>
          </a:p>
          <a:p>
            <a:pPr algn="just"/>
            <a:r>
              <a:rPr lang="en-US" altLang="en-US" dirty="0"/>
              <a:t>Adjourn</a:t>
            </a:r>
          </a:p>
          <a:p>
            <a:pPr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Tree>
    <p:extLst>
      <p:ext uri="{BB962C8B-B14F-4D97-AF65-F5344CB8AC3E}">
        <p14:creationId xmlns:p14="http://schemas.microsoft.com/office/powerpoint/2010/main" val="338618434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017"/>
          </a:xfrm>
        </p:spPr>
        <p:txBody>
          <a:bodyPr/>
          <a:lstStyle/>
          <a:p>
            <a:pPr algn="just">
              <a:buFontTx/>
              <a:buNone/>
            </a:pPr>
            <a:r>
              <a:rPr lang="en-GB" altLang="en-US" dirty="0"/>
              <a:t>Motion</a:t>
            </a:r>
            <a:endParaRPr lang="en-US" altLang="en-US" dirty="0"/>
          </a:p>
        </p:txBody>
      </p:sp>
      <p:sp>
        <p:nvSpPr>
          <p:cNvPr id="3" name="Content Placeholder 2"/>
          <p:cNvSpPr>
            <a:spLocks noGrp="1"/>
          </p:cNvSpPr>
          <p:nvPr>
            <p:ph idx="1"/>
          </p:nvPr>
        </p:nvSpPr>
        <p:spPr>
          <a:xfrm>
            <a:off x="914401" y="1268760"/>
            <a:ext cx="10361084" cy="4329237"/>
          </a:xfrm>
        </p:spPr>
        <p:txBody>
          <a:bodyPr/>
          <a:lstStyle/>
          <a:p>
            <a:pPr marL="400050">
              <a:buFont typeface="Arial" panose="020B0604020202020204" pitchFamily="34" charset="0"/>
              <a:buChar char="•"/>
            </a:pPr>
            <a:r>
              <a:rPr lang="en-US" b="0" dirty="0"/>
              <a:t>Instruct the editor to add the content in doc. 11-19/1791r2 to the IEEE 802.11bb draft, granting the technical editor freedom to make editorial changes.</a:t>
            </a:r>
            <a:endParaRPr lang="en-GB" b="0" dirty="0"/>
          </a:p>
          <a:p>
            <a:pPr marL="1314450" lvl="3" indent="0"/>
            <a:endParaRPr lang="en-GB" dirty="0">
              <a:solidFill>
                <a:schemeClr val="tx1"/>
              </a:solidFill>
            </a:endParaRPr>
          </a:p>
          <a:p>
            <a:pPr>
              <a:buFont typeface="Arial" panose="020B0604020202020204" pitchFamily="34" charset="0"/>
              <a:buChar char="•"/>
            </a:pPr>
            <a:r>
              <a:rPr lang="de-DE" dirty="0">
                <a:solidFill>
                  <a:schemeClr val="tx1"/>
                </a:solidFill>
              </a:rPr>
              <a:t>Move:		Matthias Wendt</a:t>
            </a:r>
          </a:p>
          <a:p>
            <a:pPr>
              <a:buFont typeface="Arial" panose="020B0604020202020204" pitchFamily="34" charset="0"/>
              <a:buChar char="•"/>
            </a:pPr>
            <a:r>
              <a:rPr lang="de-DE" dirty="0">
                <a:solidFill>
                  <a:schemeClr val="tx1"/>
                </a:solidFill>
              </a:rPr>
              <a:t>Second: 	Volker Jungnickel</a:t>
            </a:r>
          </a:p>
          <a:p>
            <a:pPr marL="0" indent="0"/>
            <a:endParaRPr lang="en-GB" sz="2000" dirty="0"/>
          </a:p>
          <a:p>
            <a:pPr marL="0" indent="0"/>
            <a:r>
              <a:rPr lang="en-GB" sz="2000" dirty="0"/>
              <a:t>Y/N/A: 	7 / 0 / 0</a:t>
            </a:r>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1252419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017"/>
          </a:xfrm>
        </p:spPr>
        <p:txBody>
          <a:bodyPr/>
          <a:lstStyle/>
          <a:p>
            <a:pPr algn="just">
              <a:buFontTx/>
              <a:buNone/>
            </a:pPr>
            <a:r>
              <a:rPr lang="en-GB" altLang="en-US" dirty="0"/>
              <a:t>Motion</a:t>
            </a:r>
            <a:endParaRPr lang="en-US" altLang="en-US" dirty="0"/>
          </a:p>
        </p:txBody>
      </p:sp>
      <p:sp>
        <p:nvSpPr>
          <p:cNvPr id="3" name="Content Placeholder 2"/>
          <p:cNvSpPr>
            <a:spLocks noGrp="1"/>
          </p:cNvSpPr>
          <p:nvPr>
            <p:ph idx="1"/>
          </p:nvPr>
        </p:nvSpPr>
        <p:spPr>
          <a:xfrm>
            <a:off x="914401" y="1268760"/>
            <a:ext cx="10361084" cy="4329237"/>
          </a:xfrm>
        </p:spPr>
        <p:txBody>
          <a:bodyPr/>
          <a:lstStyle/>
          <a:p>
            <a:pPr marL="400050">
              <a:buFont typeface="Arial" panose="020B0604020202020204" pitchFamily="34" charset="0"/>
              <a:buChar char="•"/>
            </a:pPr>
            <a:r>
              <a:rPr lang="en-US" b="0" dirty="0"/>
              <a:t>Instruct the editor to add the following text to the IEEE 802.11bb draft:</a:t>
            </a:r>
          </a:p>
          <a:p>
            <a:pPr marL="1314450" lvl="3" indent="0"/>
            <a:r>
              <a:rPr lang="en-US" dirty="0"/>
              <a:t>“32.3.2 Light Communication (LC) common mode</a:t>
            </a:r>
          </a:p>
          <a:p>
            <a:pPr marL="1314450" lvl="3" indent="0"/>
            <a:r>
              <a:rPr lang="en-GB" dirty="0"/>
              <a:t>All LC STAs shall support the mandatory features defined in Clause 17, except:</a:t>
            </a:r>
          </a:p>
          <a:p>
            <a:pPr lvl="3" indent="-285750">
              <a:buFontTx/>
              <a:buChar char="-"/>
            </a:pPr>
            <a:r>
              <a:rPr lang="en-GB" dirty="0">
                <a:solidFill>
                  <a:schemeClr val="tx1"/>
                </a:solidFill>
              </a:rPr>
              <a:t>17.3.8.3 – Regulatory requirements</a:t>
            </a:r>
          </a:p>
          <a:p>
            <a:pPr lvl="3" indent="-285750">
              <a:buFontTx/>
              <a:buChar char="-"/>
            </a:pPr>
            <a:r>
              <a:rPr lang="en-GB" dirty="0">
                <a:solidFill>
                  <a:schemeClr val="tx1"/>
                </a:solidFill>
              </a:rPr>
              <a:t>17.3.8.4 – Operating channel frequencies </a:t>
            </a:r>
          </a:p>
          <a:p>
            <a:pPr lvl="3" indent="-285750">
              <a:buFontTx/>
              <a:buChar char="-"/>
            </a:pPr>
            <a:r>
              <a:rPr lang="en-GB" dirty="0">
                <a:solidFill>
                  <a:schemeClr val="tx1"/>
                </a:solidFill>
              </a:rPr>
              <a:t>17.3.9.3 – Transmit spectrum mask</a:t>
            </a:r>
          </a:p>
          <a:p>
            <a:pPr lvl="3" indent="-285750">
              <a:buFontTx/>
              <a:buChar char="-"/>
            </a:pPr>
            <a:r>
              <a:rPr lang="en-GB" dirty="0">
                <a:solidFill>
                  <a:schemeClr val="tx1"/>
                </a:solidFill>
              </a:rPr>
              <a:t>17.3.9.7.2 – Transmitter </a:t>
            </a:r>
            <a:r>
              <a:rPr lang="en-GB" dirty="0" err="1">
                <a:solidFill>
                  <a:schemeClr val="tx1"/>
                </a:solidFill>
              </a:rPr>
              <a:t>center</a:t>
            </a:r>
            <a:r>
              <a:rPr lang="en-GB" dirty="0">
                <a:solidFill>
                  <a:schemeClr val="tx1"/>
                </a:solidFill>
              </a:rPr>
              <a:t> frequency leakage</a:t>
            </a:r>
          </a:p>
          <a:p>
            <a:pPr lvl="3" indent="-285750">
              <a:buFontTx/>
              <a:buChar char="-"/>
            </a:pPr>
            <a:r>
              <a:rPr lang="en-GB" dirty="0">
                <a:solidFill>
                  <a:schemeClr val="tx1"/>
                </a:solidFill>
              </a:rPr>
              <a:t>17.3.10.3 – Adjacent channel rejection</a:t>
            </a:r>
          </a:p>
          <a:p>
            <a:pPr lvl="3" indent="-285750">
              <a:buFontTx/>
              <a:buChar char="-"/>
            </a:pPr>
            <a:r>
              <a:rPr lang="en-GB" dirty="0">
                <a:solidFill>
                  <a:schemeClr val="tx1"/>
                </a:solidFill>
              </a:rPr>
              <a:t>17.3.10.4 – Nonadjacent channel rejection</a:t>
            </a:r>
          </a:p>
          <a:p>
            <a:pPr marL="1314450" lvl="3" indent="0"/>
            <a:r>
              <a:rPr lang="en-GB" dirty="0">
                <a:solidFill>
                  <a:schemeClr val="tx1"/>
                </a:solidFill>
              </a:rPr>
              <a:t>“</a:t>
            </a:r>
          </a:p>
          <a:p>
            <a:pPr>
              <a:buFont typeface="Arial" panose="020B0604020202020204" pitchFamily="34" charset="0"/>
              <a:buChar char="•"/>
            </a:pPr>
            <a:r>
              <a:rPr lang="de-DE" dirty="0">
                <a:solidFill>
                  <a:schemeClr val="tx1"/>
                </a:solidFill>
              </a:rPr>
              <a:t>Move:		Nikola Serafimovski</a:t>
            </a:r>
          </a:p>
          <a:p>
            <a:pPr>
              <a:buFont typeface="Arial" panose="020B0604020202020204" pitchFamily="34" charset="0"/>
              <a:buChar char="•"/>
            </a:pPr>
            <a:r>
              <a:rPr lang="de-DE" dirty="0">
                <a:solidFill>
                  <a:schemeClr val="tx1"/>
                </a:solidFill>
              </a:rPr>
              <a:t>Second: 	Peter </a:t>
            </a:r>
            <a:r>
              <a:rPr lang="de-DE" dirty="0" err="1">
                <a:solidFill>
                  <a:schemeClr val="tx1"/>
                </a:solidFill>
              </a:rPr>
              <a:t>Yee</a:t>
            </a:r>
            <a:endParaRPr lang="de-DE" dirty="0">
              <a:solidFill>
                <a:schemeClr val="tx1"/>
              </a:solidFill>
            </a:endParaRPr>
          </a:p>
          <a:p>
            <a:pPr>
              <a:buFont typeface="Arial" panose="020B0604020202020204" pitchFamily="34" charset="0"/>
              <a:buChar char="•"/>
            </a:pPr>
            <a:endParaRPr lang="en-GB" sz="2000" dirty="0"/>
          </a:p>
          <a:p>
            <a:pPr marL="0" indent="0"/>
            <a:r>
              <a:rPr lang="en-GB" sz="2000" dirty="0"/>
              <a:t>Y/N/A: 	2 /0 / 5</a:t>
            </a:r>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220751032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017"/>
          </a:xfrm>
        </p:spPr>
        <p:txBody>
          <a:bodyPr/>
          <a:lstStyle/>
          <a:p>
            <a:pPr algn="just">
              <a:buFontTx/>
              <a:buNone/>
            </a:pPr>
            <a:r>
              <a:rPr lang="en-GB" altLang="en-US" dirty="0"/>
              <a:t>Motion</a:t>
            </a:r>
            <a:endParaRPr lang="en-US" altLang="en-US" dirty="0"/>
          </a:p>
        </p:txBody>
      </p:sp>
      <p:sp>
        <p:nvSpPr>
          <p:cNvPr id="3" name="Content Placeholder 2"/>
          <p:cNvSpPr>
            <a:spLocks noGrp="1"/>
          </p:cNvSpPr>
          <p:nvPr>
            <p:ph idx="1"/>
          </p:nvPr>
        </p:nvSpPr>
        <p:spPr>
          <a:xfrm>
            <a:off x="914401" y="1268760"/>
            <a:ext cx="10361084" cy="4329237"/>
          </a:xfrm>
        </p:spPr>
        <p:txBody>
          <a:bodyPr/>
          <a:lstStyle/>
          <a:p>
            <a:pPr marL="400050">
              <a:buFont typeface="Arial" panose="020B0604020202020204" pitchFamily="34" charset="0"/>
              <a:buChar char="•"/>
            </a:pPr>
            <a:r>
              <a:rPr lang="en-US" b="0" dirty="0"/>
              <a:t>Instruct the editor to add the following text to the IEEE 802.11bb draft:</a:t>
            </a:r>
          </a:p>
          <a:p>
            <a:pPr marL="1314450" lvl="3" indent="0"/>
            <a:r>
              <a:rPr lang="en-US" dirty="0"/>
              <a:t>“32.3.3 Light Communication (LC) High Efficiency mode</a:t>
            </a:r>
          </a:p>
          <a:p>
            <a:pPr marL="1314450" lvl="3" indent="0"/>
            <a:r>
              <a:rPr lang="en-GB" dirty="0"/>
              <a:t>An LC STA that supports the HE-based PHY may support the features defined in Clause 27.</a:t>
            </a:r>
            <a:r>
              <a:rPr lang="en-GB" dirty="0">
                <a:solidFill>
                  <a:schemeClr val="tx1"/>
                </a:solidFill>
              </a:rPr>
              <a:t>”</a:t>
            </a:r>
          </a:p>
          <a:p>
            <a:pPr marL="1314450" lvl="3" indent="0"/>
            <a:endParaRPr lang="en-GB" dirty="0">
              <a:solidFill>
                <a:schemeClr val="tx1"/>
              </a:solidFill>
            </a:endParaRPr>
          </a:p>
          <a:p>
            <a:pPr>
              <a:buFont typeface="Arial" panose="020B0604020202020204" pitchFamily="34" charset="0"/>
              <a:buChar char="•"/>
            </a:pPr>
            <a:r>
              <a:rPr lang="de-DE" dirty="0">
                <a:solidFill>
                  <a:schemeClr val="tx1"/>
                </a:solidFill>
              </a:rPr>
              <a:t>Move:		Nikola Serafimovski</a:t>
            </a:r>
          </a:p>
          <a:p>
            <a:pPr>
              <a:buFont typeface="Arial" panose="020B0604020202020204" pitchFamily="34" charset="0"/>
              <a:buChar char="•"/>
            </a:pPr>
            <a:r>
              <a:rPr lang="de-DE" dirty="0">
                <a:solidFill>
                  <a:schemeClr val="tx1"/>
                </a:solidFill>
              </a:rPr>
              <a:t>Second: 	Matthias Wendt</a:t>
            </a:r>
          </a:p>
          <a:p>
            <a:pPr marL="0" indent="0"/>
            <a:endParaRPr lang="en-GB" sz="2000" dirty="0"/>
          </a:p>
          <a:p>
            <a:pPr marL="0" indent="0"/>
            <a:r>
              <a:rPr lang="en-GB" sz="2000" dirty="0"/>
              <a:t>Y/N/A: 	6 / 0 / 0</a:t>
            </a:r>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257166206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US" altLang="en-US" dirty="0"/>
              <a:t>Agenda Meeting Slot #6 – Thursday, AM1 – CANCELED </a:t>
            </a:r>
          </a:p>
        </p:txBody>
      </p:sp>
      <p:sp>
        <p:nvSpPr>
          <p:cNvPr id="3" name="Content Placeholder 2"/>
          <p:cNvSpPr>
            <a:spLocks noGrp="1"/>
          </p:cNvSpPr>
          <p:nvPr>
            <p:ph idx="1"/>
          </p:nvPr>
        </p:nvSpPr>
        <p:spPr>
          <a:xfrm>
            <a:off x="914401" y="1700808"/>
            <a:ext cx="10361084" cy="4113213"/>
          </a:xfrm>
        </p:spPr>
        <p:txBody>
          <a:bodyPr/>
          <a:lstStyle/>
          <a:p>
            <a:pPr algn="just"/>
            <a:r>
              <a:rPr lang="en-US" altLang="en-US" dirty="0"/>
              <a:t>Call meeting to order</a:t>
            </a:r>
          </a:p>
          <a:p>
            <a:pPr algn="just"/>
            <a:r>
              <a:rPr lang="en-US" altLang="en-US" dirty="0"/>
              <a:t>Patent policy and logistics</a:t>
            </a:r>
          </a:p>
          <a:p>
            <a:pPr algn="just"/>
            <a:r>
              <a:rPr lang="en-GB" altLang="en-US" dirty="0"/>
              <a:t>Submissions to be discussed today?</a:t>
            </a:r>
          </a:p>
          <a:p>
            <a:pPr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Tree>
    <p:extLst>
      <p:ext uri="{BB962C8B-B14F-4D97-AF65-F5344CB8AC3E}">
        <p14:creationId xmlns:p14="http://schemas.microsoft.com/office/powerpoint/2010/main" val="24381565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grpSp>
        <p:nvGrpSpPr>
          <p:cNvPr id="8" name="Group 7">
            <a:extLst>
              <a:ext uri="{FF2B5EF4-FFF2-40B4-BE49-F238E27FC236}">
                <a16:creationId xmlns:a16="http://schemas.microsoft.com/office/drawing/2014/main" id="{AE72C9CC-890D-478C-A22E-52C0CE01346F}"/>
              </a:ext>
            </a:extLst>
          </p:cNvPr>
          <p:cNvGrpSpPr/>
          <p:nvPr/>
        </p:nvGrpSpPr>
        <p:grpSpPr>
          <a:xfrm>
            <a:off x="1907118" y="800100"/>
            <a:ext cx="7772400"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US" altLang="en-US" kern="0" dirty="0">
                  <a:solidFill>
                    <a:srgbClr val="000000"/>
                  </a:solidFill>
                  <a:latin typeface="Times New Roman"/>
                </a:rPr>
                <a:t>IEEE Code of Ethics</a:t>
              </a:r>
            </a:p>
            <a:p>
              <a:pPr marL="1085850" lvl="2">
                <a:defRPr/>
              </a:pPr>
              <a:r>
                <a:rPr lang="en-US" altLang="en-US" sz="1800" kern="0" dirty="0">
                  <a:solidFill>
                    <a:srgbClr val="000000"/>
                  </a:solidFill>
                  <a:latin typeface="Times New Roman"/>
                  <a:hlinkClick r:id="rId3"/>
                </a:rPr>
                <a:t>http://www.ieee.org/about/corporate/governance/p7-8.html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IEEE Standards Association (IEEE-SA) Affiliation FAQ</a:t>
              </a:r>
            </a:p>
            <a:p>
              <a:pPr marL="1085850" lvl="2">
                <a:defRPr/>
              </a:pPr>
              <a:r>
                <a:rPr lang="en-US" altLang="en-US" sz="1800" kern="0" dirty="0">
                  <a:solidFill>
                    <a:srgbClr val="000000"/>
                  </a:solidFill>
                  <a:latin typeface="Times New Roman"/>
                  <a:hlinkClick r:id="rId4"/>
                </a:rPr>
                <a:t>http://standards.ieee.org/faqs/affiliation.html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Antitrust and Competition Policy</a:t>
              </a:r>
            </a:p>
            <a:p>
              <a:pPr marL="1085850" lvl="2">
                <a:defRPr/>
              </a:pPr>
              <a:r>
                <a:rPr lang="en-US" altLang="en-US" sz="1800" kern="0" dirty="0">
                  <a:solidFill>
                    <a:srgbClr val="000000"/>
                  </a:solidFill>
                  <a:latin typeface="Times New Roman"/>
                  <a:hlinkClick r:id="rId5"/>
                </a:rPr>
                <a:t>http://standards.ieee.org/resources/antitrust-guidelines.pdf</a:t>
              </a:r>
              <a:r>
                <a:rPr lang="en-US" altLang="en-US" sz="1800" kern="0" dirty="0">
                  <a:solidFill>
                    <a:srgbClr val="000000"/>
                  </a:solidFill>
                  <a:latin typeface="Times New Roman"/>
                </a:rPr>
                <a:t>  </a:t>
              </a:r>
              <a:endParaRPr lang="en-US" altLang="en-US" sz="1800" kern="0" dirty="0">
                <a:solidFill>
                  <a:srgbClr val="000000"/>
                </a:solidFill>
                <a:latin typeface="Times New Roman"/>
                <a:hlinkClick r:id="rId6"/>
              </a:endParaRP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Task Group Operating Rules</a:t>
            </a:r>
            <a:endParaRPr lang="en-GB" dirty="0"/>
          </a:p>
        </p:txBody>
      </p:sp>
      <p:sp>
        <p:nvSpPr>
          <p:cNvPr id="3" name="Content Placeholder 2"/>
          <p:cNvSpPr>
            <a:spLocks noGrp="1"/>
          </p:cNvSpPr>
          <p:nvPr>
            <p:ph idx="1"/>
          </p:nvPr>
        </p:nvSpPr>
        <p:spPr/>
        <p:txBody>
          <a:bodyPr/>
          <a:lstStyle/>
          <a:p>
            <a:pPr>
              <a:buFont typeface="Arial" panose="020B0604020202020204" pitchFamily="34" charset="0"/>
              <a:buChar char="•"/>
              <a:defRPr/>
            </a:pPr>
            <a:r>
              <a:rPr lang="en-US" altLang="en-US" dirty="0"/>
              <a:t>Anybody can present</a:t>
            </a:r>
          </a:p>
          <a:p>
            <a:pPr>
              <a:buFont typeface="Arial" panose="020B0604020202020204" pitchFamily="34" charset="0"/>
              <a:buChar char="•"/>
              <a:defRPr/>
            </a:pPr>
            <a:r>
              <a:rPr lang="en-US" altLang="en-US" dirty="0"/>
              <a:t>Anybody can vote on straw polls</a:t>
            </a:r>
          </a:p>
          <a:p>
            <a:pPr>
              <a:buFont typeface="Arial" panose="020B0604020202020204" pitchFamily="34" charset="0"/>
              <a:buChar char="•"/>
              <a:defRPr/>
            </a:pPr>
            <a:r>
              <a:rPr lang="en-US" altLang="en-US" dirty="0"/>
              <a:t>Only WG members can make and vote on motions</a:t>
            </a:r>
          </a:p>
          <a:p>
            <a:pPr>
              <a:buFont typeface="Arial" panose="020B0604020202020204" pitchFamily="34" charset="0"/>
              <a:buChar char="•"/>
              <a:defRPr/>
            </a:pPr>
            <a:r>
              <a:rPr lang="en-US" altLang="en-US" dirty="0"/>
              <a:t>Participation in a Task Group during 802.11 Plenary or Interim counts towards voting rights</a:t>
            </a:r>
          </a:p>
          <a:p>
            <a:pPr>
              <a:buFont typeface="Arial" panose="020B0604020202020204" pitchFamily="34" charset="0"/>
              <a:buChar char="•"/>
              <a:defRPr/>
            </a:pPr>
            <a:r>
              <a:rPr lang="en-US" altLang="en-US" dirty="0"/>
              <a:t>Procedural motions must pass by a 50% majority</a:t>
            </a:r>
          </a:p>
          <a:p>
            <a:pPr>
              <a:buFont typeface="Arial" panose="020B0604020202020204" pitchFamily="34" charset="0"/>
              <a:buChar char="•"/>
              <a:defRPr/>
            </a:pPr>
            <a:r>
              <a:rPr lang="en-US" altLang="en-US" dirty="0"/>
              <a:t>Technical motions must pass by a 75% majority</a:t>
            </a:r>
          </a:p>
          <a:p>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be silent if inappropriate topics are discussed … do formally object.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US" altLang="en-US" sz="1400" dirty="0">
                <a:solidFill>
                  <a:schemeClr val="accent6">
                    <a:lumMod val="75000"/>
                  </a:schemeClr>
                </a:solidFill>
                <a:cs typeface="Arial" pitchFamily="34" charset="0"/>
              </a:rPr>
              <a:t>See </a:t>
            </a:r>
            <a:r>
              <a:rPr lang="en-US" altLang="en-US" sz="1400" i="1" dirty="0">
                <a:solidFill>
                  <a:schemeClr val="accent6">
                    <a:lumMod val="75000"/>
                  </a:schemeClr>
                </a:solidFill>
                <a:cs typeface="Arial" pitchFamily="34" charset="0"/>
              </a:rPr>
              <a:t>IEEE-SA Standards Board Operations Manual</a:t>
            </a:r>
            <a:r>
              <a:rPr lang="en-US" altLang="en-US" sz="1400" dirty="0">
                <a:solidFill>
                  <a:schemeClr val="accent6">
                    <a:lumMod val="75000"/>
                  </a:schemeClr>
                </a:solidFill>
                <a:cs typeface="Arial" pitchFamily="34" charset="0"/>
              </a:rPr>
              <a:t>, clause 5.3.10 and </a:t>
            </a:r>
            <a:r>
              <a:rPr lang="en-GB" altLang="en-US" sz="1400"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dirty="0">
                <a:solidFill>
                  <a:schemeClr val="accent6">
                    <a:lumMod val="75000"/>
                  </a:schemeClr>
                </a:solidFill>
                <a:cs typeface="Arial" pitchFamily="34" charset="0"/>
              </a:rPr>
              <a:t> for more details.</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shall</a:t>
            </a:r>
            <a:r>
              <a:rPr lang="en-US" altLang="en-US"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should </a:t>
            </a:r>
            <a:r>
              <a:rPr lang="en-US" altLang="en-US" b="1" dirty="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US" altLang="en-US" sz="3200" b="1" dirty="0">
                <a:cs typeface="Calibri" panose="020F0502020204030204" pitchFamily="34" charset="0"/>
              </a:rPr>
              <a:t>Early identification of holders of potential Essential Patent Claims is encouraged</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1">
              <a:lnSpc>
                <a:spcPct val="90000"/>
              </a:lnSpc>
              <a:spcBef>
                <a:spcPct val="0"/>
              </a:spcBef>
            </a:pPr>
            <a:r>
              <a:rPr lang="en-US" altLang="en-US" b="1" dirty="0">
                <a:cs typeface="Calibri" panose="020F0502020204030204" pitchFamily="34" charset="0"/>
              </a:rPr>
              <a:t>	</a:t>
            </a:r>
            <a:r>
              <a:rPr lang="en-US" altLang="en-US" b="1" i="1" dirty="0">
                <a:cs typeface="Calibri" panose="020F0502020204030204" pitchFamily="34" charset="0"/>
                <a:hlinkClick r:id="rId3"/>
              </a:rPr>
              <a:t>http://standards.ieee.org/about/sasb/patcom/materials.html</a:t>
            </a:r>
            <a:endParaRPr lang="en-US" altLang="en-US" b="1" i="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2507</Words>
  <Application>Microsoft Office PowerPoint</Application>
  <PresentationFormat>Widescreen</PresentationFormat>
  <Paragraphs>460</Paragraphs>
  <Slides>28</Slides>
  <Notes>28</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3" baseType="lpstr">
      <vt:lpstr>Arial</vt:lpstr>
      <vt:lpstr>Monotype Sorts</vt:lpstr>
      <vt:lpstr>Times New Roman</vt:lpstr>
      <vt:lpstr>Office Theme</vt:lpstr>
      <vt:lpstr>Document</vt:lpstr>
      <vt:lpstr>Light Communications Task Group (TGbb)  November 2019 Agenda</vt:lpstr>
      <vt:lpstr>Abstract</vt:lpstr>
      <vt:lpstr>PowerPoint Presentation</vt:lpstr>
      <vt:lpstr>Task Group Operating Rules</vt:lpstr>
      <vt:lpstr>Other Guidelines for IEEE WG Meetings</vt:lpstr>
      <vt:lpstr>Participants have a duty to inform the IEEE</vt:lpstr>
      <vt:lpstr>Ways to inform IEEE</vt:lpstr>
      <vt:lpstr>Patent-related information</vt:lpstr>
      <vt:lpstr>Participation in IEEE 802 Meetings</vt:lpstr>
      <vt:lpstr>Logistics (1)</vt:lpstr>
      <vt:lpstr>Logistics (2)</vt:lpstr>
      <vt:lpstr>LC SG schedule in a glance</vt:lpstr>
      <vt:lpstr>Agenda items for the week</vt:lpstr>
      <vt:lpstr>Agenda Meeting Slot #1 – Monday, AM1</vt:lpstr>
      <vt:lpstr>Motion to approve the agenda </vt:lpstr>
      <vt:lpstr>Agenda Meeting Slot #2 – Monday, PM1</vt:lpstr>
      <vt:lpstr>Motion to approve the agenda </vt:lpstr>
      <vt:lpstr>Motion to approve the minutes from Sept. 2019 </vt:lpstr>
      <vt:lpstr>Agenda Meeting Slot #3 – Tuesday, PM1</vt:lpstr>
      <vt:lpstr>Motion to approve the agenda </vt:lpstr>
      <vt:lpstr>Agenda Meeting Slot #4 – Wednesday, AM1</vt:lpstr>
      <vt:lpstr>Motion to approve the agenda </vt:lpstr>
      <vt:lpstr>Agenda Meeting Slot #5 – Wednesday, PM2</vt:lpstr>
      <vt:lpstr>Motion</vt:lpstr>
      <vt:lpstr>Motion</vt:lpstr>
      <vt:lpstr>Motion</vt:lpstr>
      <vt:lpstr>Agenda Meeting Slot #6 – Thursday, AM1 – CANCELED </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Serafimovski, Nikola</cp:lastModifiedBy>
  <cp:revision>84</cp:revision>
  <cp:lastPrinted>1601-01-01T00:00:00Z</cp:lastPrinted>
  <dcterms:created xsi:type="dcterms:W3CDTF">2019-08-08T09:50:31Z</dcterms:created>
  <dcterms:modified xsi:type="dcterms:W3CDTF">2019-11-14T03:03:17Z</dcterms:modified>
</cp:coreProperties>
</file>