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59"/>
  </p:notesMasterIdLst>
  <p:handoutMasterIdLst>
    <p:handoutMasterId r:id="rId160"/>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343" r:id="rId18"/>
    <p:sldId id="2073" r:id="rId19"/>
    <p:sldId id="1101" r:id="rId20"/>
    <p:sldId id="1581" r:id="rId21"/>
    <p:sldId id="2279" r:id="rId22"/>
    <p:sldId id="2062" r:id="rId23"/>
    <p:sldId id="2280" r:id="rId24"/>
    <p:sldId id="1981" r:id="rId25"/>
    <p:sldId id="2074" r:id="rId26"/>
    <p:sldId id="2102" r:id="rId27"/>
    <p:sldId id="2107" r:id="rId28"/>
    <p:sldId id="2075" r:id="rId29"/>
    <p:sldId id="1657" r:id="rId30"/>
    <p:sldId id="2292" r:id="rId31"/>
    <p:sldId id="1965" r:id="rId32"/>
    <p:sldId id="1967" r:id="rId33"/>
    <p:sldId id="1968" r:id="rId34"/>
    <p:sldId id="1969" r:id="rId35"/>
    <p:sldId id="2104" r:id="rId36"/>
    <p:sldId id="2112" r:id="rId37"/>
    <p:sldId id="2113" r:id="rId38"/>
    <p:sldId id="2114" r:id="rId39"/>
    <p:sldId id="2167" r:id="rId40"/>
    <p:sldId id="2317" r:id="rId41"/>
    <p:sldId id="2331" r:id="rId42"/>
    <p:sldId id="2332" r:id="rId43"/>
    <p:sldId id="2351" r:id="rId44"/>
    <p:sldId id="2008" r:id="rId45"/>
    <p:sldId id="2291" r:id="rId46"/>
    <p:sldId id="1945" r:id="rId47"/>
    <p:sldId id="2036" r:id="rId48"/>
    <p:sldId id="2037" r:id="rId49"/>
    <p:sldId id="2071" r:id="rId50"/>
    <p:sldId id="2218" r:id="rId51"/>
    <p:sldId id="2323" r:id="rId52"/>
    <p:sldId id="2333" r:id="rId53"/>
    <p:sldId id="2334" r:id="rId54"/>
    <p:sldId id="2335" r:id="rId55"/>
    <p:sldId id="2352" r:id="rId56"/>
    <p:sldId id="2353" r:id="rId57"/>
    <p:sldId id="1688" r:id="rId58"/>
    <p:sldId id="2322" r:id="rId59"/>
    <p:sldId id="2293" r:id="rId60"/>
    <p:sldId id="1705" r:id="rId61"/>
    <p:sldId id="1706" r:id="rId62"/>
    <p:sldId id="1707" r:id="rId63"/>
    <p:sldId id="1708" r:id="rId64"/>
    <p:sldId id="1709" r:id="rId65"/>
    <p:sldId id="1710" r:id="rId66"/>
    <p:sldId id="1790" r:id="rId67"/>
    <p:sldId id="2199" r:id="rId68"/>
    <p:sldId id="2319" r:id="rId69"/>
    <p:sldId id="2320" r:id="rId70"/>
    <p:sldId id="2321" r:id="rId71"/>
    <p:sldId id="2355" r:id="rId72"/>
    <p:sldId id="2354" r:id="rId73"/>
    <p:sldId id="2294" r:id="rId74"/>
    <p:sldId id="1701" r:id="rId75"/>
    <p:sldId id="2241" r:id="rId76"/>
    <p:sldId id="1679" r:id="rId77"/>
    <p:sldId id="2336" r:id="rId78"/>
    <p:sldId id="2328" r:id="rId79"/>
    <p:sldId id="2337" r:id="rId80"/>
    <p:sldId id="2304" r:id="rId81"/>
    <p:sldId id="2339" r:id="rId82"/>
    <p:sldId id="2340" r:id="rId83"/>
    <p:sldId id="2341" r:id="rId84"/>
    <p:sldId id="2338" r:id="rId85"/>
    <p:sldId id="2324" r:id="rId86"/>
    <p:sldId id="1375" r:id="rId87"/>
    <p:sldId id="1376" r:id="rId88"/>
    <p:sldId id="1400" r:id="rId89"/>
    <p:sldId id="2004" r:id="rId90"/>
    <p:sldId id="619" r:id="rId91"/>
    <p:sldId id="621" r:id="rId92"/>
    <p:sldId id="1561" r:id="rId93"/>
    <p:sldId id="1555" r:id="rId94"/>
    <p:sldId id="1601" r:id="rId95"/>
    <p:sldId id="1585" r:id="rId96"/>
    <p:sldId id="1586" r:id="rId97"/>
    <p:sldId id="1587" r:id="rId98"/>
    <p:sldId id="1588" r:id="rId99"/>
    <p:sldId id="1589" r:id="rId100"/>
    <p:sldId id="1590" r:id="rId101"/>
    <p:sldId id="1771" r:id="rId102"/>
    <p:sldId id="1772" r:id="rId103"/>
    <p:sldId id="1591" r:id="rId104"/>
    <p:sldId id="1592" r:id="rId105"/>
    <p:sldId id="1593" r:id="rId106"/>
    <p:sldId id="1594" r:id="rId107"/>
    <p:sldId id="1595" r:id="rId108"/>
    <p:sldId id="1596" r:id="rId109"/>
    <p:sldId id="1597" r:id="rId110"/>
    <p:sldId id="1598" r:id="rId111"/>
    <p:sldId id="1599" r:id="rId112"/>
    <p:sldId id="1600" r:id="rId113"/>
    <p:sldId id="1628" r:id="rId114"/>
    <p:sldId id="1638" r:id="rId115"/>
    <p:sldId id="1725" r:id="rId116"/>
    <p:sldId id="1726" r:id="rId117"/>
    <p:sldId id="1947" r:id="rId118"/>
    <p:sldId id="1975" r:id="rId119"/>
    <p:sldId id="1976" r:id="rId120"/>
    <p:sldId id="1977" r:id="rId121"/>
    <p:sldId id="2039" r:id="rId122"/>
    <p:sldId id="2060" r:id="rId123"/>
    <p:sldId id="2061" r:id="rId124"/>
    <p:sldId id="2097" r:id="rId125"/>
    <p:sldId id="2103" r:id="rId126"/>
    <p:sldId id="2063" r:id="rId127"/>
    <p:sldId id="2064" r:id="rId128"/>
    <p:sldId id="2065" r:id="rId129"/>
    <p:sldId id="2066" r:id="rId130"/>
    <p:sldId id="2067" r:id="rId131"/>
    <p:sldId id="2068" r:id="rId132"/>
    <p:sldId id="2069" r:id="rId133"/>
    <p:sldId id="2146" r:id="rId134"/>
    <p:sldId id="2147" r:id="rId135"/>
    <p:sldId id="2148" r:id="rId136"/>
    <p:sldId id="2158" r:id="rId137"/>
    <p:sldId id="2159" r:id="rId138"/>
    <p:sldId id="2157" r:id="rId139"/>
    <p:sldId id="2160" r:id="rId140"/>
    <p:sldId id="2216" r:id="rId141"/>
    <p:sldId id="2217" r:id="rId142"/>
    <p:sldId id="2219" r:id="rId143"/>
    <p:sldId id="2238" r:id="rId144"/>
    <p:sldId id="2239" r:id="rId145"/>
    <p:sldId id="2240" r:id="rId146"/>
    <p:sldId id="2242" r:id="rId147"/>
    <p:sldId id="2263" r:id="rId148"/>
    <p:sldId id="2276" r:id="rId149"/>
    <p:sldId id="2277" r:id="rId150"/>
    <p:sldId id="2278" r:id="rId151"/>
    <p:sldId id="2281" r:id="rId152"/>
    <p:sldId id="2282" r:id="rId153"/>
    <p:sldId id="2283" r:id="rId154"/>
    <p:sldId id="2284" r:id="rId155"/>
    <p:sldId id="2318" r:id="rId156"/>
    <p:sldId id="2329" r:id="rId157"/>
    <p:sldId id="2356" r:id="rId158"/>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88" autoAdjust="0"/>
    <p:restoredTop sz="94660" autoAdjust="0"/>
  </p:normalViewPr>
  <p:slideViewPr>
    <p:cSldViewPr>
      <p:cViewPr varScale="1">
        <p:scale>
          <a:sx n="66" d="100"/>
          <a:sy n="66" d="100"/>
        </p:scale>
        <p:origin x="1552" y="3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802.11-18/0605r5</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802.11-18/0605r5</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9</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90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91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802.11-19/1731r5</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99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Nov 2019</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wmf"/></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7.wmf"/></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19/11-19-1787-00-0jtc-minutes-of-hanoi-meeting-in-sep-2019.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7" Type="http://schemas.openxmlformats.org/officeDocument/2006/relationships/hyperlink" Target="mailto:paul_congdon@ieee.org"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Nov 2019 agenda in Hawaii</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15 </a:t>
            </a:r>
            <a:r>
              <a:rPr lang="en-US" b="0" dirty="0" smtClean="0">
                <a:solidFill>
                  <a:schemeClr val="accent2">
                    <a:lumMod val="50000"/>
                  </a:schemeClr>
                </a:solidFill>
              </a:rPr>
              <a:t>November 2019</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IEEE 802 JTC1 meeting in September 2019 in Hanoi</a:t>
            </a:r>
          </a:p>
          <a:p>
            <a:pPr lvl="1"/>
            <a:r>
              <a:rPr lang="en-AU" dirty="0" smtClean="0"/>
              <a:t>Review extended goals</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60-day/FDIS ballots</a:t>
            </a:r>
          </a:p>
          <a:p>
            <a:pPr lvl="1"/>
            <a:r>
              <a:rPr lang="en-AU" dirty="0"/>
              <a:t>Review SC6 </a:t>
            </a:r>
            <a:r>
              <a:rPr lang="en-AU" dirty="0" smtClean="0"/>
              <a:t>activities</a:t>
            </a:r>
          </a:p>
          <a:p>
            <a:pPr lvl="2"/>
            <a:r>
              <a:rPr lang="en-AU" dirty="0" smtClean="0"/>
              <a:t>Preparation for SC6 meeting in Feb 2020 in London</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100</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smtClean="0">
                <a:solidFill>
                  <a:srgbClr val="000000"/>
                </a:solidFill>
              </a:rPr>
              <a:t>Published as </a:t>
            </a:r>
            <a:r>
              <a:rPr lang="en-AU" dirty="0" smtClean="0">
                <a:solidFill>
                  <a:srgbClr val="FF0000"/>
                </a:solidFill>
              </a:rPr>
              <a:t>&lt;what&gt;</a:t>
            </a:r>
            <a:endParaRPr lang="en-AU" dirty="0">
              <a:solidFill>
                <a:srgbClr val="FF0000"/>
              </a:solidFill>
            </a:endParaRP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a:solidFill>
                  <a:srgbClr val="000000"/>
                </a:solidFill>
              </a:rPr>
              <a:t>Published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smtClean="0"/>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108</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2"/>
              </a:rPr>
              <a:t>Pre-ballot </a:t>
            </a:r>
            <a:r>
              <a:rPr lang="en-AU" dirty="0">
                <a:hlinkClick r:id="rId2"/>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109</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2"/>
              </a:rPr>
              <a:t>Pre-ballot </a:t>
            </a:r>
            <a:r>
              <a:rPr lang="en-AU" dirty="0">
                <a:hlinkClick r:id="rId2"/>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Hawaii in November 2019, as documented on slide 7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smtClean="0"/>
              <a:t>802.3.1-2013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 (N16047)</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1916"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114</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2016</a:t>
            </a:r>
          </a:p>
          <a:p>
            <a:pPr lvl="1"/>
            <a:r>
              <a:rPr lang="en-AU" dirty="0"/>
              <a:t>T</a:t>
            </a:r>
            <a:r>
              <a:rPr lang="en-AU" dirty="0" smtClean="0"/>
              <a:t>he final standard will be known as </a:t>
            </a:r>
            <a:r>
              <a:rPr lang="en-AU" dirty="0" smtClean="0">
                <a:hlinkClick r:id="rId2"/>
              </a:rPr>
              <a:t>ISO/IEC/IEEE 8802-A:2015</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75804"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a:t>
            </a:r>
            <a:r>
              <a:rPr lang="en-GB"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r>
              <a:rPr lang="en-AU" dirty="0" smtClean="0"/>
              <a:t>(N16448)</a:t>
            </a:r>
            <a:endParaRPr lang="en-AU" dirty="0"/>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 (N16591)</a:t>
            </a:r>
          </a:p>
          <a:p>
            <a:pPr lvl="1"/>
            <a:r>
              <a:rPr lang="en-AU" b="0" dirty="0" smtClean="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China NB voted “no” with one comment</a:t>
            </a:r>
          </a:p>
          <a:p>
            <a:pPr lvl="2"/>
            <a:r>
              <a:rPr lang="en-AU" dirty="0" smtClean="0"/>
              <a:t>Response was </a:t>
            </a:r>
            <a:r>
              <a:rPr lang="en-AU" dirty="0"/>
              <a:t>liaised in </a:t>
            </a:r>
            <a:r>
              <a:rPr lang="en-AU" dirty="0" smtClean="0"/>
              <a:t>Oct 2016 (see N16486)</a:t>
            </a:r>
          </a:p>
          <a:p>
            <a:r>
              <a:rPr lang="en-AU" dirty="0" smtClean="0"/>
              <a:t>FDIS ballot: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p>
          <a:p>
            <a:pPr lvl="1"/>
            <a:r>
              <a:rPr lang="en-AU" dirty="0"/>
              <a:t>802.1Qbv </a:t>
            </a:r>
            <a:r>
              <a:rPr lang="en-AU" dirty="0" smtClean="0"/>
              <a:t>passed </a:t>
            </a:r>
            <a:r>
              <a:rPr lang="en-AU" dirty="0"/>
              <a:t>(</a:t>
            </a:r>
            <a:r>
              <a:rPr lang="en-AU" dirty="0" smtClean="0"/>
              <a:t>15/1/17) FDIS ballot on </a:t>
            </a:r>
            <a:r>
              <a:rPr lang="en-AU" dirty="0"/>
              <a:t>18 April 2017 </a:t>
            </a:r>
            <a:r>
              <a:rPr lang="en-AU" dirty="0" smtClean="0"/>
              <a:t>(N16613)</a:t>
            </a:r>
          </a:p>
          <a:p>
            <a:pPr lvl="1"/>
            <a:r>
              <a:rPr lang="en-AU" dirty="0" smtClean="0"/>
              <a:t>Passed China </a:t>
            </a:r>
            <a:r>
              <a:rPr lang="en-AU" dirty="0"/>
              <a:t>NB </a:t>
            </a:r>
            <a:r>
              <a:rPr lang="en-AU" dirty="0" smtClean="0"/>
              <a:t>voted “no” </a:t>
            </a:r>
            <a:r>
              <a:rPr lang="en-AU" dirty="0"/>
              <a:t>with one </a:t>
            </a:r>
            <a:r>
              <a:rPr lang="en-AU" dirty="0" smtClean="0"/>
              <a:t>comment</a:t>
            </a:r>
          </a:p>
          <a:p>
            <a:pPr lvl="2"/>
            <a:r>
              <a:rPr lang="en-AU" dirty="0" smtClean="0"/>
              <a:t>Response (N16687) was liaised in July 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&amp; response liaised</a:t>
            </a:r>
            <a:endParaRPr lang="en-AU" dirty="0">
              <a:solidFill>
                <a:schemeClr val="accent2"/>
              </a:solidFill>
            </a:endParaRPr>
          </a:p>
          <a:p>
            <a:pPr lvl="1"/>
            <a:r>
              <a:rPr lang="en-AU" dirty="0" smtClean="0"/>
              <a:t>802.1QAB-2016 passed </a:t>
            </a:r>
            <a:r>
              <a:rPr lang="en-AU" dirty="0"/>
              <a:t>FDIS ballot </a:t>
            </a:r>
            <a:r>
              <a:rPr lang="en-AU" dirty="0" smtClean="0"/>
              <a:t>(14/1/20) on </a:t>
            </a:r>
            <a:r>
              <a:rPr lang="en-AU" dirty="0"/>
              <a:t>11 April </a:t>
            </a:r>
            <a:r>
              <a:rPr lang="en-AU" dirty="0" smtClean="0"/>
              <a:t>2017 </a:t>
            </a:r>
            <a:r>
              <a:rPr lang="en-AU" dirty="0"/>
              <a:t>(N16604)</a:t>
            </a:r>
            <a:endParaRPr lang="en-AU" dirty="0" smtClean="0"/>
          </a:p>
          <a:p>
            <a:pPr lvl="1"/>
            <a:r>
              <a:rPr lang="en-AU" dirty="0" smtClean="0"/>
              <a:t>Passed China NB voted “no” vote with one comment </a:t>
            </a:r>
          </a:p>
          <a:p>
            <a:pPr lvl="2"/>
            <a:r>
              <a:rPr lang="en-AU" dirty="0" smtClean="0"/>
              <a:t>Response </a:t>
            </a:r>
            <a:r>
              <a:rPr lang="en-AU" dirty="0"/>
              <a:t>(N16687) was </a:t>
            </a:r>
            <a:r>
              <a:rPr lang="en-AU" dirty="0" smtClean="0"/>
              <a:t>liaised in </a:t>
            </a:r>
            <a:r>
              <a:rPr lang="en-AU" dirty="0"/>
              <a:t>July </a:t>
            </a:r>
            <a:r>
              <a:rPr lang="en-AU" dirty="0" smtClean="0"/>
              <a:t>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solidFill>
                <a:schemeClr val="accent2"/>
              </a:solidFill>
            </a:endParaRPr>
          </a:p>
          <a:p>
            <a:pPr lvl="1"/>
            <a:endParaRPr lang="en-AU" dirty="0" smtClean="0"/>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16438780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previous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Hanoi, in Sept 2019, as documented in</a:t>
            </a:r>
            <a:r>
              <a:rPr lang="en-AU" i="1" dirty="0" smtClean="0">
                <a:solidFill>
                  <a:srgbClr val="FF0000"/>
                </a:solidFill>
                <a:hlinkClick r:id="rId3"/>
              </a:rPr>
              <a:t>11-19-1787-00</a:t>
            </a:r>
            <a:endParaRPr lang="en-AU" i="1" dirty="0" smtClean="0">
              <a:solidFill>
                <a:srgbClr val="FF0000"/>
              </a:solidFill>
            </a:endParaRP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smtClean="0"/>
              <a:t>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120</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a:solidFill>
                  <a:srgbClr val="00B050"/>
                </a:solidFill>
              </a:rPr>
              <a:t>passed &amp; response liaised</a:t>
            </a:r>
            <a:endParaRPr lang="en-AU" dirty="0" smtClean="0">
              <a:solidFill>
                <a:schemeClr val="accent6"/>
              </a:solidFill>
            </a:endParaRPr>
          </a:p>
          <a:p>
            <a:pPr lvl="1"/>
            <a:r>
              <a:rPr lang="en-AU" dirty="0"/>
              <a:t>802.1Qca-2015 </a:t>
            </a:r>
            <a:r>
              <a:rPr lang="en-AU" dirty="0" smtClean="0"/>
              <a:t>passed FDIS ballot </a:t>
            </a:r>
            <a:r>
              <a:rPr lang="en-AU" dirty="0"/>
              <a:t>(</a:t>
            </a:r>
            <a:r>
              <a:rPr lang="en-AU" dirty="0" smtClean="0"/>
              <a:t>15/1/17) on 18 April 2017 (N16612)</a:t>
            </a:r>
          </a:p>
          <a:p>
            <a:pPr lvl="1"/>
            <a:r>
              <a:rPr lang="en-AU" dirty="0" smtClean="0"/>
              <a:t>China NB voted “no” with one comment</a:t>
            </a:r>
          </a:p>
          <a:p>
            <a:pPr lvl="2"/>
            <a:r>
              <a:rPr lang="en-AU" dirty="0"/>
              <a:t>Response (N16687) was liaised in July </a:t>
            </a:r>
            <a:r>
              <a:rPr lang="en-AU" dirty="0" smtClean="0"/>
              <a:t>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smtClean="0"/>
          </a:p>
        </p:txBody>
      </p:sp>
    </p:spTree>
    <p:extLst>
      <p:ext uri="{BB962C8B-B14F-4D97-AF65-F5344CB8AC3E}">
        <p14:creationId xmlns:p14="http://schemas.microsoft.com/office/powerpoint/2010/main" val="228841225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has been </a:t>
            </a:r>
            <a:r>
              <a:rPr lang="en-AU" dirty="0" smtClean="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121</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1"/>
            <a:r>
              <a:rPr lang="en-AU" dirty="0" smtClean="0"/>
              <a:t>The only comment was a security related comment from the China NB</a:t>
            </a:r>
          </a:p>
          <a:p>
            <a:pPr lvl="2"/>
            <a:r>
              <a:rPr lang="en-AU" dirty="0"/>
              <a:t>802.22 WG response </a:t>
            </a:r>
            <a:r>
              <a:rPr lang="en-AU" dirty="0" smtClean="0"/>
              <a:t>was sent in Nov 2016</a:t>
            </a:r>
            <a:endParaRPr lang="en-AU" dirty="0"/>
          </a:p>
          <a:p>
            <a:r>
              <a:rPr lang="en-AU" dirty="0" smtClean="0"/>
              <a:t>FDIS ballot: </a:t>
            </a:r>
            <a:r>
              <a:rPr lang="en-AU" dirty="0" smtClean="0">
                <a:solidFill>
                  <a:srgbClr val="00B050"/>
                </a:solidFill>
              </a:rPr>
              <a:t>passed </a:t>
            </a:r>
            <a:r>
              <a:rPr lang="en-AU" dirty="0">
                <a:solidFill>
                  <a:srgbClr val="00B050"/>
                </a:solidFill>
              </a:rPr>
              <a:t>&amp; </a:t>
            </a:r>
            <a:r>
              <a:rPr lang="en-AU" dirty="0" smtClean="0">
                <a:solidFill>
                  <a:srgbClr val="00B050"/>
                </a:solidFill>
              </a:rPr>
              <a:t>published</a:t>
            </a:r>
          </a:p>
          <a:p>
            <a:pPr lvl="1"/>
            <a:r>
              <a:rPr lang="en-AU" dirty="0" smtClean="0"/>
              <a:t>Passed on 27 July 2017 (12/0/17) with no comments (N16686)</a:t>
            </a:r>
          </a:p>
          <a:p>
            <a:pPr lvl="1"/>
            <a:r>
              <a:rPr lang="en-AU" dirty="0" smtClean="0"/>
              <a:t>Final </a:t>
            </a:r>
            <a:r>
              <a:rPr lang="en-AU" dirty="0"/>
              <a:t>standard </a:t>
            </a:r>
            <a:r>
              <a:rPr lang="en-AU" dirty="0" smtClean="0"/>
              <a:t>was published in Oct </a:t>
            </a:r>
            <a:r>
              <a:rPr lang="en-AU" dirty="0"/>
              <a:t>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Response sent to China NB comments (N16601)</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802.1Qbu-2016 passed its </a:t>
            </a:r>
            <a:r>
              <a:rPr lang="en-AU" dirty="0" smtClean="0"/>
              <a:t>FDIS ballot </a:t>
            </a:r>
            <a:r>
              <a:rPr lang="en-AU" dirty="0"/>
              <a:t>on </a:t>
            </a:r>
            <a:r>
              <a:rPr lang="en-AU" dirty="0" smtClean="0"/>
              <a:t>11 Oct 2017(N16721?)</a:t>
            </a:r>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282433333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smtClean="0">
                <a:solidFill>
                  <a:srgbClr val="00B050"/>
                </a:solidFill>
              </a:rPr>
              <a:t>passed &amp; published</a:t>
            </a:r>
            <a:endParaRPr lang="en-AU" dirty="0">
              <a:solidFill>
                <a:srgbClr val="00B050"/>
              </a:solidFill>
            </a:endParaRPr>
          </a:p>
          <a:p>
            <a:pPr lvl="1"/>
            <a:r>
              <a:rPr lang="en-AU" dirty="0" smtClean="0"/>
              <a:t>802.1Qbz-2016 </a:t>
            </a:r>
            <a:r>
              <a:rPr lang="en-AU" dirty="0"/>
              <a:t>passed its FDIS ballot on 11 Oct (</a:t>
            </a:r>
            <a:r>
              <a:rPr lang="en-AU" dirty="0" smtClean="0"/>
              <a:t>N16722?)</a:t>
            </a:r>
            <a:endParaRPr lang="en-AU" dirty="0"/>
          </a:p>
          <a:p>
            <a:pPr lvl="2"/>
            <a:r>
              <a:rPr lang="en-AU" dirty="0"/>
              <a:t>Passed </a:t>
            </a:r>
            <a:r>
              <a:rPr lang="en-AU" dirty="0" smtClean="0"/>
              <a:t>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has been </a:t>
            </a:r>
            <a:r>
              <a:rPr lang="en-AU" dirty="0" smtClean="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The response was sent in Nov 2016 (N16505)</a:t>
            </a:r>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smtClean="0"/>
              <a:t>802.1Qcd-2015 </a:t>
            </a:r>
            <a:r>
              <a:rPr lang="en-AU" dirty="0"/>
              <a:t>passed its FDIS ballot on </a:t>
            </a:r>
            <a:r>
              <a:rPr lang="en-AU" dirty="0" smtClean="0"/>
              <a:t>1 Dec 2017 (</a:t>
            </a:r>
            <a:r>
              <a:rPr lang="en-AU" dirty="0" smtClean="0">
                <a:solidFill>
                  <a:srgbClr val="FF0000"/>
                </a:solidFill>
              </a:rPr>
              <a:t>N??????</a:t>
            </a:r>
            <a:r>
              <a:rPr lang="en-AU" dirty="0" smtClean="0"/>
              <a:t>)</a:t>
            </a:r>
            <a:endParaRPr lang="en-AU" dirty="0"/>
          </a:p>
          <a:p>
            <a:pPr lvl="2"/>
            <a:r>
              <a:rPr lang="en-AU" dirty="0"/>
              <a:t>Passed </a:t>
            </a:r>
            <a:r>
              <a:rPr lang="en-AU" dirty="0" smtClean="0"/>
              <a:t>14/0/13</a:t>
            </a:r>
          </a:p>
          <a:p>
            <a:pPr lvl="1"/>
            <a:r>
              <a:rPr lang="en-AU" dirty="0" smtClean="0"/>
              <a:t>Published in Jan </a:t>
            </a:r>
            <a:r>
              <a:rPr lang="en-AU" dirty="0"/>
              <a:t>2018 as </a:t>
            </a:r>
            <a:r>
              <a:rPr lang="en-AU" dirty="0">
                <a:solidFill>
                  <a:srgbClr val="FF0000"/>
                </a:solidFill>
              </a:rPr>
              <a:t>&lt;what&gt;</a:t>
            </a:r>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124</a:t>
            </a:fld>
            <a:endParaRPr lang="en-US"/>
          </a:p>
        </p:txBody>
      </p:sp>
    </p:spTree>
    <p:extLst>
      <p:ext uri="{BB962C8B-B14F-4D97-AF65-F5344CB8AC3E}">
        <p14:creationId xmlns:p14="http://schemas.microsoft.com/office/powerpoint/2010/main" val="183927055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802.1Q-2014/</a:t>
            </a:r>
            <a:r>
              <a:rPr lang="en-GB" dirty="0" err="1"/>
              <a:t>Cor</a:t>
            </a:r>
            <a:r>
              <a:rPr lang="en-GB" dirty="0"/>
              <a:t> </a:t>
            </a:r>
            <a:r>
              <a:rPr lang="en-GB" dirty="0" smtClean="0"/>
              <a:t>1-2015</a:t>
            </a:r>
            <a:r>
              <a:rPr lang="en-AU" dirty="0"/>
              <a:t> </a:t>
            </a:r>
            <a:r>
              <a:rPr lang="en-AU" dirty="0"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endParaRPr lang="en-AU" dirty="0" smtClean="0">
              <a:solidFill>
                <a:schemeClr val="accent2"/>
              </a:solidFill>
            </a:endParaRP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an objection to the use of IEEE 802.1X based security</a:t>
            </a:r>
          </a:p>
          <a:p>
            <a:pPr lvl="2"/>
            <a:r>
              <a:rPr lang="en-AU" dirty="0"/>
              <a:t>Response (</a:t>
            </a:r>
            <a:r>
              <a:rPr lang="en-AU" dirty="0" smtClean="0"/>
              <a:t>N16687) </a:t>
            </a:r>
            <a:r>
              <a:rPr lang="en-AU" dirty="0"/>
              <a:t>was liaised in July </a:t>
            </a:r>
            <a:r>
              <a:rPr lang="en-AU" dirty="0" smtClean="0"/>
              <a:t>2017</a:t>
            </a:r>
          </a:p>
          <a:p>
            <a:pPr lvl="1"/>
            <a:r>
              <a:rPr lang="en-AU" dirty="0" smtClean="0"/>
              <a:t>Published in Oct 2017 as </a:t>
            </a:r>
            <a:r>
              <a:rPr lang="en-AU" dirty="0" smtClean="0">
                <a:solidFill>
                  <a:srgbClr val="FF0000"/>
                </a:solidFill>
              </a:rPr>
              <a:t>&lt;what&gt;</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125</a:t>
            </a:fld>
            <a:endParaRPr lang="en-US"/>
          </a:p>
        </p:txBody>
      </p:sp>
    </p:spTree>
    <p:extLst>
      <p:ext uri="{BB962C8B-B14F-4D97-AF65-F5344CB8AC3E}">
        <p14:creationId xmlns:p14="http://schemas.microsoft.com/office/powerpoint/2010/main" val="366322165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a:t>China NB voted </a:t>
            </a:r>
            <a:r>
              <a:rPr lang="en-AU" dirty="0" smtClean="0"/>
              <a:t>“no” with comments </a:t>
            </a:r>
          </a:p>
          <a:p>
            <a:pPr lvl="2"/>
            <a:r>
              <a:rPr lang="en-AU" dirty="0" smtClean="0"/>
              <a:t>Response sent to SC6 in Dec 2016 (see N16509)</a:t>
            </a:r>
          </a:p>
          <a:p>
            <a:r>
              <a:rPr lang="en-AU" dirty="0" smtClean="0"/>
              <a:t>FDIS ballot: </a:t>
            </a:r>
            <a:r>
              <a:rPr lang="en-AU" dirty="0">
                <a:solidFill>
                  <a:srgbClr val="00B050"/>
                </a:solidFill>
              </a:rPr>
              <a:t>passed </a:t>
            </a:r>
            <a:r>
              <a:rPr lang="en-AU" dirty="0" smtClean="0">
                <a:solidFill>
                  <a:srgbClr val="00B050"/>
                </a:solidFill>
              </a:rPr>
              <a:t>&amp; published</a:t>
            </a:r>
          </a:p>
          <a:p>
            <a:pPr lvl="1"/>
            <a:r>
              <a:rPr lang="en-AU" dirty="0" smtClean="0"/>
              <a:t>Passed on 11 Sep 2017 by 15/0/13 (N16712)</a:t>
            </a:r>
          </a:p>
          <a:p>
            <a:pPr lvl="2"/>
            <a:r>
              <a:rPr lang="en-AU" dirty="0" smtClean="0"/>
              <a:t>China NB voted “yes” with one comment</a:t>
            </a:r>
          </a:p>
          <a:p>
            <a:pPr lvl="2"/>
            <a:r>
              <a:rPr lang="en-AU" dirty="0" smtClean="0"/>
              <a:t>Response sent on 14 Nov 2017 (N16744)</a:t>
            </a:r>
          </a:p>
          <a:p>
            <a:pPr lvl="1"/>
            <a:r>
              <a:rPr lang="en-AU" dirty="0" smtClean="0"/>
              <a:t>Published in Oct </a:t>
            </a:r>
            <a:r>
              <a:rPr lang="en-AU" dirty="0"/>
              <a:t>2017 as </a:t>
            </a:r>
            <a:r>
              <a:rPr lang="en-AU" dirty="0">
                <a:solidFill>
                  <a:srgbClr val="FF0000"/>
                </a:solidFill>
              </a:rPr>
              <a:t>&lt;what&gt;</a:t>
            </a:r>
          </a:p>
          <a:p>
            <a:pPr lvl="1"/>
            <a:endParaRPr lang="en-AU" dirty="0" smtClean="0"/>
          </a:p>
        </p:txBody>
      </p:sp>
    </p:spTree>
    <p:extLst>
      <p:ext uri="{BB962C8B-B14F-4D97-AF65-F5344CB8AC3E}">
        <p14:creationId xmlns:p14="http://schemas.microsoft.com/office/powerpoint/2010/main" val="238593504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8802.3bp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802.3bp </a:t>
            </a:r>
            <a:r>
              <a:rPr lang="en-AU" dirty="0"/>
              <a:t>passed FDIS </a:t>
            </a:r>
            <a:r>
              <a:rPr lang="en-AU" dirty="0" smtClean="0"/>
              <a:t>ballot </a:t>
            </a:r>
            <a:r>
              <a:rPr lang="en-AU" dirty="0"/>
              <a:t>on </a:t>
            </a:r>
            <a:r>
              <a:rPr lang="en-AU" dirty="0" smtClean="0"/>
              <a:t>18 </a:t>
            </a:r>
            <a:r>
              <a:rPr lang="en-AU" dirty="0"/>
              <a:t>Oct </a:t>
            </a:r>
            <a:r>
              <a:rPr lang="en-AU" dirty="0" smtClean="0"/>
              <a:t>2017</a:t>
            </a:r>
            <a:endParaRPr lang="en-AU" dirty="0">
              <a:solidFill>
                <a:srgbClr val="FF0000"/>
              </a:solidFill>
            </a:endParaRPr>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8802.3bq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rgbClr val="00B050"/>
                </a:solidFill>
              </a:rPr>
              <a:t>passed </a:t>
            </a:r>
            <a:r>
              <a:rPr lang="en-AU" dirty="0" smtClean="0">
                <a:solidFill>
                  <a:srgbClr val="00B050"/>
                </a:solidFill>
              </a:rPr>
              <a:t>&amp; published</a:t>
            </a:r>
            <a:endParaRPr lang="en-AU" dirty="0">
              <a:solidFill>
                <a:srgbClr val="00B050"/>
              </a:solidFill>
            </a:endParaRPr>
          </a:p>
          <a:p>
            <a:pPr lvl="1"/>
            <a:r>
              <a:rPr lang="en-AU" dirty="0" smtClean="0"/>
              <a:t>802.3bq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8802.3br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rgbClr val="00B050"/>
                </a:solidFill>
              </a:rPr>
              <a:t>passed </a:t>
            </a:r>
            <a:r>
              <a:rPr lang="en-AU" dirty="0" smtClean="0">
                <a:solidFill>
                  <a:srgbClr val="00B050"/>
                </a:solidFill>
              </a:rPr>
              <a:t>&amp; published</a:t>
            </a:r>
          </a:p>
          <a:p>
            <a:pPr lvl="1"/>
            <a:r>
              <a:rPr lang="en-AU" dirty="0"/>
              <a:t>802.3br passed </a:t>
            </a:r>
            <a:r>
              <a:rPr lang="en-AU" dirty="0" smtClean="0"/>
              <a:t>FDIS ballot on 11 Oct 2017 </a:t>
            </a:r>
            <a:r>
              <a:rPr lang="en-AU" dirty="0"/>
              <a:t>(</a:t>
            </a:r>
            <a:r>
              <a:rPr lang="en-AU" dirty="0" smtClean="0"/>
              <a:t>N16723?)</a:t>
            </a:r>
          </a:p>
          <a:p>
            <a:pPr lvl="2"/>
            <a:r>
              <a:rPr lang="en-AU" dirty="0" smtClean="0"/>
              <a:t>Passed 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a:t>
            </a:r>
            <a:r>
              <a:rPr lang="en-AU" b="1" dirty="0" smtClean="0"/>
              <a:t>Mar 2014 &amp; July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8802.3by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a:t>
            </a:r>
            <a:r>
              <a:rPr lang="en-AU" dirty="0" smtClean="0">
                <a:solidFill>
                  <a:srgbClr val="00B050"/>
                </a:solidFill>
              </a:rPr>
              <a:t>published</a:t>
            </a:r>
            <a:endParaRPr lang="en-AU" dirty="0">
              <a:solidFill>
                <a:srgbClr val="00B050"/>
              </a:solidFill>
            </a:endParaRPr>
          </a:p>
          <a:p>
            <a:pPr lvl="1"/>
            <a:r>
              <a:rPr lang="en-AU" dirty="0" smtClean="0"/>
              <a:t>802.3by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27392361"/>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8802.3bz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802.3bz </a:t>
            </a:r>
            <a:r>
              <a:rPr lang="en-AU" dirty="0"/>
              <a:t>passed FDIS pre-ballot on 11 Oct 2017 (</a:t>
            </a:r>
            <a:r>
              <a:rPr lang="en-AU" dirty="0" smtClean="0"/>
              <a:t>N16724)</a:t>
            </a:r>
            <a:endParaRPr lang="en-AU" dirty="0"/>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p>
          <a:p>
            <a:pPr lvl="2"/>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131</a:t>
            </a:fld>
            <a:endParaRPr lang="en-US"/>
          </a:p>
        </p:txBody>
      </p:sp>
    </p:spTree>
    <p:extLst>
      <p:ext uri="{BB962C8B-B14F-4D97-AF65-F5344CB8AC3E}">
        <p14:creationId xmlns:p14="http://schemas.microsoft.com/office/powerpoint/2010/main" val="116893043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802.15.3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2016 (N16495)</a:t>
            </a:r>
            <a:endParaRPr lang="en-AU" dirty="0"/>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rgbClr val="00B050"/>
                </a:solidFill>
              </a:rPr>
              <a:t>passed &amp; published</a:t>
            </a:r>
            <a:endParaRPr lang="en-AU" dirty="0" smtClean="0">
              <a:solidFill>
                <a:schemeClr val="accent6"/>
              </a:solidFill>
            </a:endParaRPr>
          </a:p>
          <a:p>
            <a:pPr lvl="1"/>
            <a:r>
              <a:rPr lang="en-AU" dirty="0" smtClean="0"/>
              <a:t>Passed on 7 Sep 2017 by 14/0/14 (N16710)</a:t>
            </a:r>
          </a:p>
          <a:p>
            <a:pPr lvl="1"/>
            <a:r>
              <a:rPr lang="en-AU" dirty="0" smtClean="0"/>
              <a:t>Published in Oct </a:t>
            </a:r>
            <a:r>
              <a:rPr lang="en-AU" dirty="0"/>
              <a:t>2017 as </a:t>
            </a:r>
            <a:r>
              <a:rPr lang="en-AU" dirty="0">
                <a:solidFill>
                  <a:srgbClr val="FF0000"/>
                </a:solidFill>
              </a:rPr>
              <a:t>&lt;what</a:t>
            </a:r>
            <a:r>
              <a:rPr lang="en-AU" dirty="0" smtClean="0">
                <a:solidFill>
                  <a:srgbClr val="FF0000"/>
                </a:solidFill>
              </a:rPr>
              <a:t>&gt;</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132</a:t>
            </a:fld>
            <a:endParaRPr lang="en-US"/>
          </a:p>
        </p:txBody>
      </p:sp>
    </p:spTree>
    <p:extLst>
      <p:ext uri="{BB962C8B-B14F-4D97-AF65-F5344CB8AC3E}">
        <p14:creationId xmlns:p14="http://schemas.microsoft.com/office/powerpoint/2010/main" val="237395555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 (N16615)</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smtClean="0">
                <a:solidFill>
                  <a:srgbClr val="00B050"/>
                </a:solidFill>
              </a:rPr>
              <a:t>passed &amp; published</a:t>
            </a:r>
          </a:p>
          <a:p>
            <a:pPr lvl="1"/>
            <a:r>
              <a:rPr lang="en-AU" dirty="0"/>
              <a:t>Passed on </a:t>
            </a:r>
            <a:r>
              <a:rPr lang="en-AU" dirty="0" smtClean="0"/>
              <a:t>27 Jan 2018 by 12/0/10, with no comments (N16763)</a:t>
            </a:r>
          </a:p>
          <a:p>
            <a:pPr lvl="1"/>
            <a:r>
              <a:rPr lang="en-US" dirty="0" smtClean="0"/>
              <a:t>ISO/IEC/IEEE </a:t>
            </a:r>
            <a:r>
              <a:rPr lang="en-US" dirty="0"/>
              <a:t>8802-15-4:2018 </a:t>
            </a:r>
            <a:r>
              <a:rPr lang="en-AU" dirty="0" smtClean="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133</a:t>
            </a:fld>
            <a:endParaRPr lang="en-US"/>
          </a:p>
        </p:txBody>
      </p:sp>
    </p:spTree>
    <p:extLst>
      <p:ext uri="{BB962C8B-B14F-4D97-AF65-F5344CB8AC3E}">
        <p14:creationId xmlns:p14="http://schemas.microsoft.com/office/powerpoint/2010/main" val="2284630286"/>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has been published</a:t>
            </a:r>
            <a:endParaRPr lang="en-AU" dirty="0"/>
          </a:p>
        </p:txBody>
      </p:sp>
      <p:sp>
        <p:nvSpPr>
          <p:cNvPr id="10" name="Content Placeholder 9"/>
          <p:cNvSpPr>
            <a:spLocks noGrp="1"/>
          </p:cNvSpPr>
          <p:nvPr>
            <p:ph idx="1"/>
          </p:nvPr>
        </p:nvSpPr>
        <p:spPr>
          <a:xfrm>
            <a:off x="685800" y="1066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IEEE 802.21-2017 </a:t>
            </a:r>
            <a:r>
              <a:rPr lang="en-AU" dirty="0"/>
              <a:t>60-day pre-ballot closed on </a:t>
            </a:r>
            <a:r>
              <a:rPr lang="en-AU" dirty="0" smtClean="0"/>
              <a:t>10 </a:t>
            </a:r>
            <a:r>
              <a:rPr lang="en-AU" dirty="0"/>
              <a:t>April </a:t>
            </a:r>
            <a:r>
              <a:rPr lang="en-AU" dirty="0" smtClean="0"/>
              <a:t>2017 (N16671)</a:t>
            </a:r>
            <a:endParaRPr lang="en-AU" dirty="0"/>
          </a:p>
          <a:p>
            <a:pPr lvl="2"/>
            <a:r>
              <a:rPr lang="en-AU" dirty="0"/>
              <a:t>Passed </a:t>
            </a:r>
            <a:r>
              <a:rPr lang="en-AU" dirty="0" smtClean="0"/>
              <a:t>6/1/14 </a:t>
            </a:r>
            <a:r>
              <a:rPr lang="en-AU" dirty="0"/>
              <a:t>on need for ISO standard</a:t>
            </a:r>
          </a:p>
          <a:p>
            <a:pPr lvl="2"/>
            <a:r>
              <a:rPr lang="en-AU" dirty="0"/>
              <a:t>Passed </a:t>
            </a:r>
            <a:r>
              <a:rPr lang="en-AU" dirty="0" smtClean="0"/>
              <a:t>6/1/14 on </a:t>
            </a:r>
            <a:r>
              <a:rPr lang="en-AU" dirty="0"/>
              <a:t>support for submission to FDIS</a:t>
            </a:r>
          </a:p>
          <a:p>
            <a:pPr lvl="2"/>
            <a:r>
              <a:rPr lang="en-AU" dirty="0" smtClean="0"/>
              <a:t>Only negative vote was from China NB (the usual security comment)</a:t>
            </a:r>
          </a:p>
          <a:p>
            <a:pPr lvl="1"/>
            <a:r>
              <a:rPr lang="en-AU" dirty="0" smtClean="0"/>
              <a:t>A response was sent on 20 July 2017</a:t>
            </a:r>
          </a:p>
          <a:p>
            <a:pPr lvl="2"/>
            <a:r>
              <a:rPr lang="en-AU" dirty="0" smtClean="0"/>
              <a:t>See </a:t>
            </a:r>
            <a:r>
              <a:rPr lang="en-AU" dirty="0"/>
              <a:t>21-17-0036-00 (N16682)</a:t>
            </a:r>
          </a:p>
          <a:p>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response sent &amp; published</a:t>
            </a:r>
          </a:p>
          <a:p>
            <a:pPr lvl="1"/>
            <a:r>
              <a:rPr lang="en-AU" dirty="0"/>
              <a:t>IEEE 802.21-2017 </a:t>
            </a:r>
            <a:r>
              <a:rPr lang="en-AU" dirty="0" smtClean="0"/>
              <a:t>FDIS passed (N16768)</a:t>
            </a:r>
          </a:p>
          <a:p>
            <a:pPr lvl="2"/>
            <a:r>
              <a:rPr lang="en-AU" dirty="0" smtClean="0"/>
              <a:t>Passed 12/1/6 (with comments from China NB)</a:t>
            </a:r>
          </a:p>
          <a:p>
            <a:pPr lvl="1"/>
            <a:r>
              <a:rPr lang="en-AU" dirty="0" smtClean="0"/>
              <a:t>A  response was sent in Mar 2018 (N16770)</a:t>
            </a:r>
          </a:p>
          <a:p>
            <a:pPr lvl="1"/>
            <a:r>
              <a:rPr lang="en-US" dirty="0"/>
              <a:t>ISO/IEC/IEEE </a:t>
            </a:r>
            <a:r>
              <a:rPr lang="en-US" dirty="0" smtClean="0"/>
              <a:t>8802-21:2018</a:t>
            </a:r>
            <a:r>
              <a:rPr lang="en-AU" dirty="0"/>
              <a:t> </a:t>
            </a:r>
            <a:r>
              <a:rPr lang="en-AU" dirty="0" smtClean="0"/>
              <a:t>published in Apr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134</a:t>
            </a:fld>
            <a:endParaRPr lang="en-US"/>
          </a:p>
        </p:txBody>
      </p:sp>
    </p:spTree>
    <p:extLst>
      <p:ext uri="{BB962C8B-B14F-4D97-AF65-F5344CB8AC3E}">
        <p14:creationId xmlns:p14="http://schemas.microsoft.com/office/powerpoint/2010/main" val="1676862021"/>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1"/>
            <a:r>
              <a:rPr lang="en-AU" dirty="0" smtClean="0"/>
              <a:t>China </a:t>
            </a:r>
            <a:r>
              <a:rPr lang="en-AU" dirty="0"/>
              <a:t>NB &amp; Japan NB voted “no”</a:t>
            </a:r>
          </a:p>
          <a:p>
            <a:pPr lvl="2"/>
            <a:r>
              <a:rPr lang="en-AU" dirty="0"/>
              <a:t>802.22 WG response was sent in Nov 2016</a:t>
            </a:r>
          </a:p>
          <a:p>
            <a:r>
              <a:rPr lang="en-AU" dirty="0" smtClean="0"/>
              <a:t>FDIS </a:t>
            </a:r>
            <a:r>
              <a:rPr lang="en-AU" dirty="0"/>
              <a:t>ballot: </a:t>
            </a:r>
            <a:r>
              <a:rPr lang="en-AU" dirty="0" smtClean="0">
                <a:solidFill>
                  <a:srgbClr val="00B050"/>
                </a:solidFill>
              </a:rPr>
              <a:t>passed 27 July 2017  &amp; published (&amp; response sent later)</a:t>
            </a:r>
          </a:p>
          <a:p>
            <a:pPr lvl="1"/>
            <a:r>
              <a:rPr lang="en-AU" dirty="0"/>
              <a:t>Passed on 27 July 2017 by </a:t>
            </a:r>
            <a:r>
              <a:rPr lang="en-AU" dirty="0" smtClean="0"/>
              <a:t>12/1/16 (N16690)</a:t>
            </a:r>
            <a:endParaRPr lang="en-AU" dirty="0"/>
          </a:p>
          <a:p>
            <a:pPr lvl="2"/>
            <a:r>
              <a:rPr lang="en-AU" dirty="0"/>
              <a:t>China NB voted “no” with two </a:t>
            </a:r>
            <a:r>
              <a:rPr lang="en-AU" dirty="0" smtClean="0"/>
              <a:t>comments</a:t>
            </a:r>
          </a:p>
          <a:p>
            <a:pPr lvl="1"/>
            <a:r>
              <a:rPr lang="en-US" dirty="0"/>
              <a:t>ISO/IEC/IEEE 8802-22:2015/</a:t>
            </a:r>
            <a:r>
              <a:rPr lang="en-US" dirty="0" err="1"/>
              <a:t>Amd</a:t>
            </a:r>
            <a:r>
              <a:rPr lang="en-US" dirty="0"/>
              <a:t> </a:t>
            </a:r>
            <a:r>
              <a:rPr lang="en-US" dirty="0" smtClean="0"/>
              <a:t>2:2017 </a:t>
            </a:r>
            <a:r>
              <a:rPr lang="en-AU" dirty="0" smtClean="0"/>
              <a:t>was published in Oct 2017</a:t>
            </a:r>
          </a:p>
          <a:p>
            <a:pPr lvl="1"/>
            <a:r>
              <a:rPr lang="en-AU" dirty="0" smtClean="0"/>
              <a:t>Response to comments were sent in Mar 2018 (N16771)</a:t>
            </a:r>
            <a:endParaRPr lang="en-AU" dirty="0"/>
          </a:p>
        </p:txBody>
      </p:sp>
    </p:spTree>
    <p:extLst>
      <p:ext uri="{BB962C8B-B14F-4D97-AF65-F5344CB8AC3E}">
        <p14:creationId xmlns:p14="http://schemas.microsoft.com/office/powerpoint/2010/main" val="1350034787"/>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liaised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a:t>
            </a:r>
            <a:r>
              <a:rPr lang="en-AU" dirty="0" smtClean="0"/>
              <a:t>“no” </a:t>
            </a:r>
            <a:r>
              <a:rPr lang="en-AU" dirty="0"/>
              <a:t>with one </a:t>
            </a:r>
            <a:r>
              <a:rPr lang="en-AU" dirty="0" smtClean="0"/>
              <a:t>comment</a:t>
            </a:r>
          </a:p>
          <a:p>
            <a:pPr lvl="2"/>
            <a:r>
              <a:rPr lang="en-AU" dirty="0"/>
              <a:t>Response (N16687) was liaised in July </a:t>
            </a:r>
            <a:r>
              <a:rPr lang="en-AU" dirty="0" smtClean="0"/>
              <a:t>2017</a:t>
            </a:r>
          </a:p>
          <a:p>
            <a:r>
              <a:rPr lang="en-AU" dirty="0" smtClean="0"/>
              <a:t>FDIS ballot: </a:t>
            </a:r>
            <a:r>
              <a:rPr lang="en-AU" dirty="0" smtClean="0">
                <a:solidFill>
                  <a:srgbClr val="00B050"/>
                </a:solidFill>
              </a:rPr>
              <a:t>passed, response liaised &amp; published</a:t>
            </a:r>
          </a:p>
          <a:p>
            <a:pPr lvl="1"/>
            <a:r>
              <a:rPr lang="en-AU" dirty="0" smtClean="0"/>
              <a:t>802.1AC-Rev </a:t>
            </a:r>
            <a:r>
              <a:rPr lang="en-AU" dirty="0"/>
              <a:t>passed its FDIS ballot on </a:t>
            </a:r>
            <a:r>
              <a:rPr lang="en-AU" dirty="0" smtClean="0"/>
              <a:t>7 Mar 2018 (N16769)</a:t>
            </a:r>
            <a:endParaRPr lang="en-AU" dirty="0"/>
          </a:p>
          <a:p>
            <a:pPr lvl="2"/>
            <a:r>
              <a:rPr lang="en-AU" dirty="0"/>
              <a:t>Passed </a:t>
            </a:r>
            <a:r>
              <a:rPr lang="en-AU" dirty="0" smtClean="0"/>
              <a:t>11/1/6</a:t>
            </a:r>
          </a:p>
          <a:p>
            <a:pPr lvl="1"/>
            <a:r>
              <a:rPr lang="en-AU" dirty="0"/>
              <a:t>China NB voted “no” with one </a:t>
            </a:r>
            <a:r>
              <a:rPr lang="en-AU" dirty="0" smtClean="0"/>
              <a:t>comment</a:t>
            </a:r>
          </a:p>
          <a:p>
            <a:pPr lvl="2"/>
            <a:r>
              <a:rPr lang="en-AU" dirty="0" smtClean="0"/>
              <a:t>A response was sent in Apr 2018 (N16795)</a:t>
            </a:r>
          </a:p>
          <a:p>
            <a:pPr lvl="1"/>
            <a:r>
              <a:rPr lang="en-AU" dirty="0" smtClean="0"/>
              <a:t>Published as </a:t>
            </a:r>
            <a:r>
              <a:rPr lang="en-AU" dirty="0"/>
              <a:t>ISO/IEC/IEEE 8802-1AC:2018</a:t>
            </a:r>
            <a:endParaRPr lang="en-AU" dirty="0" smtClean="0"/>
          </a:p>
          <a:p>
            <a:pPr lvl="2"/>
            <a:endParaRPr lang="en-AU" dirty="0">
              <a:solidFill>
                <a:srgbClr val="FF0000"/>
              </a:solidFill>
            </a:endParaRPr>
          </a:p>
          <a:p>
            <a:pPr lvl="2"/>
            <a:endParaRPr lang="en-AU" dirty="0" smtClean="0"/>
          </a:p>
          <a:p>
            <a:pPr lvl="2"/>
            <a:endParaRPr lang="en-AU" dirty="0"/>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136</a:t>
            </a:fld>
            <a:endParaRPr lang="en-US"/>
          </a:p>
        </p:txBody>
      </p:sp>
    </p:spTree>
    <p:extLst>
      <p:ext uri="{BB962C8B-B14F-4D97-AF65-F5344CB8AC3E}">
        <p14:creationId xmlns:p14="http://schemas.microsoft.com/office/powerpoint/2010/main" val="836845168"/>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a:t>
            </a:r>
            <a:endParaRPr lang="en-AU" dirty="0" smtClean="0">
              <a:solidFill>
                <a:schemeClr val="accent2"/>
              </a:solidFill>
            </a:endParaRPr>
          </a:p>
          <a:p>
            <a:pPr lvl="1"/>
            <a:r>
              <a:rPr lang="en-AU" dirty="0" smtClean="0"/>
              <a:t>802d passed </a:t>
            </a:r>
            <a:r>
              <a:rPr lang="en-AU" dirty="0"/>
              <a:t>60-day pre-ballot on </a:t>
            </a:r>
            <a:r>
              <a:rPr lang="en-AU" dirty="0" smtClean="0"/>
              <a:t>15 June 2017 (N16657)</a:t>
            </a:r>
            <a:endParaRPr lang="en-AU" dirty="0"/>
          </a:p>
          <a:p>
            <a:pPr lvl="2"/>
            <a:r>
              <a:rPr lang="en-AU" dirty="0" smtClean="0"/>
              <a:t>Passed 9/0/11 </a:t>
            </a:r>
            <a:r>
              <a:rPr lang="en-AU" dirty="0"/>
              <a:t>on need for ISO standard</a:t>
            </a:r>
          </a:p>
          <a:p>
            <a:pPr lvl="2"/>
            <a:r>
              <a:rPr lang="en-AU" dirty="0"/>
              <a:t>Passed </a:t>
            </a:r>
            <a:r>
              <a:rPr lang="en-AU" dirty="0" smtClean="0"/>
              <a:t>9/0/11 </a:t>
            </a:r>
            <a:r>
              <a:rPr lang="en-AU" dirty="0"/>
              <a:t>on support for submission to FDIS </a:t>
            </a:r>
            <a:endParaRPr lang="en-AU" dirty="0" smtClean="0"/>
          </a:p>
          <a:p>
            <a:r>
              <a:rPr lang="en-AU" dirty="0" smtClean="0"/>
              <a:t>FDIS ballot: </a:t>
            </a:r>
            <a:r>
              <a:rPr lang="en-AU" dirty="0" smtClean="0">
                <a:solidFill>
                  <a:srgbClr val="00B050"/>
                </a:solidFill>
              </a:rPr>
              <a:t>passed, and published</a:t>
            </a:r>
          </a:p>
          <a:p>
            <a:pPr lvl="1"/>
            <a:r>
              <a:rPr lang="en-AU" dirty="0" smtClean="0"/>
              <a:t>802d </a:t>
            </a:r>
            <a:r>
              <a:rPr lang="en-AU" dirty="0"/>
              <a:t>passed </a:t>
            </a:r>
            <a:r>
              <a:rPr lang="en-AU" dirty="0" smtClean="0"/>
              <a:t>FDIS ballot </a:t>
            </a:r>
            <a:r>
              <a:rPr lang="en-AU" dirty="0"/>
              <a:t>on </a:t>
            </a:r>
            <a:r>
              <a:rPr lang="en-AU" dirty="0" smtClean="0"/>
              <a:t>14 Mar 2018 (N16779/N16783)</a:t>
            </a:r>
          </a:p>
          <a:p>
            <a:pPr lvl="2"/>
            <a:r>
              <a:rPr lang="en-AU" dirty="0" smtClean="0"/>
              <a:t>Passed 12/0/7</a:t>
            </a:r>
          </a:p>
          <a:p>
            <a:pPr lvl="1"/>
            <a:r>
              <a:rPr lang="en-AU" dirty="0" smtClean="0"/>
              <a:t>Published as </a:t>
            </a:r>
            <a:r>
              <a:rPr lang="en-AU" dirty="0"/>
              <a:t>ISO/IEC/IEEE 8802-A:2015/AMD1:2018</a:t>
            </a: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137</a:t>
            </a:fld>
            <a:endParaRPr lang="en-US"/>
          </a:p>
        </p:txBody>
      </p:sp>
    </p:spTree>
    <p:extLst>
      <p:ext uri="{BB962C8B-B14F-4D97-AF65-F5344CB8AC3E}">
        <p14:creationId xmlns:p14="http://schemas.microsoft.com/office/powerpoint/2010/main" val="2879473440"/>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 D6.0 in Jul 2016 &amp; 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&amp; responses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smtClean="0">
                <a:solidFill>
                  <a:srgbClr val="00B050"/>
                </a:solidFill>
              </a:rPr>
              <a:t>passed, response sent &amp; published</a:t>
            </a:r>
          </a:p>
          <a:p>
            <a:pPr lvl="1"/>
            <a:r>
              <a:rPr lang="en-AU" dirty="0"/>
              <a:t>802.11-2016</a:t>
            </a:r>
            <a:r>
              <a:rPr lang="en-AU" dirty="0" smtClean="0"/>
              <a:t> </a:t>
            </a:r>
            <a:r>
              <a:rPr lang="en-AU" dirty="0"/>
              <a:t>passed its FDIS ballot on </a:t>
            </a:r>
            <a:r>
              <a:rPr lang="en-AU" dirty="0" smtClean="0"/>
              <a:t>13 Apr 2018 </a:t>
            </a:r>
            <a:r>
              <a:rPr lang="en-AU" dirty="0"/>
              <a:t>(</a:t>
            </a:r>
            <a:r>
              <a:rPr lang="en-AU" dirty="0" smtClean="0"/>
              <a:t>N16794)</a:t>
            </a:r>
            <a:endParaRPr lang="en-AU" dirty="0"/>
          </a:p>
          <a:p>
            <a:pPr lvl="2"/>
            <a:r>
              <a:rPr lang="en-AU" dirty="0"/>
              <a:t>Passed </a:t>
            </a:r>
            <a:r>
              <a:rPr lang="en-AU" dirty="0" smtClean="0"/>
              <a:t>12/1/6 (with comments by China NB)</a:t>
            </a:r>
            <a:endParaRPr lang="en-AU" dirty="0"/>
          </a:p>
          <a:p>
            <a:pPr lvl="1"/>
            <a:r>
              <a:rPr lang="en-AU" dirty="0" smtClean="0"/>
              <a:t>A response has been sent (N16812)</a:t>
            </a:r>
          </a:p>
          <a:p>
            <a:pPr lvl="1"/>
            <a:r>
              <a:rPr lang="en-AU" dirty="0" smtClean="0"/>
              <a:t>Published as </a:t>
            </a:r>
            <a:r>
              <a:rPr lang="en-AU" dirty="0"/>
              <a:t>ISO/IEC/IEEE 8802-11:2018</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138</a:t>
            </a:fld>
            <a:endParaRPr lang="en-US"/>
          </a:p>
        </p:txBody>
      </p:sp>
    </p:spTree>
    <p:extLst>
      <p:ext uri="{BB962C8B-B14F-4D97-AF65-F5344CB8AC3E}">
        <p14:creationId xmlns:p14="http://schemas.microsoft.com/office/powerpoint/2010/main" val="2426850645"/>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802.21.1 </a:t>
            </a:r>
            <a:r>
              <a:rPr lang="en-AU" dirty="0"/>
              <a:t>60-day pre-ballot </a:t>
            </a:r>
            <a:r>
              <a:rPr lang="en-AU" dirty="0" smtClean="0"/>
              <a:t>passed </a:t>
            </a:r>
            <a:r>
              <a:rPr lang="en-AU" dirty="0"/>
              <a:t>on 10 April 2017 (</a:t>
            </a:r>
            <a:r>
              <a:rPr lang="en-AU" dirty="0" smtClean="0"/>
              <a:t>N16672)</a:t>
            </a:r>
            <a:endParaRPr lang="en-AU" dirty="0"/>
          </a:p>
          <a:p>
            <a:pPr lvl="2"/>
            <a:r>
              <a:rPr lang="en-AU" dirty="0"/>
              <a:t>Passed 6/0/14 on need for ISO standard</a:t>
            </a:r>
          </a:p>
          <a:p>
            <a:pPr lvl="2"/>
            <a:r>
              <a:rPr lang="en-AU" dirty="0"/>
              <a:t>Passed 6/0/14 on support for submission to FDIS</a:t>
            </a:r>
          </a:p>
          <a:p>
            <a:pPr lvl="1"/>
            <a:r>
              <a:rPr lang="en-AU" dirty="0" smtClean="0"/>
              <a:t>China </a:t>
            </a:r>
            <a:r>
              <a:rPr lang="en-AU" dirty="0"/>
              <a:t>NB voted “no” with </a:t>
            </a:r>
            <a:r>
              <a:rPr lang="en-AU" dirty="0" smtClean="0"/>
              <a:t>comments</a:t>
            </a:r>
            <a:endParaRPr lang="en-AU" dirty="0"/>
          </a:p>
          <a:p>
            <a:pPr lvl="2"/>
            <a:r>
              <a:rPr lang="en-AU" dirty="0" smtClean="0"/>
              <a:t>A </a:t>
            </a:r>
            <a:r>
              <a:rPr lang="en-AU" dirty="0"/>
              <a:t>response was sent on 20 July </a:t>
            </a:r>
            <a:r>
              <a:rPr lang="en-AU" dirty="0" smtClean="0"/>
              <a:t>2017 (N16682)</a:t>
            </a:r>
            <a:endParaRPr lang="en-AU" dirty="0" smtClean="0">
              <a:solidFill>
                <a:schemeClr val="accent2"/>
              </a:solidFill>
            </a:endParaRPr>
          </a:p>
          <a:p>
            <a:r>
              <a:rPr lang="en-AU" dirty="0" smtClean="0"/>
              <a:t>FDIS ballot: </a:t>
            </a:r>
            <a:r>
              <a:rPr lang="en-AU" dirty="0" smtClean="0">
                <a:solidFill>
                  <a:srgbClr val="00B050"/>
                </a:solidFill>
              </a:rPr>
              <a:t>passed, response sent &amp; published</a:t>
            </a:r>
          </a:p>
          <a:p>
            <a:pPr lvl="1"/>
            <a:r>
              <a:rPr lang="en-AU" dirty="0"/>
              <a:t>IEEE 802.21.1 </a:t>
            </a:r>
            <a:r>
              <a:rPr lang="en-AU" dirty="0" smtClean="0"/>
              <a:t>FDIS ballot </a:t>
            </a:r>
            <a:r>
              <a:rPr lang="en-AU" dirty="0"/>
              <a:t>passed on </a:t>
            </a:r>
            <a:r>
              <a:rPr lang="en-AU" dirty="0" smtClean="0"/>
              <a:t>14 Mar 2018 </a:t>
            </a:r>
            <a:r>
              <a:rPr lang="en-AU" dirty="0"/>
              <a:t>(</a:t>
            </a:r>
            <a:r>
              <a:rPr lang="en-AU" dirty="0" smtClean="0"/>
              <a:t>N16780, N16784)</a:t>
            </a:r>
          </a:p>
          <a:p>
            <a:pPr lvl="2"/>
            <a:r>
              <a:rPr lang="en-AU" dirty="0"/>
              <a:t>Passed </a:t>
            </a:r>
            <a:r>
              <a:rPr lang="en-AU" dirty="0" smtClean="0"/>
              <a:t>11/1/7 (with comment from China NB)</a:t>
            </a:r>
          </a:p>
          <a:p>
            <a:pPr lvl="1"/>
            <a:r>
              <a:rPr lang="en-AU" dirty="0"/>
              <a:t>A response has been sent (</a:t>
            </a:r>
            <a:r>
              <a:rPr lang="en-AU" dirty="0" smtClean="0"/>
              <a:t>N16811) </a:t>
            </a:r>
            <a:r>
              <a:rPr lang="en-AU" dirty="0"/>
              <a:t>and waiting for </a:t>
            </a:r>
            <a:r>
              <a:rPr lang="en-AU" dirty="0" smtClean="0"/>
              <a:t>publication</a:t>
            </a:r>
          </a:p>
          <a:p>
            <a:pPr lvl="1"/>
            <a:r>
              <a:rPr lang="en-AU" dirty="0" smtClean="0"/>
              <a:t>Published as </a:t>
            </a:r>
            <a:r>
              <a:rPr lang="en-AU" dirty="0"/>
              <a:t>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139</a:t>
            </a:fld>
            <a:endParaRPr lang="en-US"/>
          </a:p>
        </p:txBody>
      </p:sp>
    </p:spTree>
    <p:extLst>
      <p:ext uri="{BB962C8B-B14F-4D97-AF65-F5344CB8AC3E}">
        <p14:creationId xmlns:p14="http://schemas.microsoft.com/office/powerpoint/2010/main" val="14201883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IEEE 802.1/3/11/15/16/21/22 WGs</a:t>
            </a:r>
          </a:p>
          <a:p>
            <a:pPr lvl="2"/>
            <a:r>
              <a:rPr lang="en-AU" dirty="0" smtClean="0"/>
              <a:t>IEEE 802.16/21/22 are now hibernating</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1181"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AU" dirty="0"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p>
          <a:p>
            <a:pPr lvl="1"/>
            <a:r>
              <a:rPr lang="en-GB" dirty="0" smtClean="0"/>
              <a:t>802.1AX-2014/Cor1 </a:t>
            </a:r>
            <a:r>
              <a:rPr lang="en-AU" dirty="0" smtClean="0"/>
              <a:t>passed 90-day FDIS </a:t>
            </a:r>
            <a:r>
              <a:rPr lang="en-AU" dirty="0"/>
              <a:t>on 20 July </a:t>
            </a:r>
            <a:r>
              <a:rPr lang="en-AU" dirty="0" smtClean="0"/>
              <a:t>2018 (N16684)</a:t>
            </a:r>
            <a:endParaRPr lang="en-AU" dirty="0"/>
          </a:p>
          <a:p>
            <a:pPr lvl="2"/>
            <a:r>
              <a:rPr lang="en-AU" dirty="0" smtClean="0"/>
              <a:t>Passed 10/0/10</a:t>
            </a:r>
          </a:p>
          <a:p>
            <a:pPr lvl="2"/>
            <a:r>
              <a:rPr lang="en-AU" dirty="0" smtClean="0"/>
              <a:t>There were no comments</a:t>
            </a:r>
          </a:p>
          <a:p>
            <a:pPr lvl="1"/>
            <a:r>
              <a:rPr lang="en-US" dirty="0" smtClean="0"/>
              <a:t>It has been published as ISO/IEC </a:t>
            </a:r>
            <a:r>
              <a:rPr lang="en-US" dirty="0"/>
              <a:t>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140</a:t>
            </a:fld>
            <a:endParaRPr lang="en-US"/>
          </a:p>
        </p:txBody>
      </p:sp>
    </p:spTree>
    <p:extLst>
      <p:ext uri="{BB962C8B-B14F-4D97-AF65-F5344CB8AC3E}">
        <p14:creationId xmlns:p14="http://schemas.microsoft.com/office/powerpoint/2010/main" val="242516791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rgbClr val="00B050"/>
                </a:solidFill>
              </a:rPr>
              <a:t>passed</a:t>
            </a:r>
            <a:r>
              <a:rPr lang="en-AU" dirty="0" smtClean="0">
                <a:solidFill>
                  <a:schemeClr val="accent2"/>
                </a:solidFill>
              </a:rPr>
              <a:t> </a:t>
            </a:r>
            <a:r>
              <a:rPr lang="en-AU" dirty="0" smtClean="0">
                <a:solidFill>
                  <a:srgbClr val="00B050"/>
                </a:solidFill>
              </a:rPr>
              <a:t>&amp; published</a:t>
            </a:r>
          </a:p>
          <a:p>
            <a:pPr lvl="1"/>
            <a:r>
              <a:rPr lang="en-AU" dirty="0" smtClean="0"/>
              <a:t>Passed on 22 Nov 2017 (N16782)</a:t>
            </a:r>
          </a:p>
          <a:p>
            <a:pPr lvl="2"/>
            <a:r>
              <a:rPr lang="en-AU" dirty="0"/>
              <a:t>Support need for IS: passed </a:t>
            </a:r>
            <a:r>
              <a:rPr lang="en-AU" dirty="0" smtClean="0"/>
              <a:t>8/0/14</a:t>
            </a:r>
            <a:endParaRPr lang="en-AU" dirty="0"/>
          </a:p>
          <a:p>
            <a:pPr lvl="2"/>
            <a:r>
              <a:rPr lang="en-AU" dirty="0"/>
              <a:t>Support </a:t>
            </a:r>
            <a:r>
              <a:rPr lang="en-AU" dirty="0" smtClean="0"/>
              <a:t>this </a:t>
            </a:r>
            <a:r>
              <a:rPr lang="en-AU" dirty="0"/>
              <a:t>IS: passed </a:t>
            </a:r>
            <a:r>
              <a:rPr lang="en-AU" dirty="0" smtClean="0"/>
              <a:t>8/0/14</a:t>
            </a:r>
          </a:p>
          <a:p>
            <a:pPr lvl="2"/>
            <a:r>
              <a:rPr lang="en-AU" dirty="0" smtClean="0"/>
              <a:t>No comments</a:t>
            </a:r>
          </a:p>
          <a:p>
            <a:pPr lvl="1"/>
            <a:r>
              <a:rPr lang="en-AU" dirty="0" smtClean="0"/>
              <a:t>It has been published as I</a:t>
            </a:r>
            <a:r>
              <a:rPr lang="en-US" dirty="0" smtClean="0"/>
              <a:t>SO/IEC/IEEE8802-3:2017/</a:t>
            </a:r>
            <a:r>
              <a:rPr lang="en-US" dirty="0" err="1" smtClean="0"/>
              <a:t>Cor</a:t>
            </a:r>
            <a:r>
              <a:rPr lang="en-US" dirty="0" smtClean="0"/>
              <a:t> </a:t>
            </a:r>
            <a:r>
              <a:rPr lang="en-US" dirty="0"/>
              <a:t>1:2018</a:t>
            </a:r>
            <a:endParaRPr lang="en-AU" b="1" dirty="0"/>
          </a:p>
          <a:p>
            <a:pPr lvl="1"/>
            <a:endParaRPr lang="en-AU" dirty="0" smtClean="0">
              <a:solidFill>
                <a:srgbClr val="FF0000"/>
              </a:solidFill>
            </a:endParaRPr>
          </a:p>
          <a:p>
            <a:endParaRPr lang="en-AU" dirty="0" smtClean="0">
              <a:solidFill>
                <a:schemeClr val="accent2"/>
              </a:solidFill>
            </a:endParaRPr>
          </a:p>
        </p:txBody>
      </p:sp>
    </p:spTree>
    <p:extLst>
      <p:ext uri="{BB962C8B-B14F-4D97-AF65-F5344CB8AC3E}">
        <p14:creationId xmlns:p14="http://schemas.microsoft.com/office/powerpoint/2010/main" val="1551028614"/>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802.21-2017-Cor1 90-day  FDIS ballot passed and response sent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US" dirty="0" smtClean="0"/>
              <a:t>Currently likely to be approved by </a:t>
            </a:r>
            <a:r>
              <a:rPr lang="en-US" dirty="0" err="1" smtClean="0"/>
              <a:t>RevCom</a:t>
            </a:r>
            <a:r>
              <a:rPr lang="en-US" dirty="0" smtClean="0"/>
              <a:t> in December</a:t>
            </a:r>
          </a:p>
          <a:p>
            <a:pPr lvl="1"/>
            <a:r>
              <a:rPr lang="en-AU" dirty="0" smtClean="0"/>
              <a:t>P802.21-2017/</a:t>
            </a:r>
            <a:r>
              <a:rPr lang="en-AU" dirty="0" err="1" smtClean="0"/>
              <a:t>Cor</a:t>
            </a:r>
            <a:r>
              <a:rPr lang="en-AU" dirty="0" smtClean="0"/>
              <a:t> </a:t>
            </a:r>
            <a:r>
              <a:rPr lang="en-AU" dirty="0"/>
              <a:t>1™/</a:t>
            </a:r>
            <a:r>
              <a:rPr lang="en-AU" dirty="0" smtClean="0"/>
              <a:t>D02 was sent in </a:t>
            </a:r>
            <a:r>
              <a:rPr lang="en-US" dirty="0"/>
              <a:t>Nov 2017</a:t>
            </a:r>
            <a:endParaRPr lang="en-US" dirty="0" smtClean="0"/>
          </a:p>
          <a:p>
            <a:r>
              <a:rPr lang="en-US" dirty="0"/>
              <a:t>9</a:t>
            </a:r>
            <a:r>
              <a:rPr lang="en-US" dirty="0" smtClean="0"/>
              <a:t>0-day</a:t>
            </a:r>
            <a:r>
              <a:rPr lang="en-AU" dirty="0" smtClean="0"/>
              <a:t> </a:t>
            </a:r>
            <a:r>
              <a:rPr lang="en-AU" dirty="0"/>
              <a:t> </a:t>
            </a:r>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a:t>IEEE 802.21-2017-Cor1 9</a:t>
            </a:r>
            <a:r>
              <a:rPr lang="en-AU" dirty="0" smtClean="0"/>
              <a:t>0-day </a:t>
            </a:r>
            <a:r>
              <a:rPr lang="en-AU" dirty="0"/>
              <a:t> </a:t>
            </a:r>
            <a:r>
              <a:rPr lang="en-AU" dirty="0" smtClean="0"/>
              <a:t>FDIS ballot passed on 16 June 2018 (N16814)</a:t>
            </a:r>
          </a:p>
          <a:p>
            <a:pPr lvl="2"/>
            <a:r>
              <a:rPr lang="en-AU" dirty="0" smtClean="0"/>
              <a:t>Passed 5/0/12</a:t>
            </a:r>
          </a:p>
          <a:p>
            <a:pPr lvl="2"/>
            <a:r>
              <a:rPr lang="en-AU" dirty="0"/>
              <a:t>A</a:t>
            </a:r>
            <a:r>
              <a:rPr lang="en-AU" dirty="0" smtClean="0"/>
              <a:t>bstain comment from China NB</a:t>
            </a:r>
          </a:p>
          <a:p>
            <a:pPr lvl="1"/>
            <a:r>
              <a:rPr lang="en-AU" dirty="0"/>
              <a:t>Response </a:t>
            </a:r>
            <a:r>
              <a:rPr lang="en-AU" dirty="0" smtClean="0"/>
              <a:t>was </a:t>
            </a:r>
            <a:r>
              <a:rPr lang="en-AU" dirty="0"/>
              <a:t>sent after July 2018 </a:t>
            </a:r>
            <a:r>
              <a:rPr lang="en-AU" dirty="0" smtClean="0"/>
              <a:t>meeting (N16816)</a:t>
            </a:r>
          </a:p>
          <a:p>
            <a:pPr lvl="1"/>
            <a:r>
              <a:rPr lang="en-AU" dirty="0" smtClean="0"/>
              <a:t>It has now been published as ISO/IEC/IEEE 8802-21:2018/Cor-1:2018</a:t>
            </a:r>
            <a:endParaRPr lang="en-AU" dirty="0"/>
          </a:p>
          <a:p>
            <a:pPr lvl="2"/>
            <a:endParaRPr lang="en-AU" dirty="0" smtClean="0"/>
          </a:p>
          <a:p>
            <a:pPr lvl="2"/>
            <a:endParaRPr lang="en-AU" dirty="0" smtClean="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142</a:t>
            </a:fld>
            <a:endParaRPr lang="en-US"/>
          </a:p>
        </p:txBody>
      </p:sp>
    </p:spTree>
    <p:extLst>
      <p:ext uri="{BB962C8B-B14F-4D97-AF65-F5344CB8AC3E}">
        <p14:creationId xmlns:p14="http://schemas.microsoft.com/office/powerpoint/2010/main" val="3367614496"/>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and response sent</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smtClean="0">
                <a:solidFill>
                  <a:srgbClr val="00B050"/>
                </a:solidFill>
              </a:rPr>
              <a:t>passed &amp; published</a:t>
            </a:r>
          </a:p>
          <a:p>
            <a:pPr lvl="1"/>
            <a:r>
              <a:rPr lang="en-AU" dirty="0" smtClean="0"/>
              <a:t>FDIS ballot passed 11/0/7 on 3 September 2018 (N16853)</a:t>
            </a:r>
          </a:p>
          <a:p>
            <a:pPr lvl="1"/>
            <a:r>
              <a:rPr lang="en-AU" dirty="0"/>
              <a:t>Published </a:t>
            </a:r>
            <a:r>
              <a:rPr lang="en-AU" dirty="0" smtClean="0"/>
              <a:t>as ISO/IEC/IEEE </a:t>
            </a:r>
            <a:r>
              <a:rPr lang="en-AU" dirty="0"/>
              <a:t>8802-3:2017/</a:t>
            </a:r>
            <a:r>
              <a:rPr lang="en-AU" dirty="0" err="1"/>
              <a:t>Amd</a:t>
            </a:r>
            <a:r>
              <a:rPr lang="en-AU" dirty="0"/>
              <a:t> </a:t>
            </a:r>
            <a:r>
              <a:rPr lang="en-AU" dirty="0" smtClean="0"/>
              <a:t>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a:t>
            </a:r>
            <a:r>
              <a:rPr lang="en-AU" dirty="0" smtClean="0"/>
              <a:t>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smtClean="0">
                <a:solidFill>
                  <a:srgbClr val="00B050"/>
                </a:solidFill>
              </a:rPr>
              <a:t>passed</a:t>
            </a: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p>
          <a:p>
            <a:pPr lvl="1"/>
            <a:r>
              <a:rPr lang="en-AU" dirty="0" smtClean="0"/>
              <a:t>802.3bv </a:t>
            </a:r>
            <a:r>
              <a:rPr lang="en-AU" dirty="0"/>
              <a:t>passed 60-day pre-ballot on 18 August 2017 (</a:t>
            </a:r>
            <a:r>
              <a:rPr lang="en-AU" dirty="0" smtClean="0"/>
              <a:t>N16694)</a:t>
            </a:r>
            <a:endParaRPr lang="en-AU" dirty="0"/>
          </a:p>
          <a:p>
            <a:pPr lvl="2"/>
            <a:r>
              <a:rPr lang="en-AU" dirty="0"/>
              <a:t>Support need for IS: passed 8/0/13 </a:t>
            </a:r>
          </a:p>
          <a:p>
            <a:pPr lvl="2"/>
            <a:r>
              <a:rPr lang="en-AU" dirty="0"/>
              <a:t>Support submission for this IS: passed 8/0/13</a:t>
            </a:r>
          </a:p>
          <a:p>
            <a:r>
              <a:rPr lang="en-AU" dirty="0" smtClean="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a:t>FDIS ballot passed 11/0/7 on 3 September </a:t>
            </a:r>
            <a:r>
              <a:rPr lang="en-AU" dirty="0" smtClean="0"/>
              <a:t>2018 (N16851)</a:t>
            </a:r>
            <a:endParaRPr lang="en-AU" dirty="0" smtClean="0">
              <a:solidFill>
                <a:schemeClr val="accent2"/>
              </a:solidFill>
            </a:endParaRPr>
          </a:p>
          <a:p>
            <a:pPr lvl="1"/>
            <a:r>
              <a:rPr lang="en-AU" dirty="0" smtClean="0"/>
              <a:t>Published as </a:t>
            </a:r>
            <a:r>
              <a:rPr lang="en-AU" dirty="0"/>
              <a:t>ISO/IEC/IEEE 8802-3:2017/</a:t>
            </a:r>
            <a:r>
              <a:rPr lang="en-AU" dirty="0" err="1"/>
              <a:t>Amd</a:t>
            </a:r>
            <a:r>
              <a:rPr lang="en-AU" dirty="0"/>
              <a:t> </a:t>
            </a:r>
            <a:r>
              <a:rPr lang="en-AU" dirty="0" smtClean="0"/>
              <a:t>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r>
              <a:rPr lang="en-AU" dirty="0" smtClean="0">
                <a:solidFill>
                  <a:schemeClr val="accent2"/>
                </a:solidFill>
              </a:rPr>
              <a:t> </a:t>
            </a:r>
          </a:p>
          <a:p>
            <a:pPr lvl="1"/>
            <a:r>
              <a:rPr lang="en-AU" dirty="0" smtClean="0"/>
              <a:t>802.3bu </a:t>
            </a:r>
            <a:r>
              <a:rPr lang="en-AU" dirty="0"/>
              <a:t>passed 60-day pre-ballot on </a:t>
            </a:r>
            <a:r>
              <a:rPr lang="en-AU" dirty="0" smtClean="0"/>
              <a:t>18 August 2017 </a:t>
            </a:r>
            <a:r>
              <a:rPr lang="en-AU" dirty="0"/>
              <a:t>(</a:t>
            </a:r>
            <a:r>
              <a:rPr lang="en-AU" dirty="0" smtClean="0"/>
              <a:t>N16693)</a:t>
            </a:r>
            <a:endParaRPr lang="en-AU" dirty="0"/>
          </a:p>
          <a:p>
            <a:pPr lvl="2"/>
            <a:r>
              <a:rPr lang="en-AU" dirty="0"/>
              <a:t>Support need for IS: passed </a:t>
            </a:r>
            <a:r>
              <a:rPr lang="en-AU" dirty="0" smtClean="0"/>
              <a:t>8/0/13 </a:t>
            </a:r>
            <a:endParaRPr lang="en-AU" dirty="0"/>
          </a:p>
          <a:p>
            <a:pPr lvl="2"/>
            <a:r>
              <a:rPr lang="en-AU" dirty="0"/>
              <a:t>Support submission for this IS: passed </a:t>
            </a:r>
            <a:r>
              <a:rPr lang="en-AU" dirty="0" smtClean="0"/>
              <a:t>8/0/13</a:t>
            </a:r>
            <a:endParaRPr lang="en-AU" dirty="0"/>
          </a:p>
          <a:p>
            <a:r>
              <a:rPr lang="en-AU" dirty="0" smtClean="0"/>
              <a:t>FDIS ballot: </a:t>
            </a:r>
            <a:r>
              <a:rPr lang="en-AU" dirty="0">
                <a:solidFill>
                  <a:srgbClr val="00B050"/>
                </a:solidFill>
              </a:rPr>
              <a:t>passed </a:t>
            </a:r>
            <a:r>
              <a:rPr lang="en-AU" dirty="0" smtClean="0">
                <a:solidFill>
                  <a:srgbClr val="00B050"/>
                </a:solidFill>
              </a:rPr>
              <a:t>&amp; published </a:t>
            </a:r>
          </a:p>
          <a:p>
            <a:pPr lvl="1"/>
            <a:r>
              <a:rPr lang="en-AU" dirty="0"/>
              <a:t>FDIS ballot passed 11/0/7 on 3 September </a:t>
            </a:r>
            <a:r>
              <a:rPr lang="en-AU" dirty="0" smtClean="0"/>
              <a:t>2018 (N16852)</a:t>
            </a:r>
          </a:p>
          <a:p>
            <a:pPr lvl="1"/>
            <a:r>
              <a:rPr lang="en-AU" dirty="0" smtClean="0"/>
              <a:t>Published as </a:t>
            </a:r>
            <a:r>
              <a:rPr lang="en-AU" dirty="0"/>
              <a:t>ISO/IEC/IEEE 8802-3:2017/</a:t>
            </a:r>
            <a:r>
              <a:rPr lang="en-AU" dirty="0" err="1"/>
              <a:t>Amd</a:t>
            </a:r>
            <a:r>
              <a:rPr lang="en-AU" dirty="0"/>
              <a:t> </a:t>
            </a:r>
            <a:r>
              <a:rPr lang="en-AU" dirty="0" smtClean="0"/>
              <a:t>8</a:t>
            </a:r>
          </a:p>
        </p:txBody>
      </p:sp>
    </p:spTree>
    <p:extLst>
      <p:ext uri="{BB962C8B-B14F-4D97-AF65-F5344CB8AC3E}">
        <p14:creationId xmlns:p14="http://schemas.microsoft.com/office/powerpoint/2010/main" val="3876077492"/>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has ratified as a ISO/IEC/IEEE standard</a:t>
            </a: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rgbClr val="00B050"/>
                </a:solidFill>
              </a:rPr>
              <a:t>passed</a:t>
            </a:r>
            <a:r>
              <a:rPr lang="en-AU" dirty="0">
                <a:solidFill>
                  <a:srgbClr val="00B050"/>
                </a:solidFill>
              </a:rPr>
              <a:t> </a:t>
            </a:r>
            <a:r>
              <a:rPr lang="en-AU" dirty="0" smtClean="0">
                <a:solidFill>
                  <a:srgbClr val="00B050"/>
                </a:solidFill>
              </a:rPr>
              <a:t>&amp; response sent</a:t>
            </a:r>
          </a:p>
          <a:p>
            <a:pPr lvl="1"/>
            <a:r>
              <a:rPr lang="en-AU" dirty="0" smtClean="0"/>
              <a:t>802.1AEcg </a:t>
            </a:r>
            <a:r>
              <a:rPr lang="en-AU" dirty="0"/>
              <a:t>passed 60-day pre-ballot on </a:t>
            </a:r>
            <a:r>
              <a:rPr lang="en-AU" dirty="0" smtClean="0"/>
              <a:t>7 Sept 2017 </a:t>
            </a:r>
            <a:r>
              <a:rPr lang="en-AU" dirty="0"/>
              <a:t>(</a:t>
            </a:r>
            <a:r>
              <a:rPr lang="en-AU" dirty="0" smtClean="0"/>
              <a:t>N16707)</a:t>
            </a:r>
            <a:endParaRPr lang="en-AU" dirty="0"/>
          </a:p>
          <a:p>
            <a:pPr lvl="2"/>
            <a:r>
              <a:rPr lang="en-AU" dirty="0"/>
              <a:t>Passed </a:t>
            </a:r>
            <a:r>
              <a:rPr lang="en-AU" dirty="0" smtClean="0"/>
              <a:t>6/1/12 </a:t>
            </a:r>
            <a:r>
              <a:rPr lang="en-AU" dirty="0"/>
              <a:t>on need for ISO standard</a:t>
            </a:r>
          </a:p>
          <a:p>
            <a:pPr lvl="2"/>
            <a:r>
              <a:rPr lang="en-AU" dirty="0"/>
              <a:t>Passed </a:t>
            </a:r>
            <a:r>
              <a:rPr lang="en-AU" dirty="0" smtClean="0"/>
              <a:t>5/1/13 </a:t>
            </a:r>
            <a:r>
              <a:rPr lang="en-AU" dirty="0"/>
              <a:t>on support for submission to FDIS </a:t>
            </a:r>
            <a:endParaRPr lang="en-AU" dirty="0" smtClean="0"/>
          </a:p>
          <a:p>
            <a:pPr lvl="1"/>
            <a:r>
              <a:rPr lang="en-AU" dirty="0"/>
              <a:t>China NB voted “no” with one </a:t>
            </a:r>
            <a:r>
              <a:rPr lang="en-AU" dirty="0" smtClean="0"/>
              <a:t>comment</a:t>
            </a:r>
          </a:p>
          <a:p>
            <a:pPr lvl="2"/>
            <a:r>
              <a:rPr lang="en-AU" dirty="0"/>
              <a:t>The response was sent in </a:t>
            </a:r>
            <a:r>
              <a:rPr lang="en-AU" dirty="0" smtClean="0"/>
              <a:t>Dec 2017 (N16753)</a:t>
            </a:r>
            <a:endParaRPr lang="en-AU" dirty="0"/>
          </a:p>
          <a:p>
            <a:r>
              <a:rPr lang="en-AU" dirty="0" smtClean="0"/>
              <a:t>FDIS ballot: </a:t>
            </a:r>
            <a:r>
              <a:rPr lang="en-AU" dirty="0">
                <a:solidFill>
                  <a:srgbClr val="00B050"/>
                </a:solidFill>
              </a:rPr>
              <a:t>passed, </a:t>
            </a:r>
            <a:r>
              <a:rPr lang="en-AU" dirty="0" smtClean="0">
                <a:solidFill>
                  <a:srgbClr val="00B050"/>
                </a:solidFill>
              </a:rPr>
              <a:t>response sent &amp; published</a:t>
            </a:r>
          </a:p>
          <a:p>
            <a:pPr lvl="1"/>
            <a:r>
              <a:rPr lang="en-AU" dirty="0" smtClean="0"/>
              <a:t>802.1AEcg passed FDIS ballot on 28 Aug 2018 (N</a:t>
            </a:r>
            <a:r>
              <a:rPr lang="en-AU" dirty="0" smtClean="0">
                <a:solidFill>
                  <a:srgbClr val="FF0000"/>
                </a:solidFill>
              </a:rPr>
              <a:t>??????</a:t>
            </a:r>
            <a:r>
              <a:rPr lang="en-AU" dirty="0" smtClean="0"/>
              <a:t>)</a:t>
            </a:r>
          </a:p>
          <a:p>
            <a:pPr lvl="2"/>
            <a:r>
              <a:rPr lang="en-AU" dirty="0" smtClean="0"/>
              <a:t>Passed 10/1/11, with China NB voting no </a:t>
            </a:r>
          </a:p>
          <a:p>
            <a:pPr lvl="1"/>
            <a:r>
              <a:rPr lang="en-AU" dirty="0" smtClean="0"/>
              <a:t>Comment responses were sent in Jan 2019 (N16913)</a:t>
            </a:r>
          </a:p>
          <a:p>
            <a:pPr lvl="1"/>
            <a:r>
              <a:rPr lang="en-AU" dirty="0" smtClean="0"/>
              <a:t>Published </a:t>
            </a:r>
            <a:r>
              <a:rPr lang="en-AU" dirty="0"/>
              <a:t>as ISO/IEC/IEEE 8802-1AE:2013/</a:t>
            </a:r>
            <a:r>
              <a:rPr lang="en-AU" dirty="0" err="1"/>
              <a:t>Amd</a:t>
            </a:r>
            <a:r>
              <a:rPr lang="en-AU" dirty="0"/>
              <a:t> </a:t>
            </a:r>
            <a:r>
              <a:rPr lang="en-AU" dirty="0" smtClean="0"/>
              <a:t>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146</a:t>
            </a:fld>
            <a:endParaRPr lang="en-US"/>
          </a:p>
        </p:txBody>
      </p:sp>
    </p:spTree>
    <p:extLst>
      <p:ext uri="{BB962C8B-B14F-4D97-AF65-F5344CB8AC3E}">
        <p14:creationId xmlns:p14="http://schemas.microsoft.com/office/powerpoint/2010/main" val="2770857998"/>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802.16-2017 passed 60-day pre-ballot with comments but the PSDO process was cancelled</a:t>
            </a:r>
            <a:endParaRPr lang="en-AU" dirty="0"/>
          </a:p>
        </p:txBody>
      </p:sp>
      <p:sp>
        <p:nvSpPr>
          <p:cNvPr id="10" name="Content Placeholder 9"/>
          <p:cNvSpPr>
            <a:spLocks noGrp="1"/>
          </p:cNvSpPr>
          <p:nvPr>
            <p:ph idx="1"/>
          </p:nvPr>
        </p:nvSpPr>
        <p:spPr>
          <a:xfrm>
            <a:off x="441325" y="1767038"/>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802.16-2017 was sent for information in Mar 2018 (N16785)</a:t>
            </a:r>
            <a:endParaRPr lang="en-GB" dirty="0" smtClean="0"/>
          </a:p>
          <a:p>
            <a:r>
              <a:rPr lang="en-US" dirty="0" smtClean="0"/>
              <a:t>60-day</a:t>
            </a:r>
            <a:r>
              <a:rPr lang="en-AU" dirty="0" smtClean="0"/>
              <a:t> pre-ballot: </a:t>
            </a:r>
            <a:r>
              <a:rPr lang="en-AU" dirty="0" smtClean="0">
                <a:solidFill>
                  <a:srgbClr val="00B050"/>
                </a:solidFill>
              </a:rPr>
              <a:t>passed </a:t>
            </a:r>
            <a:r>
              <a:rPr lang="en-AU" dirty="0" smtClean="0">
                <a:solidFill>
                  <a:schemeClr val="accent2"/>
                </a:solidFill>
              </a:rPr>
              <a:t>but response required</a:t>
            </a:r>
          </a:p>
          <a:p>
            <a:pPr lvl="1"/>
            <a:r>
              <a:rPr lang="en-GB" dirty="0"/>
              <a:t>The 60-day </a:t>
            </a:r>
            <a:r>
              <a:rPr lang="en-AU" dirty="0"/>
              <a:t>(N16810) </a:t>
            </a:r>
            <a:r>
              <a:rPr lang="en-GB" dirty="0" smtClean="0"/>
              <a:t>ballot passed (N16821) </a:t>
            </a:r>
            <a:r>
              <a:rPr lang="en-GB" dirty="0"/>
              <a:t>on </a:t>
            </a:r>
            <a:r>
              <a:rPr lang="en-AU" dirty="0"/>
              <a:t>30 July 2018</a:t>
            </a:r>
            <a:endParaRPr lang="en-GB" dirty="0"/>
          </a:p>
          <a:p>
            <a:pPr lvl="2"/>
            <a:r>
              <a:rPr lang="en-GB" dirty="0"/>
              <a:t>Need for IS on topic: </a:t>
            </a:r>
            <a:r>
              <a:rPr lang="en-GB" dirty="0" smtClean="0"/>
              <a:t>7/0/11</a:t>
            </a:r>
            <a:endParaRPr lang="en-GB" dirty="0"/>
          </a:p>
          <a:p>
            <a:pPr lvl="2"/>
            <a:r>
              <a:rPr lang="en-GB" dirty="0"/>
              <a:t>Submission of this proposal as IS: </a:t>
            </a:r>
            <a:r>
              <a:rPr lang="en-GB" dirty="0" smtClean="0"/>
              <a:t>5/1/12, </a:t>
            </a:r>
            <a:r>
              <a:rPr lang="en-GB" dirty="0"/>
              <a:t>with “no” </a:t>
            </a:r>
            <a:r>
              <a:rPr lang="en-GB" dirty="0" smtClean="0"/>
              <a:t>(with comments) from China</a:t>
            </a:r>
            <a:endParaRPr lang="en-GB" dirty="0"/>
          </a:p>
          <a:p>
            <a:r>
              <a:rPr lang="en-AU" dirty="0" smtClean="0"/>
              <a:t>FDIS </a:t>
            </a:r>
            <a:r>
              <a:rPr lang="en-AU" dirty="0"/>
              <a:t>ballot: </a:t>
            </a:r>
            <a:r>
              <a:rPr lang="en-AU" dirty="0">
                <a:solidFill>
                  <a:schemeClr val="accent2"/>
                </a:solidFill>
              </a:rPr>
              <a:t>cancelled</a:t>
            </a:r>
          </a:p>
          <a:p>
            <a:pPr lvl="1"/>
            <a:r>
              <a:rPr lang="en-AU" dirty="0" smtClean="0"/>
              <a:t>The EC approved cancelling the PSDO process in Nov 2018, and the following was sent to SC6</a:t>
            </a:r>
          </a:p>
          <a:p>
            <a:pPr lvl="2"/>
            <a:r>
              <a:rPr lang="en-AU" i="1" dirty="0" smtClean="0"/>
              <a:t>IEEE </a:t>
            </a:r>
            <a:r>
              <a:rPr lang="en-AU" i="1" dirty="0"/>
              <a:t>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smtClean="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147</a:t>
            </a:fld>
            <a:endParaRPr lang="en-US"/>
          </a:p>
        </p:txBody>
      </p:sp>
    </p:spTree>
    <p:extLst>
      <p:ext uri="{BB962C8B-B14F-4D97-AF65-F5344CB8AC3E}">
        <p14:creationId xmlns:p14="http://schemas.microsoft.com/office/powerpoint/2010/main" val="4223200073"/>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has been published </a:t>
            </a:r>
            <a:r>
              <a:rPr lang="en-AU" dirty="0"/>
              <a:t>as ISO/IEC/IEEE 8802-1CB:2019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a:solidFill>
                  <a:srgbClr val="00B050"/>
                </a:solidFill>
              </a:rPr>
              <a:t>passed</a:t>
            </a:r>
            <a:endParaRPr lang="en-AU" dirty="0" smtClean="0">
              <a:solidFill>
                <a:schemeClr val="accent2"/>
              </a:solidFill>
            </a:endParaRPr>
          </a:p>
          <a:p>
            <a:pPr lvl="1"/>
            <a:r>
              <a:rPr lang="en-AU" dirty="0" smtClean="0"/>
              <a:t>802.1CB was submitted in Nov 2017 (N16742)</a:t>
            </a:r>
          </a:p>
          <a:p>
            <a:pPr lvl="1"/>
            <a:r>
              <a:rPr lang="en-AU" dirty="0" smtClean="0"/>
              <a:t>802.1CB </a:t>
            </a:r>
            <a:r>
              <a:rPr lang="en-AU" dirty="0"/>
              <a:t>passed 60-day pre-ballot on </a:t>
            </a:r>
            <a:r>
              <a:rPr lang="en-AU" dirty="0" smtClean="0"/>
              <a:t>18 Jan 2018 (N16761)</a:t>
            </a:r>
            <a:endParaRPr lang="en-AU" dirty="0"/>
          </a:p>
          <a:p>
            <a:pPr lvl="2"/>
            <a:r>
              <a:rPr lang="en-AU" dirty="0"/>
              <a:t>Passed </a:t>
            </a:r>
            <a:r>
              <a:rPr lang="en-AU" dirty="0" smtClean="0"/>
              <a:t>9/0/13 </a:t>
            </a:r>
            <a:r>
              <a:rPr lang="en-AU" dirty="0"/>
              <a:t>on need for ISO standard</a:t>
            </a:r>
          </a:p>
          <a:p>
            <a:pPr lvl="2"/>
            <a:r>
              <a:rPr lang="en-AU" dirty="0"/>
              <a:t>Passed </a:t>
            </a:r>
            <a:r>
              <a:rPr lang="en-AU" dirty="0" smtClean="0"/>
              <a:t>8/0/14 </a:t>
            </a:r>
            <a:r>
              <a:rPr lang="en-AU" dirty="0"/>
              <a:t>on support for submission to FDIS </a:t>
            </a:r>
            <a:endParaRPr lang="en-AU" dirty="0" smtClean="0"/>
          </a:p>
          <a:p>
            <a:pPr lvl="1"/>
            <a:r>
              <a:rPr lang="en-AU" dirty="0" smtClean="0"/>
              <a:t>There were no comments</a:t>
            </a:r>
          </a:p>
          <a:p>
            <a:r>
              <a:rPr lang="en-AU" dirty="0" smtClean="0"/>
              <a:t>FDIS ballot: </a:t>
            </a:r>
            <a:r>
              <a:rPr lang="en-AU" dirty="0" smtClean="0">
                <a:solidFill>
                  <a:srgbClr val="00B050"/>
                </a:solidFill>
              </a:rPr>
              <a:t>passed &amp; published</a:t>
            </a:r>
          </a:p>
          <a:p>
            <a:pPr lvl="1"/>
            <a:r>
              <a:rPr lang="en-AU" dirty="0"/>
              <a:t>FDIS ballot passed </a:t>
            </a:r>
            <a:r>
              <a:rPr lang="en-AU" dirty="0" smtClean="0"/>
              <a:t>10/0/9 </a:t>
            </a:r>
            <a:r>
              <a:rPr lang="en-AU" dirty="0"/>
              <a:t>on 26 Dec 2018 (</a:t>
            </a:r>
            <a:r>
              <a:rPr lang="en-AU" dirty="0">
                <a:solidFill>
                  <a:srgbClr val="FF0000"/>
                </a:solidFill>
              </a:rPr>
              <a:t>N</a:t>
            </a:r>
            <a:r>
              <a:rPr lang="en-AU" dirty="0" smtClean="0">
                <a:solidFill>
                  <a:srgbClr val="FF0000"/>
                </a:solidFill>
              </a:rPr>
              <a:t>??????</a:t>
            </a:r>
            <a:r>
              <a:rPr lang="en-AU" dirty="0" smtClean="0"/>
              <a:t>)</a:t>
            </a:r>
            <a:endParaRPr lang="en-US" dirty="0" smtClean="0"/>
          </a:p>
          <a:p>
            <a:pPr lvl="1"/>
            <a:r>
              <a:rPr lang="en-AU" dirty="0"/>
              <a:t>P</a:t>
            </a:r>
            <a:r>
              <a:rPr lang="en-AU" dirty="0" smtClean="0"/>
              <a:t>ublished as </a:t>
            </a:r>
            <a:r>
              <a:rPr lang="en-AU" dirty="0"/>
              <a:t>ISO/IEC/IEEE </a:t>
            </a:r>
            <a:r>
              <a:rPr lang="en-AU" dirty="0" smtClean="0"/>
              <a:t>8802-1CB:2019</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148</a:t>
            </a:fld>
            <a:endParaRPr lang="en-US"/>
          </a:p>
        </p:txBody>
      </p:sp>
    </p:spTree>
    <p:extLst>
      <p:ext uri="{BB962C8B-B14F-4D97-AF65-F5344CB8AC3E}">
        <p14:creationId xmlns:p14="http://schemas.microsoft.com/office/powerpoint/2010/main" val="2340587522"/>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has </a:t>
            </a:r>
            <a:r>
              <a:rPr lang="en-AU" dirty="0"/>
              <a:t>been published </a:t>
            </a:r>
            <a:r>
              <a:rPr lang="en-AU" dirty="0" smtClean="0"/>
              <a:t>as </a:t>
            </a:r>
            <a:r>
              <a:rPr lang="en-AU" dirty="0"/>
              <a:t>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802.1Qci (6N16715) passed </a:t>
            </a:r>
            <a:r>
              <a:rPr lang="en-AU" dirty="0"/>
              <a:t>60-day pre-ballot on </a:t>
            </a:r>
            <a:r>
              <a:rPr lang="en-AU" dirty="0" smtClean="0"/>
              <a:t>9 Dec 2017 (6N16760)</a:t>
            </a:r>
            <a:endParaRPr lang="en-AU" dirty="0"/>
          </a:p>
          <a:p>
            <a:pPr lvl="2"/>
            <a:r>
              <a:rPr lang="en-AU" dirty="0"/>
              <a:t>Passed </a:t>
            </a:r>
            <a:r>
              <a:rPr lang="en-AU" dirty="0" smtClean="0"/>
              <a:t>8/0/13 </a:t>
            </a:r>
            <a:r>
              <a:rPr lang="en-AU" dirty="0"/>
              <a:t>on need for ISO standard</a:t>
            </a:r>
          </a:p>
          <a:p>
            <a:pPr lvl="2"/>
            <a:r>
              <a:rPr lang="en-AU" dirty="0"/>
              <a:t>Passed </a:t>
            </a:r>
            <a:r>
              <a:rPr lang="en-AU" dirty="0" smtClean="0"/>
              <a:t>6/1/14 </a:t>
            </a:r>
            <a:r>
              <a:rPr lang="en-AU" dirty="0"/>
              <a:t>on support for submission to FDIS </a:t>
            </a:r>
          </a:p>
          <a:p>
            <a:pPr lvl="1"/>
            <a:r>
              <a:rPr lang="en-AU" dirty="0"/>
              <a:t>China NB voted “no” with one comment</a:t>
            </a:r>
          </a:p>
          <a:p>
            <a:pPr lvl="2"/>
            <a:r>
              <a:rPr lang="en-AU" dirty="0"/>
              <a:t>A response was sent in Apr 2018 (</a:t>
            </a:r>
            <a:r>
              <a:rPr lang="en-AU" dirty="0" smtClean="0"/>
              <a:t>N16796)</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FDIS ballot passed </a:t>
            </a:r>
            <a:r>
              <a:rPr lang="en-AU" dirty="0" smtClean="0"/>
              <a:t>9/0/10 </a:t>
            </a:r>
            <a:r>
              <a:rPr lang="en-AU" dirty="0"/>
              <a:t>on </a:t>
            </a:r>
            <a:r>
              <a:rPr lang="en-AU" dirty="0" smtClean="0"/>
              <a:t>3 Jan 2019 (</a:t>
            </a:r>
            <a:r>
              <a:rPr lang="en-AU" dirty="0" smtClean="0">
                <a:solidFill>
                  <a:srgbClr val="FF0000"/>
                </a:solidFill>
              </a:rPr>
              <a:t>N</a:t>
            </a:r>
            <a:r>
              <a:rPr lang="en-AU" dirty="0">
                <a:solidFill>
                  <a:srgbClr val="FF0000"/>
                </a:solidFill>
              </a:rPr>
              <a:t>??????</a:t>
            </a:r>
            <a:r>
              <a:rPr lang="en-AU" dirty="0"/>
              <a:t>)</a:t>
            </a:r>
            <a:endParaRPr lang="en-US" dirty="0"/>
          </a:p>
          <a:p>
            <a:pPr lvl="1"/>
            <a:r>
              <a:rPr lang="en-AU" dirty="0" smtClean="0"/>
              <a:t>Published as ISO/IEC/IEEE 8802-1Q/</a:t>
            </a:r>
            <a:r>
              <a:rPr lang="en-AU" dirty="0" err="1" smtClean="0"/>
              <a:t>Amd</a:t>
            </a:r>
            <a:r>
              <a:rPr lang="en-AU" dirty="0" smtClean="0"/>
              <a:t> 6</a:t>
            </a: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149</a:t>
            </a:fld>
            <a:endParaRPr lang="en-US"/>
          </a:p>
        </p:txBody>
      </p:sp>
    </p:spTree>
    <p:extLst>
      <p:ext uri="{BB962C8B-B14F-4D97-AF65-F5344CB8AC3E}">
        <p14:creationId xmlns:p14="http://schemas.microsoft.com/office/powerpoint/2010/main" val="24006628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 liaison was sent after the July 2019 plenary (N17058)</a:t>
            </a:r>
            <a:r>
              <a:rPr lang="en-AU" b="0" dirty="0" smtClean="0"/>
              <a:t> noting the approval of various SGs:</a:t>
            </a:r>
            <a:endParaRPr lang="en-AU" dirty="0">
              <a:solidFill>
                <a:srgbClr val="FF0000"/>
              </a:solidFill>
            </a:endParaRPr>
          </a:p>
          <a:p>
            <a:pPr lvl="2"/>
            <a:r>
              <a:rPr lang="en-AU" dirty="0"/>
              <a:t>IEEE 802.3 Multi Gigabit Automotive Optical PHY </a:t>
            </a:r>
            <a:r>
              <a:rPr lang="en-AU" dirty="0" smtClean="0"/>
              <a:t>SG</a:t>
            </a:r>
            <a:endParaRPr lang="en-AU" dirty="0"/>
          </a:p>
          <a:p>
            <a:pPr lvl="2"/>
            <a:r>
              <a:rPr lang="en-AU" dirty="0" smtClean="0"/>
              <a:t>IEEE </a:t>
            </a:r>
            <a:r>
              <a:rPr lang="en-AU" dirty="0"/>
              <a:t>802.3 Improving PTP Timestamping Accuracy </a:t>
            </a:r>
            <a:r>
              <a:rPr lang="en-AU" dirty="0" smtClean="0"/>
              <a:t>SG</a:t>
            </a:r>
            <a:endParaRPr lang="en-AU" dirty="0"/>
          </a:p>
          <a:p>
            <a:pPr lvl="2"/>
            <a:r>
              <a:rPr lang="en-AU" dirty="0" smtClean="0"/>
              <a:t>IEEE </a:t>
            </a:r>
            <a:r>
              <a:rPr lang="en-AU" dirty="0"/>
              <a:t>802.3 10SPE </a:t>
            </a:r>
            <a:r>
              <a:rPr lang="en-AU" dirty="0" err="1"/>
              <a:t>Multidrop</a:t>
            </a:r>
            <a:r>
              <a:rPr lang="en-AU" dirty="0"/>
              <a:t> Enhancements </a:t>
            </a:r>
            <a:r>
              <a:rPr lang="en-AU" dirty="0" smtClean="0"/>
              <a:t>SG</a:t>
            </a:r>
            <a:endParaRPr lang="en-AU" b="0" dirty="0"/>
          </a:p>
          <a:p>
            <a:pPr lvl="2"/>
            <a:endParaRPr lang="en-AU" b="0" dirty="0">
              <a:solidFill>
                <a:srgbClr val="FF0000"/>
              </a:solidFill>
            </a:endParaRPr>
          </a:p>
          <a:p>
            <a:pPr lvl="1"/>
            <a:endParaRPr lang="en-AU" b="0"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has been published as ISO/IEC/IEEE </a:t>
            </a:r>
            <a:r>
              <a:rPr lang="en-AU" dirty="0" smtClean="0"/>
              <a:t>8802-1Q:2016/</a:t>
            </a:r>
            <a:r>
              <a:rPr lang="en-AU" dirty="0" err="1" smtClean="0"/>
              <a:t>Amd</a:t>
            </a:r>
            <a:r>
              <a:rPr lang="en-AU" dirty="0" smtClean="0"/>
              <a:t> 7:2019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a:solidFill>
                  <a:srgbClr val="00B050"/>
                </a:solidFill>
              </a:rPr>
              <a:t>passed</a:t>
            </a:r>
            <a:endParaRPr lang="en-AU" dirty="0">
              <a:solidFill>
                <a:schemeClr val="accent2"/>
              </a:solidFill>
            </a:endParaRPr>
          </a:p>
          <a:p>
            <a:pPr lvl="1"/>
            <a:r>
              <a:rPr lang="en-AU" dirty="0" smtClean="0"/>
              <a:t>802.1</a:t>
            </a:r>
            <a:r>
              <a:rPr lang="en-AU" dirty="0"/>
              <a:t>Qch</a:t>
            </a:r>
            <a:r>
              <a:rPr lang="en-AU" dirty="0" smtClean="0"/>
              <a:t> </a:t>
            </a:r>
            <a:r>
              <a:rPr lang="en-AU" dirty="0"/>
              <a:t>was submitted in Nov 2017 </a:t>
            </a:r>
            <a:r>
              <a:rPr lang="en-AU" dirty="0" smtClean="0"/>
              <a:t>(</a:t>
            </a:r>
            <a:r>
              <a:rPr lang="en-AU" dirty="0"/>
              <a:t>N16743</a:t>
            </a:r>
            <a:r>
              <a:rPr lang="en-AU" dirty="0" smtClean="0"/>
              <a:t>)</a:t>
            </a:r>
            <a:endParaRPr lang="en-AU" dirty="0"/>
          </a:p>
          <a:p>
            <a:pPr lvl="1"/>
            <a:r>
              <a:rPr lang="en-AU" dirty="0" smtClean="0"/>
              <a:t>802.1</a:t>
            </a:r>
            <a:r>
              <a:rPr lang="en-AU" dirty="0"/>
              <a:t>Qch</a:t>
            </a:r>
            <a:r>
              <a:rPr lang="en-AU" dirty="0" smtClean="0"/>
              <a:t> </a:t>
            </a:r>
            <a:r>
              <a:rPr lang="en-AU" dirty="0"/>
              <a:t>passed 60-day pre-ballot on </a:t>
            </a:r>
            <a:r>
              <a:rPr lang="en-AU" dirty="0" smtClean="0"/>
              <a:t>18 </a:t>
            </a:r>
            <a:r>
              <a:rPr lang="en-AU" dirty="0"/>
              <a:t>Jan 2018 (</a:t>
            </a:r>
            <a:r>
              <a:rPr lang="en-AU" dirty="0" smtClean="0"/>
              <a:t>N16762)</a:t>
            </a:r>
            <a:endParaRPr lang="en-AU" dirty="0"/>
          </a:p>
          <a:p>
            <a:pPr lvl="2"/>
            <a:r>
              <a:rPr lang="en-AU" dirty="0"/>
              <a:t>Passed 9/0/13 on need for ISO standard</a:t>
            </a:r>
          </a:p>
          <a:p>
            <a:pPr lvl="2"/>
            <a:r>
              <a:rPr lang="en-AU" dirty="0"/>
              <a:t>Passed </a:t>
            </a:r>
            <a:r>
              <a:rPr lang="en-AU" dirty="0" smtClean="0"/>
              <a:t>7/0/15 </a:t>
            </a:r>
            <a:r>
              <a:rPr lang="en-AU" dirty="0"/>
              <a:t>on support for submission to FDIS </a:t>
            </a:r>
            <a:endParaRPr lang="en-AU" dirty="0" smtClean="0"/>
          </a:p>
          <a:p>
            <a:pPr lvl="1"/>
            <a:r>
              <a:rPr lang="en-AU" dirty="0" smtClean="0"/>
              <a:t>No comments were received</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FDIS ballot passed 9/0/10 on 3 Jan </a:t>
            </a:r>
            <a:r>
              <a:rPr lang="en-AU" dirty="0" smtClean="0"/>
              <a:t>2019 </a:t>
            </a:r>
            <a:r>
              <a:rPr lang="en-AU" dirty="0"/>
              <a:t>(</a:t>
            </a:r>
            <a:r>
              <a:rPr lang="en-AU" dirty="0">
                <a:solidFill>
                  <a:srgbClr val="FF0000"/>
                </a:solidFill>
              </a:rPr>
              <a:t>N??????</a:t>
            </a:r>
            <a:r>
              <a:rPr lang="en-AU" dirty="0"/>
              <a:t>)</a:t>
            </a:r>
            <a:endParaRPr lang="en-US" dirty="0"/>
          </a:p>
          <a:p>
            <a:pPr lvl="1"/>
            <a:r>
              <a:rPr lang="en-AU" dirty="0" smtClean="0"/>
              <a:t>Published </a:t>
            </a:r>
            <a:r>
              <a:rPr lang="en-AU" dirty="0"/>
              <a:t>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150</a:t>
            </a:fld>
            <a:endParaRPr lang="en-US"/>
          </a:p>
        </p:txBody>
      </p:sp>
    </p:spTree>
    <p:extLst>
      <p:ext uri="{BB962C8B-B14F-4D97-AF65-F5344CB8AC3E}">
        <p14:creationId xmlns:p14="http://schemas.microsoft.com/office/powerpoint/2010/main" val="2029258541"/>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has been published as </a:t>
            </a:r>
            <a:r>
              <a:rPr lang="en-AU" dirty="0"/>
              <a:t>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endParaRPr lang="en-AU" dirty="0" smtClean="0">
              <a:solidFill>
                <a:schemeClr val="accent2"/>
              </a:solidFill>
            </a:endParaRPr>
          </a:p>
          <a:p>
            <a:pPr lvl="1"/>
            <a:r>
              <a:rPr lang="en-AU" dirty="0"/>
              <a:t>Passed on </a:t>
            </a:r>
            <a:r>
              <a:rPr lang="en-AU" dirty="0" smtClean="0"/>
              <a:t>12 Apr 218 (N16792)</a:t>
            </a:r>
            <a:endParaRPr lang="en-AU" dirty="0"/>
          </a:p>
          <a:p>
            <a:pPr lvl="2"/>
            <a:r>
              <a:rPr lang="en-AU" dirty="0"/>
              <a:t>Support need for IS: passed </a:t>
            </a:r>
            <a:r>
              <a:rPr lang="en-AU" dirty="0" smtClean="0"/>
              <a:t>11/0/8</a:t>
            </a:r>
            <a:endParaRPr lang="en-AU" dirty="0"/>
          </a:p>
          <a:p>
            <a:pPr lvl="2"/>
            <a:r>
              <a:rPr lang="en-AU" dirty="0"/>
              <a:t>Support this IS: passed </a:t>
            </a:r>
            <a:r>
              <a:rPr lang="en-AU" dirty="0" smtClean="0"/>
              <a:t>11/0/8</a:t>
            </a:r>
            <a:endParaRPr lang="en-AU" dirty="0"/>
          </a:p>
          <a:p>
            <a:pPr lvl="2"/>
            <a:r>
              <a:rPr lang="en-AU" dirty="0"/>
              <a:t>No comments</a:t>
            </a:r>
          </a:p>
          <a:p>
            <a:r>
              <a:rPr lang="en-AU" dirty="0" smtClean="0"/>
              <a:t>FDIS ballot: </a:t>
            </a:r>
            <a:r>
              <a:rPr lang="en-AU" dirty="0" smtClean="0">
                <a:solidFill>
                  <a:srgbClr val="00B050"/>
                </a:solidFill>
              </a:rPr>
              <a:t>passed &amp; published</a:t>
            </a:r>
          </a:p>
          <a:p>
            <a:pPr lvl="1"/>
            <a:r>
              <a:rPr lang="en-AU" dirty="0"/>
              <a:t>FDIS ballot passed </a:t>
            </a:r>
            <a:r>
              <a:rPr lang="en-AU" dirty="0" smtClean="0"/>
              <a:t>9/0/10 </a:t>
            </a:r>
            <a:r>
              <a:rPr lang="en-AU" dirty="0"/>
              <a:t>on 26 Dec 2018 (</a:t>
            </a:r>
            <a:r>
              <a:rPr lang="en-AU" dirty="0">
                <a:solidFill>
                  <a:srgbClr val="FF0000"/>
                </a:solidFill>
              </a:rPr>
              <a:t>N??????</a:t>
            </a:r>
            <a:r>
              <a:rPr lang="en-AU" dirty="0"/>
              <a:t>)</a:t>
            </a:r>
            <a:endParaRPr lang="en-US" dirty="0" smtClean="0"/>
          </a:p>
          <a:p>
            <a:pPr lvl="1"/>
            <a:r>
              <a:rPr lang="en-US" dirty="0" smtClean="0"/>
              <a:t>Published </a:t>
            </a:r>
            <a:r>
              <a:rPr lang="en-US" dirty="0"/>
              <a:t>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has been published as </a:t>
            </a:r>
            <a:r>
              <a:rPr lang="en-AU" dirty="0"/>
              <a:t>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a:t>
            </a:r>
            <a:r>
              <a:rPr lang="en-AU" dirty="0" smtClean="0"/>
              <a:t>N16793)</a:t>
            </a:r>
            <a:endParaRPr lang="en-AU" dirty="0"/>
          </a:p>
          <a:p>
            <a:pPr lvl="2"/>
            <a:r>
              <a:rPr lang="en-AU" dirty="0"/>
              <a:t>Support need for IS: passed 11/0/8</a:t>
            </a:r>
          </a:p>
          <a:p>
            <a:pPr lvl="2"/>
            <a:r>
              <a:rPr lang="en-AU" dirty="0"/>
              <a:t>Support this IS: passed 11/0/8</a:t>
            </a:r>
          </a:p>
          <a:p>
            <a:pPr lvl="2"/>
            <a:r>
              <a:rPr lang="en-AU" dirty="0"/>
              <a:t>No comments</a:t>
            </a:r>
          </a:p>
          <a:p>
            <a:r>
              <a:rPr lang="en-AU" dirty="0"/>
              <a:t>FDIS ballot</a:t>
            </a:r>
            <a:r>
              <a:rPr lang="en-AU" dirty="0" smtClean="0"/>
              <a:t>: </a:t>
            </a:r>
            <a:r>
              <a:rPr lang="en-AU" dirty="0">
                <a:solidFill>
                  <a:srgbClr val="00B050"/>
                </a:solidFill>
              </a:rPr>
              <a:t>passed &amp; </a:t>
            </a:r>
            <a:r>
              <a:rPr lang="en-AU" dirty="0" smtClean="0">
                <a:solidFill>
                  <a:srgbClr val="00B050"/>
                </a:solidFill>
              </a:rPr>
              <a:t>published </a:t>
            </a:r>
          </a:p>
          <a:p>
            <a:pPr lvl="1"/>
            <a:r>
              <a:rPr lang="en-AU" dirty="0" smtClean="0"/>
              <a:t>FDIS </a:t>
            </a:r>
            <a:r>
              <a:rPr lang="en-AU" dirty="0"/>
              <a:t>ballot passed </a:t>
            </a:r>
            <a:r>
              <a:rPr lang="en-AU" dirty="0" smtClean="0"/>
              <a:t>9/0/10 </a:t>
            </a:r>
            <a:r>
              <a:rPr lang="en-AU" dirty="0"/>
              <a:t>on 26 Dec 2018 (</a:t>
            </a:r>
            <a:r>
              <a:rPr lang="en-AU" dirty="0">
                <a:solidFill>
                  <a:srgbClr val="FF0000"/>
                </a:solidFill>
              </a:rPr>
              <a:t>N??????</a:t>
            </a:r>
            <a:r>
              <a:rPr lang="en-AU" dirty="0"/>
              <a:t>)</a:t>
            </a:r>
            <a:endParaRPr lang="en-US" dirty="0"/>
          </a:p>
          <a:p>
            <a:pPr lvl="1"/>
            <a:r>
              <a:rPr lang="en-US" dirty="0" smtClean="0"/>
              <a:t>Published as </a:t>
            </a:r>
            <a:r>
              <a:rPr lang="en-AU" dirty="0" smtClean="0"/>
              <a:t>ISO/IEC/IEEE </a:t>
            </a:r>
            <a:r>
              <a:rPr lang="en-AU" dirty="0"/>
              <a:t>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152</a:t>
            </a:fld>
            <a:endParaRPr lang="en-US"/>
          </a:p>
        </p:txBody>
      </p:sp>
    </p:spTree>
    <p:extLst>
      <p:ext uri="{BB962C8B-B14F-4D97-AF65-F5344CB8AC3E}">
        <p14:creationId xmlns:p14="http://schemas.microsoft.com/office/powerpoint/2010/main" val="115300128"/>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a:t>
            </a:r>
            <a:r>
              <a:rPr lang="en-AU" dirty="0" smtClean="0"/>
              <a:t>has been published as </a:t>
            </a:r>
            <a:r>
              <a:rPr lang="en-AU" dirty="0"/>
              <a:t>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rgbClr val="00B050"/>
                </a:solidFill>
              </a:rPr>
              <a:t>passed</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153</a:t>
            </a:fld>
            <a:endParaRPr lang="en-US"/>
          </a:p>
        </p:txBody>
      </p:sp>
    </p:spTree>
    <p:extLst>
      <p:ext uri="{BB962C8B-B14F-4D97-AF65-F5344CB8AC3E}">
        <p14:creationId xmlns:p14="http://schemas.microsoft.com/office/powerpoint/2010/main" val="4138948983"/>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smtClean="0"/>
              <a:t>…</a:t>
            </a:r>
          </a:p>
          <a:p>
            <a:pPr lvl="1"/>
            <a:r>
              <a:rPr lang="en-AU" dirty="0" smtClean="0"/>
              <a:t>Unfortunately, errors in the publication process required a re-run of the 60-day pre-ballot, which passed on 1 Sept 2017 (N16697)</a:t>
            </a:r>
          </a:p>
          <a:p>
            <a:pPr lvl="2"/>
            <a:r>
              <a:rPr lang="en-AU" dirty="0"/>
              <a:t>Need? </a:t>
            </a:r>
            <a:r>
              <a:rPr lang="en-AU" dirty="0" smtClean="0"/>
              <a:t>9/1/11</a:t>
            </a:r>
            <a:endParaRPr lang="en-AU" dirty="0"/>
          </a:p>
          <a:p>
            <a:pPr lvl="2"/>
            <a:r>
              <a:rPr lang="en-AU" dirty="0"/>
              <a:t>Submission? </a:t>
            </a:r>
            <a:r>
              <a:rPr lang="en-AU" dirty="0" smtClean="0"/>
              <a:t>9/1/11</a:t>
            </a:r>
          </a:p>
          <a:p>
            <a:pPr lvl="1"/>
            <a:r>
              <a:rPr lang="en-AU" dirty="0" smtClean="0">
                <a:solidFill>
                  <a:schemeClr val="tx2"/>
                </a:solidFill>
              </a:rPr>
              <a:t>China </a:t>
            </a:r>
            <a:r>
              <a:rPr lang="en-AU" dirty="0">
                <a:solidFill>
                  <a:schemeClr val="tx2"/>
                </a:solidFill>
              </a:rPr>
              <a:t>voted “no” with the usual security related </a:t>
            </a:r>
            <a:r>
              <a:rPr lang="en-AU" dirty="0" smtClean="0">
                <a:solidFill>
                  <a:schemeClr val="tx2"/>
                </a:solidFill>
              </a:rPr>
              <a:t>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a:t>
            </a:r>
            <a:r>
              <a:rPr lang="en-AU" dirty="0" smtClean="0">
                <a:solidFill>
                  <a:schemeClr val="tx2"/>
                </a:solidFill>
              </a:rPr>
              <a:t>was sent in Oct </a:t>
            </a:r>
            <a:r>
              <a:rPr lang="en-AU" dirty="0">
                <a:solidFill>
                  <a:schemeClr val="tx2"/>
                </a:solidFill>
              </a:rPr>
              <a:t>2017 </a:t>
            </a:r>
            <a:r>
              <a:rPr lang="en-AU" dirty="0" smtClean="0">
                <a:solidFill>
                  <a:schemeClr val="tx2"/>
                </a:solidFill>
              </a:rPr>
              <a:t>(</a:t>
            </a:r>
            <a:r>
              <a:rPr lang="en-AU" dirty="0">
                <a:solidFill>
                  <a:schemeClr val="tx2"/>
                </a:solidFill>
              </a:rPr>
              <a:t>N16725)</a:t>
            </a:r>
          </a:p>
          <a:p>
            <a:r>
              <a:rPr lang="en-AU" dirty="0" smtClean="0"/>
              <a:t>FDIS ballot: </a:t>
            </a:r>
            <a:r>
              <a:rPr lang="en-AU" dirty="0" smtClean="0">
                <a:solidFill>
                  <a:srgbClr val="00B050"/>
                </a:solidFill>
              </a:rPr>
              <a:t>passed &amp; published</a:t>
            </a:r>
          </a:p>
          <a:p>
            <a:pPr lvl="1"/>
            <a:r>
              <a:rPr lang="en-AU" dirty="0"/>
              <a:t>FDIS ballot passed </a:t>
            </a:r>
            <a:r>
              <a:rPr lang="en-AU" dirty="0" smtClean="0"/>
              <a:t>9/1/9 </a:t>
            </a:r>
            <a:r>
              <a:rPr lang="en-AU" dirty="0"/>
              <a:t>on </a:t>
            </a:r>
            <a:r>
              <a:rPr lang="en-AU" dirty="0" smtClean="0"/>
              <a:t>26 Dec 2018 </a:t>
            </a:r>
            <a:r>
              <a:rPr lang="en-AU" dirty="0"/>
              <a:t>(</a:t>
            </a:r>
            <a:r>
              <a:rPr lang="en-AU" dirty="0" smtClean="0"/>
              <a:t>N16982)</a:t>
            </a:r>
            <a:endParaRPr lang="en-AU" dirty="0"/>
          </a:p>
          <a:p>
            <a:pPr lvl="2"/>
            <a:r>
              <a:rPr lang="en-AU" dirty="0" smtClean="0"/>
              <a:t>China voted no</a:t>
            </a:r>
            <a:endParaRPr lang="en-AU" dirty="0"/>
          </a:p>
          <a:p>
            <a:pPr lvl="1"/>
            <a:r>
              <a:rPr lang="en-AU" dirty="0" smtClean="0"/>
              <a:t>A response was sent in Feb 2019 (N16888) – see </a:t>
            </a:r>
            <a:r>
              <a:rPr lang="en-AU" dirty="0">
                <a:hlinkClick r:id="rId3"/>
              </a:rPr>
              <a:t>11-19-0062-01</a:t>
            </a:r>
            <a:endParaRPr lang="en-AU" dirty="0" smtClean="0"/>
          </a:p>
          <a:p>
            <a:pPr lvl="1"/>
            <a:r>
              <a:rPr lang="en-AU" dirty="0" smtClean="0"/>
              <a:t>Published as </a:t>
            </a:r>
            <a:r>
              <a:rPr lang="en-AU" dirty="0"/>
              <a:t>ISO/IEC/IEEE </a:t>
            </a:r>
            <a:r>
              <a:rPr lang="en-AU" dirty="0" smtClean="0"/>
              <a:t>8802-11:2018/</a:t>
            </a:r>
            <a:r>
              <a:rPr lang="en-AU" dirty="0" err="1" smtClean="0"/>
              <a:t>Amd</a:t>
            </a:r>
            <a:r>
              <a:rPr lang="en-AU" dirty="0" smtClean="0"/>
              <a:t> </a:t>
            </a:r>
            <a:r>
              <a:rPr lang="en-AU" dirty="0"/>
              <a:t>1</a:t>
            </a:r>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154</a:t>
            </a:fld>
            <a:endParaRPr lang="en-US"/>
          </a:p>
        </p:txBody>
      </p:sp>
    </p:spTree>
    <p:extLst>
      <p:ext uri="{BB962C8B-B14F-4D97-AF65-F5344CB8AC3E}">
        <p14:creationId xmlns:p14="http://schemas.microsoft.com/office/powerpoint/2010/main" val="2771317728"/>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has been published as </a:t>
            </a:r>
            <a:r>
              <a:rPr lang="en-AU" dirty="0"/>
              <a:t>ISO/IEC/IEEE 8802-A:2015/</a:t>
            </a:r>
            <a:r>
              <a:rPr lang="en-AU" dirty="0" err="1"/>
              <a:t>Amd</a:t>
            </a:r>
            <a:r>
              <a:rPr lang="en-AU" dirty="0"/>
              <a:t> </a:t>
            </a:r>
            <a:r>
              <a:rPr lang="en-AU" dirty="0" smtClean="0"/>
              <a:t>2:2019</a:t>
            </a: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smtClean="0"/>
              <a:t>802c </a:t>
            </a:r>
            <a:r>
              <a:rPr lang="en-AU" dirty="0"/>
              <a:t>60-day ballot passed on </a:t>
            </a:r>
            <a:r>
              <a:rPr lang="en-AU" dirty="0" smtClean="0"/>
              <a:t>2 Feb 2018 (N16765)</a:t>
            </a:r>
            <a:endParaRPr lang="en-AU" dirty="0"/>
          </a:p>
          <a:p>
            <a:pPr lvl="2"/>
            <a:r>
              <a:rPr lang="en-AU" dirty="0"/>
              <a:t>Passed </a:t>
            </a:r>
            <a:r>
              <a:rPr lang="en-AU" dirty="0" smtClean="0"/>
              <a:t>10/0/12 </a:t>
            </a:r>
            <a:r>
              <a:rPr lang="en-AU" dirty="0"/>
              <a:t>on need for ISO standard</a:t>
            </a:r>
          </a:p>
          <a:p>
            <a:pPr lvl="2"/>
            <a:r>
              <a:rPr lang="en-AU" dirty="0"/>
              <a:t>Passed </a:t>
            </a:r>
            <a:r>
              <a:rPr lang="en-AU" dirty="0" smtClean="0"/>
              <a:t>9/0/13 on </a:t>
            </a:r>
            <a:r>
              <a:rPr lang="en-AU" dirty="0"/>
              <a:t>support for submission to FDIS</a:t>
            </a:r>
          </a:p>
          <a:p>
            <a:pPr lvl="1"/>
            <a:r>
              <a:rPr lang="en-AU" dirty="0"/>
              <a:t>China NB </a:t>
            </a:r>
            <a:r>
              <a:rPr lang="en-AU" dirty="0" smtClean="0"/>
              <a:t>and US NB provided comments</a:t>
            </a:r>
          </a:p>
          <a:p>
            <a:pPr lvl="2"/>
            <a:r>
              <a:rPr lang="en-AU" dirty="0"/>
              <a:t>A response was sent in Apr 2018 </a:t>
            </a:r>
            <a:r>
              <a:rPr lang="en-AU" dirty="0" smtClean="0"/>
              <a:t>(N16797)</a:t>
            </a:r>
            <a:endParaRPr lang="en-AU" dirty="0"/>
          </a:p>
          <a:p>
            <a:r>
              <a:rPr lang="en-AU" dirty="0" smtClean="0"/>
              <a:t>FDIS ballot: </a:t>
            </a:r>
            <a:r>
              <a:rPr lang="en-AU" dirty="0" smtClean="0">
                <a:solidFill>
                  <a:srgbClr val="00B050"/>
                </a:solidFill>
              </a:rPr>
              <a:t>passed &amp; published and response sent</a:t>
            </a:r>
          </a:p>
          <a:p>
            <a:pPr lvl="1"/>
            <a:r>
              <a:rPr lang="en-AU" dirty="0"/>
              <a:t>FDIS ballot passed </a:t>
            </a:r>
            <a:r>
              <a:rPr lang="en-AU" dirty="0" smtClean="0"/>
              <a:t>9/1/9 </a:t>
            </a:r>
            <a:r>
              <a:rPr lang="en-AU" dirty="0"/>
              <a:t>on 26 Dec 2018 (</a:t>
            </a:r>
            <a:r>
              <a:rPr lang="en-AU" dirty="0">
                <a:solidFill>
                  <a:srgbClr val="FF0000"/>
                </a:solidFill>
              </a:rPr>
              <a:t>N</a:t>
            </a:r>
            <a:r>
              <a:rPr lang="en-AU" dirty="0" smtClean="0">
                <a:solidFill>
                  <a:srgbClr val="FF0000"/>
                </a:solidFill>
              </a:rPr>
              <a:t>??????</a:t>
            </a:r>
            <a:r>
              <a:rPr lang="en-AU" dirty="0" smtClean="0"/>
              <a:t>)</a:t>
            </a:r>
          </a:p>
          <a:p>
            <a:pPr lvl="1"/>
            <a:r>
              <a:rPr lang="en-AU" dirty="0" smtClean="0"/>
              <a:t>China NB voted “no</a:t>
            </a:r>
            <a:r>
              <a:rPr lang="en-AU" dirty="0"/>
              <a:t>” </a:t>
            </a:r>
            <a:r>
              <a:rPr lang="en-AU" dirty="0" smtClean="0"/>
              <a:t>&amp; provided comments</a:t>
            </a:r>
          </a:p>
          <a:p>
            <a:pPr lvl="2"/>
            <a:r>
              <a:rPr lang="en-AU" dirty="0"/>
              <a:t>A response was sent in </a:t>
            </a:r>
            <a:r>
              <a:rPr lang="en-AU" dirty="0" smtClean="0"/>
              <a:t>Apr 2019 (N16944)</a:t>
            </a:r>
            <a:r>
              <a:rPr lang="en-AU" dirty="0" smtClean="0">
                <a:solidFill>
                  <a:srgbClr val="FF0000"/>
                </a:solidFill>
              </a:rPr>
              <a:t> </a:t>
            </a:r>
            <a:endParaRPr lang="en-AU" dirty="0">
              <a:solidFill>
                <a:srgbClr val="FF0000"/>
              </a:solidFill>
            </a:endParaRPr>
          </a:p>
          <a:p>
            <a:pPr lvl="1"/>
            <a:r>
              <a:rPr lang="en-AU" dirty="0" smtClean="0"/>
              <a:t>Published </a:t>
            </a:r>
            <a:r>
              <a:rPr lang="en-AU" dirty="0"/>
              <a:t>as ISO/IEC/IEEE 8802-A:2015/</a:t>
            </a:r>
            <a:r>
              <a:rPr lang="en-AU" dirty="0" err="1"/>
              <a:t>Amd</a:t>
            </a:r>
            <a:r>
              <a:rPr lang="en-AU" dirty="0"/>
              <a:t> 2:2019</a:t>
            </a:r>
          </a:p>
          <a:p>
            <a:pPr lvl="2"/>
            <a:r>
              <a:rPr lang="en-AU" dirty="0" smtClean="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155</a:t>
            </a:fld>
            <a:endParaRPr lang="en-US"/>
          </a:p>
        </p:txBody>
      </p:sp>
    </p:spTree>
    <p:extLst>
      <p:ext uri="{BB962C8B-B14F-4D97-AF65-F5344CB8AC3E}">
        <p14:creationId xmlns:p14="http://schemas.microsoft.com/office/powerpoint/2010/main" val="1406622443"/>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has been published </a:t>
            </a:r>
            <a:r>
              <a:rPr lang="en-AU" dirty="0"/>
              <a:t>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rgbClr val="00B050"/>
                </a:solidFill>
              </a:rPr>
              <a:t>passed</a:t>
            </a:r>
          </a:p>
          <a:p>
            <a:pPr lvl="1"/>
            <a:r>
              <a:rPr lang="en-AU" dirty="0" smtClean="0"/>
              <a:t>802.11ah </a:t>
            </a:r>
            <a:r>
              <a:rPr lang="en-AU" dirty="0"/>
              <a:t>passed 60-day pre-ballot (</a:t>
            </a:r>
            <a:r>
              <a:rPr lang="en-AU" dirty="0" smtClean="0"/>
              <a:t>N16685) </a:t>
            </a:r>
            <a:r>
              <a:rPr lang="en-AU" dirty="0"/>
              <a:t>on </a:t>
            </a:r>
            <a:r>
              <a:rPr lang="en-AU" dirty="0" smtClean="0"/>
              <a:t>20 July 2017</a:t>
            </a:r>
            <a:endParaRPr lang="en-AU" dirty="0"/>
          </a:p>
          <a:p>
            <a:pPr lvl="2"/>
            <a:r>
              <a:rPr lang="en-AU" dirty="0"/>
              <a:t>Need? 10/0/10</a:t>
            </a:r>
          </a:p>
          <a:p>
            <a:pPr lvl="2"/>
            <a:r>
              <a:rPr lang="en-AU" dirty="0"/>
              <a:t>Submission? </a:t>
            </a:r>
            <a:r>
              <a:rPr lang="en-AU" dirty="0" smtClean="0"/>
              <a:t>9/0/11</a:t>
            </a:r>
          </a:p>
          <a:p>
            <a:r>
              <a:rPr lang="en-AU" dirty="0" smtClean="0"/>
              <a:t>FDIS ballot: </a:t>
            </a:r>
            <a:r>
              <a:rPr lang="en-AU" dirty="0" smtClean="0">
                <a:solidFill>
                  <a:srgbClr val="00B050"/>
                </a:solidFill>
              </a:rPr>
              <a:t>passed &amp; published</a:t>
            </a:r>
          </a:p>
          <a:p>
            <a:pPr lvl="1"/>
            <a:r>
              <a:rPr lang="en-AU" dirty="0"/>
              <a:t>802.11ah passed </a:t>
            </a:r>
            <a:r>
              <a:rPr lang="en-AU" dirty="0" smtClean="0"/>
              <a:t>FDIS ballot (N16685</a:t>
            </a:r>
            <a:r>
              <a:rPr lang="en-AU" dirty="0"/>
              <a:t>) on </a:t>
            </a:r>
            <a:r>
              <a:rPr lang="en-AU" dirty="0" smtClean="0"/>
              <a:t>8 Feb 2019 (N16983)</a:t>
            </a:r>
          </a:p>
          <a:p>
            <a:pPr lvl="2"/>
            <a:r>
              <a:rPr lang="en-AU" dirty="0" smtClean="0"/>
              <a:t>Passed 9/1/9</a:t>
            </a:r>
          </a:p>
          <a:p>
            <a:pPr lvl="1"/>
            <a:r>
              <a:rPr lang="en-AU" dirty="0" smtClean="0"/>
              <a:t>There was a negative vote and comments from China NB</a:t>
            </a:r>
          </a:p>
          <a:p>
            <a:pPr lvl="2"/>
            <a:r>
              <a:rPr lang="en-AU" dirty="0" smtClean="0"/>
              <a:t>Response sent in Mar 2019 (N16906)</a:t>
            </a:r>
          </a:p>
          <a:p>
            <a:pPr lvl="1"/>
            <a:r>
              <a:rPr lang="en-AU" dirty="0" smtClean="0"/>
              <a:t>Standard published as ISO/IEC/IEEE 8802-11:2018/</a:t>
            </a:r>
            <a:r>
              <a:rPr lang="en-AU" dirty="0" err="1" smtClean="0"/>
              <a:t>Amd</a:t>
            </a:r>
            <a:r>
              <a:rPr lang="en-AU" dirty="0" smtClean="0"/>
              <a:t> 2</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156</a:t>
            </a:fld>
            <a:endParaRPr lang="en-US"/>
          </a:p>
        </p:txBody>
      </p:sp>
    </p:spTree>
    <p:extLst>
      <p:ext uri="{BB962C8B-B14F-4D97-AF65-F5344CB8AC3E}">
        <p14:creationId xmlns:p14="http://schemas.microsoft.com/office/powerpoint/2010/main" val="1870478364"/>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1CM</a:t>
            </a:r>
            <a:r>
              <a:rPr lang="en-AU" dirty="0" smtClean="0"/>
              <a:t> has been published </a:t>
            </a:r>
            <a:r>
              <a:rPr lang="en-AU" dirty="0"/>
              <a:t>as ISO/IEC/IEEE 8802-1CM:2019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D2.2 </a:t>
            </a:r>
            <a:r>
              <a:rPr lang="en-AU" dirty="0"/>
              <a:t>was liaised in Apr 2018 (WG1N124</a:t>
            </a:r>
            <a:r>
              <a:rPr lang="en-AU" dirty="0" smtClean="0"/>
              <a:t>)</a:t>
            </a:r>
          </a:p>
          <a:p>
            <a:r>
              <a:rPr lang="en-US" dirty="0" smtClean="0"/>
              <a:t>60-day</a:t>
            </a:r>
            <a:r>
              <a:rPr lang="en-AU" dirty="0" smtClean="0"/>
              <a:t> pre-ballot: </a:t>
            </a:r>
            <a:r>
              <a:rPr lang="en-AU" dirty="0" smtClean="0">
                <a:solidFill>
                  <a:srgbClr val="00B050"/>
                </a:solidFill>
              </a:rPr>
              <a:t>passed</a:t>
            </a:r>
            <a:endParaRPr lang="en-AU" dirty="0" smtClean="0"/>
          </a:p>
          <a:p>
            <a:pPr lvl="1"/>
            <a:r>
              <a:rPr lang="en-AU" dirty="0"/>
              <a:t>802.</a:t>
            </a:r>
            <a:r>
              <a:rPr lang="en-AU" dirty="0">
                <a:cs typeface="Arial" panose="020B0604020202020204" pitchFamily="34" charset="0"/>
              </a:rPr>
              <a:t>1CM</a:t>
            </a:r>
            <a:r>
              <a:rPr lang="en-AU" dirty="0" smtClean="0"/>
              <a:t> </a:t>
            </a:r>
            <a:r>
              <a:rPr lang="en-AU" dirty="0"/>
              <a:t>60-day ballot passed on 14 Oct 2018 (</a:t>
            </a:r>
            <a:r>
              <a:rPr lang="en-AU" dirty="0" smtClean="0"/>
              <a:t>N16859)</a:t>
            </a:r>
            <a:endParaRPr lang="en-AU" dirty="0"/>
          </a:p>
          <a:p>
            <a:pPr lvl="2"/>
            <a:r>
              <a:rPr lang="en-AU" dirty="0"/>
              <a:t>Passed </a:t>
            </a:r>
            <a:r>
              <a:rPr lang="en-AU" dirty="0" smtClean="0"/>
              <a:t>7/0/11 </a:t>
            </a:r>
            <a:r>
              <a:rPr lang="en-AU" dirty="0"/>
              <a:t>on need for ISO standard</a:t>
            </a:r>
          </a:p>
          <a:p>
            <a:pPr lvl="2"/>
            <a:r>
              <a:rPr lang="en-AU" dirty="0"/>
              <a:t>Passed </a:t>
            </a:r>
            <a:r>
              <a:rPr lang="en-AU" dirty="0" smtClean="0"/>
              <a:t>5/0/13 </a:t>
            </a:r>
            <a:r>
              <a:rPr lang="en-AU" dirty="0"/>
              <a:t>on support for submission to </a:t>
            </a:r>
            <a:r>
              <a:rPr lang="en-AU" dirty="0" smtClean="0"/>
              <a:t>FDIS</a:t>
            </a:r>
          </a:p>
          <a:p>
            <a:pPr lvl="1"/>
            <a:r>
              <a:rPr lang="en-AU" dirty="0" smtClean="0"/>
              <a:t>No comments were submitted</a:t>
            </a:r>
            <a:endParaRPr lang="en-AU" dirty="0"/>
          </a:p>
          <a:p>
            <a:r>
              <a:rPr lang="en-AU" dirty="0" smtClean="0"/>
              <a:t>FDIS ballot: </a:t>
            </a:r>
            <a:r>
              <a:rPr lang="en-AU" kern="1200" dirty="0" smtClean="0">
                <a:solidFill>
                  <a:srgbClr val="00B050"/>
                </a:solidFill>
              </a:rPr>
              <a:t>passed &amp; published</a:t>
            </a:r>
          </a:p>
          <a:p>
            <a:pPr lvl="1"/>
            <a:r>
              <a:rPr lang="en-AU" dirty="0"/>
              <a:t>802.</a:t>
            </a:r>
            <a:r>
              <a:rPr lang="en-AU" dirty="0">
                <a:cs typeface="Arial" panose="020B0604020202020204" pitchFamily="34" charset="0"/>
              </a:rPr>
              <a:t>1CM</a:t>
            </a:r>
            <a:r>
              <a:rPr lang="en-AU" dirty="0"/>
              <a:t> </a:t>
            </a:r>
            <a:r>
              <a:rPr lang="en-AU" dirty="0" smtClean="0"/>
              <a:t>FDIS </a:t>
            </a:r>
            <a:r>
              <a:rPr lang="en-AU" dirty="0"/>
              <a:t>ballot passed on </a:t>
            </a:r>
            <a:r>
              <a:rPr lang="en-AU" dirty="0" smtClean="0"/>
              <a:t>27 Jun 2018</a:t>
            </a:r>
          </a:p>
          <a:p>
            <a:pPr lvl="2"/>
            <a:r>
              <a:rPr lang="en-AU" kern="1200" dirty="0" smtClean="0"/>
              <a:t>Passed 10/10/10</a:t>
            </a:r>
          </a:p>
          <a:p>
            <a:pPr lvl="2"/>
            <a:r>
              <a:rPr lang="en-AU" kern="1200" dirty="0" smtClean="0"/>
              <a:t>No comments</a:t>
            </a:r>
          </a:p>
          <a:p>
            <a:pPr lvl="1"/>
            <a:r>
              <a:rPr lang="en-AU" dirty="0"/>
              <a:t>P</a:t>
            </a:r>
            <a:r>
              <a:rPr lang="en-AU" dirty="0" smtClean="0"/>
              <a:t>ublished </a:t>
            </a:r>
            <a:r>
              <a:rPr lang="en-AU" dirty="0"/>
              <a:t>as  ISO/IEC/IEEE 8802-1CM:2019</a:t>
            </a:r>
            <a:endParaRPr lang="en-AU" dirty="0" smtClean="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157</a:t>
            </a:fld>
            <a:endParaRPr lang="en-US"/>
          </a:p>
        </p:txBody>
      </p:sp>
    </p:spTree>
    <p:extLst>
      <p:ext uri="{BB962C8B-B14F-4D97-AF65-F5344CB8AC3E}">
        <p14:creationId xmlns:p14="http://schemas.microsoft.com/office/powerpoint/2010/main" val="35753137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err="1" smtClean="0"/>
              <a:t>iMeet</a:t>
            </a:r>
            <a:r>
              <a:rPr lang="en-AU" dirty="0" smtClean="0"/>
              <a:t> area</a:t>
            </a:r>
            <a:r>
              <a:rPr lang="en-AU" dirty="0"/>
              <a:t>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err="1" smtClean="0"/>
              <a:t>iMeet</a:t>
            </a:r>
            <a:r>
              <a:rPr lang="en-AU" dirty="0" smtClean="0"/>
              <a:t> area</a:t>
            </a:r>
            <a:r>
              <a:rPr lang="en-AU" dirty="0"/>
              <a:t>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2"/>
            <a:r>
              <a:rPr lang="en-AU" dirty="0" smtClean="0"/>
              <a:t>The site is up-to-date as of 15 June 2018</a:t>
            </a:r>
          </a:p>
          <a:p>
            <a:pPr lvl="1"/>
            <a:r>
              <a:rPr lang="en-AU" dirty="0" err="1"/>
              <a:t>iMeet</a:t>
            </a:r>
            <a:r>
              <a:rPr lang="en-AU" dirty="0"/>
              <a:t> also </a:t>
            </a:r>
            <a:r>
              <a:rPr lang="en-AU" dirty="0" smtClean="0"/>
              <a:t>contains links to a </a:t>
            </a:r>
            <a:r>
              <a:rPr lang="en-AU" dirty="0" smtClean="0">
                <a:hlinkClick r:id="rId3"/>
              </a:rPr>
              <a:t>document</a:t>
            </a:r>
            <a:r>
              <a:rPr lang="en-AU" dirty="0" smtClean="0"/>
              <a:t> that explains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r>
              <a:rPr lang="en-AU" dirty="0"/>
              <a:t>Feb 2017: John D'Ambrosia is developing some standard motion </a:t>
            </a:r>
            <a:r>
              <a:rPr lang="en-AU" dirty="0" smtClean="0"/>
              <a:t>templates</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2964958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SC will discuss recent slow progress …</a:t>
            </a:r>
            <a:endParaRPr lang="en-AU" dirty="0"/>
          </a:p>
        </p:txBody>
      </p:sp>
      <p:sp>
        <p:nvSpPr>
          <p:cNvPr id="8" name="Content Placeholder 7"/>
          <p:cNvSpPr>
            <a:spLocks noGrp="1"/>
          </p:cNvSpPr>
          <p:nvPr>
            <p:ph idx="1"/>
          </p:nvPr>
        </p:nvSpPr>
        <p:spPr/>
        <p:txBody>
          <a:bodyPr/>
          <a:lstStyle/>
          <a:p>
            <a:pPr lvl="1"/>
            <a:r>
              <a:rPr lang="en-AU" dirty="0" smtClean="0"/>
              <a:t>(Update on 15 Nov) It is believed the procedural issues between IEEE-SA staff and ISO staff that have caused a slowdown in ballot handling have now been resolved and that ballots will restart in next 6-8 weeks.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17</a:t>
            </a:fld>
            <a:endParaRPr lang="en-US"/>
          </a:p>
        </p:txBody>
      </p:sp>
    </p:spTree>
    <p:extLst>
      <p:ext uri="{BB962C8B-B14F-4D97-AF65-F5344CB8AC3E}">
        <p14:creationId xmlns:p14="http://schemas.microsoft.com/office/powerpoint/2010/main" val="1273078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 </a:t>
            </a:r>
            <a:r>
              <a:rPr lang="en-AU" dirty="0"/>
              <a:t>has </a:t>
            </a:r>
            <a:r>
              <a:rPr lang="en-AU" dirty="0" smtClean="0"/>
              <a:t>sent </a:t>
            </a:r>
            <a:r>
              <a:rPr lang="en-AU" dirty="0" smtClean="0"/>
              <a:t>61 </a:t>
            </a:r>
            <a:r>
              <a:rPr lang="en-AU" dirty="0"/>
              <a:t>standards </a:t>
            </a:r>
            <a:r>
              <a:rPr lang="en-AU" dirty="0" smtClean="0"/>
              <a:t>through to </a:t>
            </a:r>
            <a:r>
              <a:rPr lang="en-AU" dirty="0"/>
              <a:t>PSDO ratification </a:t>
            </a:r>
            <a:r>
              <a:rPr lang="en-AU" dirty="0" smtClean="0"/>
              <a:t>with </a:t>
            </a:r>
            <a:r>
              <a:rPr lang="en-AU" dirty="0" smtClean="0"/>
              <a:t>36 </a:t>
            </a:r>
            <a:r>
              <a:rPr lang="en-AU" dirty="0" smtClean="0"/>
              <a:t>in-process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58829107"/>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smtClean="0"/>
                        <a:t>WG</a:t>
                      </a:r>
                      <a:endParaRPr lang="en-AU" dirty="0"/>
                    </a:p>
                  </a:txBody>
                  <a:tcPr/>
                </a:tc>
                <a:tc>
                  <a:txBody>
                    <a:bodyPr/>
                    <a:lstStyle/>
                    <a:p>
                      <a:pPr algn="ctr"/>
                      <a:r>
                        <a:rPr lang="en-AU" dirty="0" smtClean="0"/>
                        <a:t>Completed</a:t>
                      </a:r>
                      <a:endParaRPr lang="en-AU" dirty="0"/>
                    </a:p>
                  </a:txBody>
                  <a:tcPr/>
                </a:tc>
                <a:tc>
                  <a:txBody>
                    <a:bodyPr/>
                    <a:lstStyle/>
                    <a:p>
                      <a:pPr algn="ctr"/>
                      <a:r>
                        <a:rPr lang="en-AU" dirty="0" smtClean="0"/>
                        <a:t>In-process</a:t>
                      </a:r>
                      <a:endParaRPr lang="en-AU" dirty="0"/>
                    </a:p>
                  </a:txBody>
                  <a:tcPr/>
                </a:tc>
                <a:extLst>
                  <a:ext uri="{0D108BD9-81ED-4DB2-BD59-A6C34878D82A}">
                    <a16:rowId xmlns:a16="http://schemas.microsoft.com/office/drawing/2014/main" val="2218623818"/>
                  </a:ext>
                </a:extLst>
              </a:tr>
              <a:tr h="370840">
                <a:tc>
                  <a:txBody>
                    <a:bodyPr/>
                    <a:lstStyle/>
                    <a:p>
                      <a:pPr algn="ctr"/>
                      <a:r>
                        <a:rPr lang="en-AU" b="1" dirty="0" smtClean="0"/>
                        <a:t>802.1</a:t>
                      </a:r>
                      <a:endParaRPr lang="en-AU" b="1" dirty="0"/>
                    </a:p>
                  </a:txBody>
                  <a:tcPr/>
                </a:tc>
                <a:tc>
                  <a:txBody>
                    <a:bodyPr/>
                    <a:lstStyle/>
                    <a:p>
                      <a:pPr algn="ctr"/>
                      <a:r>
                        <a:rPr lang="en-AU" dirty="0" smtClean="0"/>
                        <a:t>29</a:t>
                      </a:r>
                      <a:endParaRPr lang="en-AU" dirty="0"/>
                    </a:p>
                  </a:txBody>
                  <a:tcPr/>
                </a:tc>
                <a:tc>
                  <a:txBody>
                    <a:bodyPr/>
                    <a:lstStyle/>
                    <a:p>
                      <a:pPr algn="ctr"/>
                      <a:r>
                        <a:rPr lang="en-AU" dirty="0" smtClean="0"/>
                        <a:t>13</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smtClean="0"/>
                        <a:t>802.3</a:t>
                      </a:r>
                    </a:p>
                  </a:txBody>
                  <a:tcPr/>
                </a:tc>
                <a:tc>
                  <a:txBody>
                    <a:bodyPr/>
                    <a:lstStyle/>
                    <a:p>
                      <a:pPr algn="ctr"/>
                      <a:r>
                        <a:rPr lang="en-AU" dirty="0" smtClean="0"/>
                        <a:t>15</a:t>
                      </a:r>
                      <a:endParaRPr lang="en-AU" dirty="0"/>
                    </a:p>
                  </a:txBody>
                  <a:tcPr/>
                </a:tc>
                <a:tc>
                  <a:txBody>
                    <a:bodyPr/>
                    <a:lstStyle/>
                    <a:p>
                      <a:pPr algn="ctr"/>
                      <a:r>
                        <a:rPr lang="en-AU" dirty="0" smtClean="0"/>
                        <a:t>11</a:t>
                      </a:r>
                      <a:endParaRPr lang="en-AU" dirty="0"/>
                    </a:p>
                  </a:txBody>
                  <a:tcPr/>
                </a:tc>
                <a:extLst>
                  <a:ext uri="{0D108BD9-81ED-4DB2-BD59-A6C34878D82A}">
                    <a16:rowId xmlns:a16="http://schemas.microsoft.com/office/drawing/2014/main" val="2616437558"/>
                  </a:ext>
                </a:extLst>
              </a:tr>
              <a:tr h="370840">
                <a:tc>
                  <a:txBody>
                    <a:bodyPr/>
                    <a:lstStyle/>
                    <a:p>
                      <a:pPr algn="ctr"/>
                      <a:r>
                        <a:rPr lang="en-AU" b="1" dirty="0" smtClean="0"/>
                        <a:t>802.11</a:t>
                      </a:r>
                      <a:endParaRPr lang="en-AU" b="1" dirty="0"/>
                    </a:p>
                  </a:txBody>
                  <a:tcPr/>
                </a:tc>
                <a:tc>
                  <a:txBody>
                    <a:bodyPr/>
                    <a:lstStyle/>
                    <a:p>
                      <a:pPr algn="ctr"/>
                      <a:r>
                        <a:rPr lang="en-AU" dirty="0" smtClean="0"/>
                        <a:t>9</a:t>
                      </a:r>
                      <a:endParaRPr lang="en-AU" dirty="0"/>
                    </a:p>
                  </a:txBody>
                  <a:tcPr/>
                </a:tc>
                <a:tc>
                  <a:txBody>
                    <a:bodyPr/>
                    <a:lstStyle/>
                    <a:p>
                      <a:pPr algn="ctr"/>
                      <a:r>
                        <a:rPr lang="en-AU" dirty="0" smtClean="0"/>
                        <a:t>11</a:t>
                      </a:r>
                      <a:endParaRPr lang="en-AU" dirty="0"/>
                    </a:p>
                  </a:txBody>
                  <a:tcPr/>
                </a:tc>
                <a:extLst>
                  <a:ext uri="{0D108BD9-81ED-4DB2-BD59-A6C34878D82A}">
                    <a16:rowId xmlns:a16="http://schemas.microsoft.com/office/drawing/2014/main" val="3943146548"/>
                  </a:ext>
                </a:extLst>
              </a:tr>
              <a:tr h="370840">
                <a:tc>
                  <a:txBody>
                    <a:bodyPr/>
                    <a:lstStyle/>
                    <a:p>
                      <a:pPr algn="ctr"/>
                      <a:r>
                        <a:rPr lang="en-AU" b="1" dirty="0" smtClean="0"/>
                        <a:t>802.15</a:t>
                      </a:r>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2187709932"/>
                  </a:ext>
                </a:extLst>
              </a:tr>
              <a:tr h="370840">
                <a:tc>
                  <a:txBody>
                    <a:bodyPr/>
                    <a:lstStyle/>
                    <a:p>
                      <a:pPr algn="ctr"/>
                      <a:r>
                        <a:rPr lang="en-AU" b="1" dirty="0" smtClean="0"/>
                        <a:t>802.16</a:t>
                      </a:r>
                      <a:endParaRPr lang="en-AU" b="1" dirty="0"/>
                    </a:p>
                  </a:txBody>
                  <a:tcPr/>
                </a:tc>
                <a:tc>
                  <a:txBody>
                    <a:bodyPr/>
                    <a:lstStyle/>
                    <a:p>
                      <a:pPr algn="ctr"/>
                      <a:r>
                        <a:rPr lang="en-AU" dirty="0" smtClean="0"/>
                        <a:t>0</a:t>
                      </a:r>
                      <a:endParaRPr lang="en-AU" dirty="0"/>
                    </a:p>
                  </a:txBody>
                  <a:tcPr/>
                </a:tc>
                <a:tc>
                  <a:txBody>
                    <a:bodyPr/>
                    <a:lstStyle/>
                    <a:p>
                      <a:pPr algn="ctr"/>
                      <a:r>
                        <a:rPr lang="en-AU" dirty="0" smtClean="0"/>
                        <a:t>0</a:t>
                      </a:r>
                      <a:endParaRPr lang="en-AU" dirty="0"/>
                    </a:p>
                  </a:txBody>
                  <a:tcPr/>
                </a:tc>
                <a:extLst>
                  <a:ext uri="{0D108BD9-81ED-4DB2-BD59-A6C34878D82A}">
                    <a16:rowId xmlns:a16="http://schemas.microsoft.com/office/drawing/2014/main" val="1930315798"/>
                  </a:ext>
                </a:extLst>
              </a:tr>
              <a:tr h="370840">
                <a:tc>
                  <a:txBody>
                    <a:bodyPr/>
                    <a:lstStyle/>
                    <a:p>
                      <a:pPr algn="ctr"/>
                      <a:r>
                        <a:rPr lang="en-AU" b="1" dirty="0" smtClean="0"/>
                        <a:t>802.21</a:t>
                      </a:r>
                      <a:endParaRPr lang="en-AU" b="1" dirty="0"/>
                    </a:p>
                  </a:txBody>
                  <a:tcPr/>
                </a:tc>
                <a:tc>
                  <a:txBody>
                    <a:bodyPr/>
                    <a:lstStyle/>
                    <a:p>
                      <a:pPr algn="ctr"/>
                      <a:r>
                        <a:rPr lang="en-AU" dirty="0" smtClean="0"/>
                        <a:t>3</a:t>
                      </a:r>
                      <a:endParaRPr lang="en-AU" dirty="0"/>
                    </a:p>
                  </a:txBody>
                  <a:tcPr/>
                </a:tc>
                <a:tc>
                  <a:txBody>
                    <a:bodyPr/>
                    <a:lstStyle/>
                    <a:p>
                      <a:pPr algn="ctr"/>
                      <a:r>
                        <a:rPr lang="en-AU" dirty="0" smtClean="0"/>
                        <a:t>0</a:t>
                      </a:r>
                      <a:endParaRPr lang="en-AU" dirty="0"/>
                    </a:p>
                  </a:txBody>
                  <a:tcPr/>
                </a:tc>
                <a:extLst>
                  <a:ext uri="{0D108BD9-81ED-4DB2-BD59-A6C34878D82A}">
                    <a16:rowId xmlns:a16="http://schemas.microsoft.com/office/drawing/2014/main" val="3179030079"/>
                  </a:ext>
                </a:extLst>
              </a:tr>
              <a:tr h="370840">
                <a:tc>
                  <a:txBody>
                    <a:bodyPr/>
                    <a:lstStyle/>
                    <a:p>
                      <a:pPr algn="ctr"/>
                      <a:r>
                        <a:rPr lang="en-AU" b="1" dirty="0" smtClean="0"/>
                        <a:t>802.22</a:t>
                      </a:r>
                      <a:endParaRPr lang="en-AU" b="1" dirty="0"/>
                    </a:p>
                  </a:txBody>
                  <a:tcPr/>
                </a:tc>
                <a:tc>
                  <a:txBody>
                    <a:bodyPr/>
                    <a:lstStyle/>
                    <a:p>
                      <a:pPr algn="ctr"/>
                      <a:r>
                        <a:rPr lang="en-AU" dirty="0" smtClean="0"/>
                        <a:t>3</a:t>
                      </a:r>
                      <a:endParaRPr lang="en-AU" dirty="0"/>
                    </a:p>
                  </a:txBody>
                  <a:tcPr>
                    <a:lnB w="12700" cap="flat" cmpd="sng" algn="ctr">
                      <a:solidFill>
                        <a:schemeClr val="tx1"/>
                      </a:solidFill>
                      <a:prstDash val="solid"/>
                      <a:round/>
                      <a:headEnd type="none" w="med" len="med"/>
                      <a:tailEnd type="none" w="med" len="med"/>
                    </a:lnB>
                  </a:tcPr>
                </a:tc>
                <a:tc>
                  <a:txBody>
                    <a:bodyPr/>
                    <a:lstStyle/>
                    <a:p>
                      <a:pPr algn="ctr"/>
                      <a:r>
                        <a:rPr lang="en-AU" dirty="0" smtClean="0"/>
                        <a:t>0</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smtClean="0"/>
                        <a:t>All</a:t>
                      </a:r>
                      <a:endParaRPr lang="en-AU" b="1" dirty="0"/>
                    </a:p>
                  </a:txBody>
                  <a:tcPr/>
                </a:tc>
                <a:tc>
                  <a:txBody>
                    <a:bodyPr/>
                    <a:lstStyle/>
                    <a:p>
                      <a:pPr algn="ctr"/>
                      <a:r>
                        <a:rPr lang="en-AU" b="1" dirty="0" smtClean="0"/>
                        <a:t>61</a:t>
                      </a:r>
                      <a:endParaRPr lang="en-AU" b="1" dirty="0"/>
                    </a:p>
                  </a:txBody>
                  <a:tcPr>
                    <a:lnT w="12700" cap="flat" cmpd="sng" algn="ctr">
                      <a:solidFill>
                        <a:schemeClr val="tx1"/>
                      </a:solidFill>
                      <a:prstDash val="solid"/>
                      <a:round/>
                      <a:headEnd type="none" w="med" len="med"/>
                      <a:tailEnd type="none" w="med" len="med"/>
                    </a:lnT>
                  </a:tcPr>
                </a:tc>
                <a:tc>
                  <a:txBody>
                    <a:bodyPr/>
                    <a:lstStyle/>
                    <a:p>
                      <a:pPr algn="ctr"/>
                      <a:r>
                        <a:rPr lang="en-AU" b="1" dirty="0" smtClean="0"/>
                        <a:t>36</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a:t>
            </a:r>
            <a:r>
              <a:rPr lang="en-AU" dirty="0" smtClean="0"/>
              <a:t>29 </a:t>
            </a:r>
            <a:r>
              <a:rPr lang="en-AU" dirty="0" smtClean="0"/>
              <a:t>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Hawaii in Nov 2019</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a:t>
            </a:r>
            <a:r>
              <a:rPr lang="en-AU" dirty="0" smtClean="0"/>
              <a:t>29 </a:t>
            </a:r>
            <a:r>
              <a:rPr lang="en-AU" dirty="0" smtClean="0"/>
              <a:t>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smtClean="0"/>
                        <a:t>802.1Qbv</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smtClean="0"/>
                        <a:t>802.1AB</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smtClean="0"/>
                        <a:t>802.1Qca</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smtClean="0"/>
                        <a:t>802.1Qbu</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smtClean="0"/>
                        <a:t>802.1Qbz</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smtClean="0">
                          <a:latin typeface="+mj-lt"/>
                          <a:cs typeface="Arial" panose="020B0604020202020204" pitchFamily="34" charset="0"/>
                        </a:rPr>
                        <a:t>802.1Qcd</a:t>
                      </a:r>
                      <a:endParaRPr lang="en-AU" sz="1600" b="0" dirty="0"/>
                    </a:p>
                  </a:txBody>
                  <a:tcPr marL="115147" marR="115147"/>
                </a:tc>
                <a:tc>
                  <a:txBody>
                    <a:bodyPr/>
                    <a:lstStyle/>
                    <a:p>
                      <a:pPr algn="ctr"/>
                      <a:r>
                        <a:rPr lang="en-AU" sz="1600" b="0" dirty="0" smtClean="0">
                          <a:solidFill>
                            <a:srgbClr val="00B050"/>
                          </a:solidFill>
                        </a:rPr>
                        <a:t>Oct</a:t>
                      </a:r>
                      <a:r>
                        <a:rPr lang="en-AU" sz="1600" b="0" baseline="0" dirty="0" smtClean="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smtClean="0"/>
                        <a:t>802.1Q-Cor1</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dk1"/>
                          </a:solidFill>
                          <a:latin typeface="+mn-lt"/>
                          <a:ea typeface="+mn-ea"/>
                          <a:cs typeface="+mn-cs"/>
                        </a:rPr>
                        <a:t>802.1AC-Rev</a:t>
                      </a:r>
                    </a:p>
                  </a:txBody>
                  <a:tcPr marL="115147" marR="0"/>
                </a:tc>
                <a:tc>
                  <a:txBody>
                    <a:bodyPr/>
                    <a:lstStyle/>
                    <a:p>
                      <a:pPr algn="ctr"/>
                      <a:r>
                        <a:rPr lang="en-AU" sz="1600" b="0" dirty="0" smtClean="0">
                          <a:solidFill>
                            <a:srgbClr val="00B050"/>
                          </a:solidFill>
                        </a:rPr>
                        <a:t>May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smtClean="0"/>
                        <a:t>802d</a:t>
                      </a:r>
                      <a:endParaRPr lang="en-AU" sz="1600" b="0" dirty="0"/>
                    </a:p>
                  </a:txBody>
                  <a:tcPr marL="115147" marR="0"/>
                </a:tc>
                <a:tc>
                  <a:txBody>
                    <a:bodyPr/>
                    <a:lstStyle/>
                    <a:p>
                      <a:pPr algn="ctr"/>
                      <a:r>
                        <a:rPr lang="en-AU" sz="1600" b="0" dirty="0" smtClean="0">
                          <a:solidFill>
                            <a:srgbClr val="00B050"/>
                          </a:solidFill>
                        </a:rPr>
                        <a:t>Jun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smtClean="0"/>
                        <a:t>802.1AX/Cor1 </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smtClean="0"/>
                        <a:t>802.1AEcg</a:t>
                      </a:r>
                      <a:endParaRPr lang="en-AU" sz="1600" b="0" dirty="0"/>
                    </a:p>
                  </a:txBody>
                  <a:tcPr marL="115147" marR="0"/>
                </a:tc>
                <a:tc>
                  <a:txBody>
                    <a:bodyPr/>
                    <a:lstStyle/>
                    <a:p>
                      <a:pPr algn="ctr"/>
                      <a:r>
                        <a:rPr lang="en-AU" sz="1600" b="0" dirty="0" smtClean="0">
                          <a:solidFill>
                            <a:srgbClr val="00B050"/>
                          </a:solidFill>
                        </a:rPr>
                        <a:t>Sep 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a:t>
            </a:r>
            <a:r>
              <a:rPr lang="en-AU" dirty="0" smtClean="0"/>
              <a:t>29 </a:t>
            </a:r>
            <a:r>
              <a:rPr lang="en-AU" dirty="0" smtClean="0"/>
              <a:t>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50918794"/>
              </p:ext>
            </p:extLst>
          </p:nvPr>
        </p:nvGraphicFramePr>
        <p:xfrm>
          <a:off x="761999" y="1712149"/>
          <a:ext cx="7696200" cy="225552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smtClean="0">
                          <a:latin typeface="+mj-lt"/>
                          <a:cs typeface="Arial" panose="020B0604020202020204" pitchFamily="34" charset="0"/>
                        </a:rPr>
                        <a:t>802.1CB</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20</a:t>
                      </a:r>
                      <a:r>
                        <a:rPr lang="en-AU" sz="1600" b="0" kern="1200" baseline="0" dirty="0" smtClean="0">
                          <a:solidFill>
                            <a:srgbClr val="00B050"/>
                          </a:solidFill>
                          <a:latin typeface="+mn-lt"/>
                          <a:ea typeface="+mn-ea"/>
                          <a:cs typeface="+mn-cs"/>
                        </a:rPr>
                        <a:t> Jan 18</a:t>
                      </a:r>
                      <a:endParaRPr lang="en-AU" sz="1600" b="0" kern="1200" dirty="0" smtClean="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26 Dec 18</a:t>
                      </a:r>
                      <a:endParaRPr lang="en-AU" sz="1600" b="0" dirty="0" smtClean="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smtClean="0">
                          <a:latin typeface="+mj-lt"/>
                          <a:cs typeface="Arial" panose="020B0604020202020204" pitchFamily="34" charset="0"/>
                        </a:rPr>
                        <a:t>802.1Qci</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9</a:t>
                      </a:r>
                      <a:r>
                        <a:rPr lang="en-AU" sz="1600" b="0" kern="1200" baseline="0" dirty="0" smtClean="0">
                          <a:solidFill>
                            <a:srgbClr val="00B050"/>
                          </a:solidFill>
                          <a:latin typeface="+mn-lt"/>
                          <a:ea typeface="+mn-ea"/>
                          <a:cs typeface="+mn-cs"/>
                        </a:rPr>
                        <a:t> Dec 17</a:t>
                      </a:r>
                      <a:endParaRPr lang="en-AU" sz="1600" b="0" kern="1200" dirty="0" smtClean="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smtClean="0">
                          <a:latin typeface="+mj-lt"/>
                          <a:cs typeface="Arial" panose="020B0604020202020204" pitchFamily="34" charset="0"/>
                        </a:rPr>
                        <a:t>802.1Qch</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20</a:t>
                      </a:r>
                      <a:r>
                        <a:rPr lang="en-AU" sz="1600" b="0" kern="1200" baseline="0" dirty="0" smtClean="0">
                          <a:solidFill>
                            <a:srgbClr val="00B050"/>
                          </a:solidFill>
                          <a:latin typeface="+mn-lt"/>
                          <a:ea typeface="+mn-ea"/>
                          <a:cs typeface="+mn-cs"/>
                        </a:rPr>
                        <a:t> Jan 18</a:t>
                      </a:r>
                      <a:endParaRPr lang="en-AU" sz="1600" b="0" kern="1200" dirty="0" smtClean="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 Jan</a:t>
                      </a:r>
                      <a:r>
                        <a:rPr lang="en-AU" sz="1600" b="0" baseline="0" dirty="0" smtClean="0">
                          <a:solidFill>
                            <a:srgbClr val="00B050"/>
                          </a:solidFill>
                          <a:latin typeface="+mj-lt"/>
                        </a:rPr>
                        <a:t> 19</a:t>
                      </a:r>
                      <a:endParaRPr lang="en-AU" sz="1600" b="0" dirty="0" smtClean="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3324006233"/>
                  </a:ext>
                </a:extLst>
              </a:tr>
              <a:tr h="291598">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a:t>
                      </a:r>
                      <a:r>
                        <a:rPr lang="en-AU" sz="1600" b="0" kern="1200" baseline="0" dirty="0" smtClean="0">
                          <a:solidFill>
                            <a:srgbClr val="00B050"/>
                          </a:solidFill>
                          <a:latin typeface="+mn-lt"/>
                          <a:ea typeface="+mn-ea"/>
                          <a:cs typeface="+mn-cs"/>
                        </a:rPr>
                        <a:t> Feb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26 Dec 18</a:t>
                      </a:r>
                      <a:endParaRPr lang="en-AU" sz="1600" b="0" dirty="0" smtClean="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smtClean="0">
                          <a:latin typeface="+mj-lt"/>
                          <a:cs typeface="Arial" panose="020B0604020202020204" pitchFamily="34" charset="0"/>
                        </a:rPr>
                        <a:t>802.1CM</a:t>
                      </a:r>
                      <a:endParaRPr lang="en-AU" sz="1600" dirty="0">
                        <a:latin typeface="+mj-lt"/>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14</a:t>
                      </a:r>
                      <a:r>
                        <a:rPr lang="en-AU" sz="1600" b="0" kern="1200" baseline="0" dirty="0" smtClean="0">
                          <a:solidFill>
                            <a:srgbClr val="00B050"/>
                          </a:solidFill>
                          <a:latin typeface="+mn-lt"/>
                          <a:ea typeface="+mn-ea"/>
                          <a:cs typeface="+mn-cs"/>
                        </a:rPr>
                        <a:t> Oct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27</a:t>
                      </a:r>
                      <a:r>
                        <a:rPr lang="en-AU" sz="1600" b="0" baseline="0" dirty="0" smtClean="0">
                          <a:solidFill>
                            <a:srgbClr val="00B050"/>
                          </a:solidFill>
                          <a:latin typeface="+mj-lt"/>
                        </a:rPr>
                        <a:t> Jun 19</a:t>
                      </a:r>
                      <a:endParaRPr lang="en-AU" sz="1600" b="0" dirty="0" smtClean="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4007912991"/>
                  </a:ext>
                </a:extLst>
              </a:tr>
            </a:tbl>
          </a:graphicData>
        </a:graphic>
      </p:graphicFrame>
    </p:spTree>
    <p:extLst>
      <p:ext uri="{BB962C8B-B14F-4D97-AF65-F5344CB8AC3E}">
        <p14:creationId xmlns:p14="http://schemas.microsoft.com/office/powerpoint/2010/main" val="7642986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sent 15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7810756"/>
              </p:ext>
            </p:extLst>
          </p:nvPr>
        </p:nvGraphicFramePr>
        <p:xfrm>
          <a:off x="761999" y="1817511"/>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smtClean="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smtClean="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smtClean="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smtClean="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smtClean="0"/>
                        <a:t>802.3/</a:t>
                      </a:r>
                      <a:r>
                        <a:rPr lang="en-AU" sz="1600" dirty="0" err="1" smtClean="0"/>
                        <a:t>Cor</a:t>
                      </a:r>
                      <a:r>
                        <a:rPr lang="en-AU" sz="1600" dirty="0" smtClean="0"/>
                        <a:t> 1 </a:t>
                      </a:r>
                      <a:endParaRPr lang="en-AU" sz="1600" b="0" dirty="0" smtClean="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sent 15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smtClean="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16</a:t>
                      </a:r>
                      <a:r>
                        <a:rPr lang="en-AU" sz="1600" b="0" baseline="0" dirty="0" smtClean="0">
                          <a:solidFill>
                            <a:srgbClr val="00B050"/>
                          </a:solidFill>
                          <a:latin typeface="+mj-lt"/>
                        </a:rPr>
                        <a:t> Apr 17</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n/a</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smtClean="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18 </a:t>
                      </a:r>
                      <a:r>
                        <a:rPr lang="en-AU" sz="1600" b="0" baseline="0" dirty="0" smtClean="0">
                          <a:solidFill>
                            <a:srgbClr val="00B050"/>
                          </a:solidFill>
                          <a:latin typeface="+mj-lt"/>
                        </a:rPr>
                        <a:t>Aug 17</a:t>
                      </a:r>
                      <a:endParaRPr lang="en-AU" sz="1600" b="0" dirty="0" smtClean="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smtClean="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18 </a:t>
                      </a:r>
                      <a:r>
                        <a:rPr lang="en-AU" sz="1600" b="0" kern="1200" baseline="0" dirty="0" smtClean="0">
                          <a:solidFill>
                            <a:srgbClr val="00B050"/>
                          </a:solidFill>
                          <a:latin typeface="+mn-lt"/>
                          <a:ea typeface="+mn-ea"/>
                          <a:cs typeface="+mn-cs"/>
                        </a:rPr>
                        <a:t>Aug 17</a:t>
                      </a:r>
                      <a:endParaRPr lang="en-AU" sz="1600" b="0" kern="1200" dirty="0" smtClean="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12</a:t>
                      </a:r>
                      <a:r>
                        <a:rPr lang="en-AU" sz="1600" b="0" kern="1200" baseline="0" dirty="0" smtClean="0">
                          <a:solidFill>
                            <a:srgbClr val="00B050"/>
                          </a:solidFill>
                          <a:latin typeface="+mn-lt"/>
                          <a:ea typeface="+mn-ea"/>
                          <a:cs typeface="+mn-cs"/>
                        </a:rPr>
                        <a:t> Apr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26</a:t>
                      </a:r>
                      <a:r>
                        <a:rPr lang="en-AU" sz="1600" b="0" kern="1200" baseline="0" dirty="0" smtClean="0">
                          <a:solidFill>
                            <a:srgbClr val="00B050"/>
                          </a:solidFill>
                          <a:latin typeface="+mn-lt"/>
                          <a:ea typeface="+mn-ea"/>
                          <a:cs typeface="+mn-cs"/>
                        </a:rPr>
                        <a:t> Dec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12</a:t>
                      </a:r>
                      <a:r>
                        <a:rPr lang="en-AU" sz="1600" b="0" kern="1200" baseline="0" dirty="0" smtClean="0">
                          <a:solidFill>
                            <a:srgbClr val="00B050"/>
                          </a:solidFill>
                          <a:latin typeface="+mn-lt"/>
                          <a:ea typeface="+mn-ea"/>
                          <a:cs typeface="+mn-cs"/>
                        </a:rPr>
                        <a:t> Apr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26</a:t>
                      </a:r>
                      <a:r>
                        <a:rPr lang="en-AU" sz="1600" b="0" kern="1200" baseline="0" dirty="0" smtClean="0">
                          <a:solidFill>
                            <a:srgbClr val="00B050"/>
                          </a:solidFill>
                          <a:latin typeface="+mn-lt"/>
                          <a:ea typeface="+mn-ea"/>
                          <a:cs typeface="+mn-cs"/>
                        </a:rPr>
                        <a:t> Dec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sent 9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2679765"/>
              </p:ext>
            </p:extLst>
          </p:nvPr>
        </p:nvGraphicFramePr>
        <p:xfrm>
          <a:off x="761999" y="1712148"/>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extLst>
                  <a:ext uri="{0D108BD9-81ED-4DB2-BD59-A6C34878D82A}">
                    <a16:rowId xmlns:a16="http://schemas.microsoft.com/office/drawing/2014/main" val="10005"/>
                  </a:ext>
                </a:extLst>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smtClean="0">
                          <a:latin typeface="+mj-lt"/>
                          <a:cs typeface="Arial" panose="020B0604020202020204" pitchFamily="34" charset="0"/>
                        </a:rPr>
                        <a:t>802.11-2016</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smtClean="0">
                          <a:latin typeface="+mj-lt"/>
                          <a:cs typeface="Arial" panose="020B0604020202020204" pitchFamily="34" charset="0"/>
                        </a:rPr>
                        <a:t>802.11ai</a:t>
                      </a:r>
                      <a:endParaRPr lang="en-AU" sz="1600" b="0" dirty="0">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a:t>
                      </a:r>
                      <a:r>
                        <a:rPr lang="en-AU" sz="1600" b="0" kern="1200" baseline="0" dirty="0" smtClean="0">
                          <a:solidFill>
                            <a:srgbClr val="00B050"/>
                          </a:solidFill>
                          <a:latin typeface="+mn-lt"/>
                          <a:ea typeface="+mn-ea"/>
                          <a:cs typeface="+mn-cs"/>
                        </a:rPr>
                        <a:t> Sep 17</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26</a:t>
                      </a:r>
                      <a:r>
                        <a:rPr lang="en-AU" sz="1600" b="0" kern="1200" baseline="0" dirty="0" smtClean="0">
                          <a:solidFill>
                            <a:srgbClr val="00B050"/>
                          </a:solidFill>
                          <a:latin typeface="+mn-lt"/>
                          <a:ea typeface="+mn-ea"/>
                          <a:cs typeface="+mn-cs"/>
                        </a:rPr>
                        <a:t> Dec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smtClean="0">
                          <a:latin typeface="+mj-lt"/>
                          <a:cs typeface="Arial" panose="020B0604020202020204" pitchFamily="34" charset="0"/>
                        </a:rPr>
                        <a:t>802.11ah</a:t>
                      </a:r>
                      <a:endParaRPr lang="en-AU" sz="1600" b="0" dirty="0">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20</a:t>
                      </a:r>
                      <a:r>
                        <a:rPr lang="en-AU" sz="1600" b="0" baseline="0" dirty="0" smtClean="0">
                          <a:solidFill>
                            <a:srgbClr val="00B050"/>
                          </a:solidFill>
                          <a:latin typeface="+mj-lt"/>
                        </a:rPr>
                        <a:t> Jul 17</a:t>
                      </a:r>
                      <a:endParaRPr lang="en-AU" sz="1600" b="0" dirty="0" smtClean="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8</a:t>
                      </a:r>
                      <a:r>
                        <a:rPr lang="en-AU" sz="1600" b="0" kern="1200" baseline="0" dirty="0" smtClean="0">
                          <a:solidFill>
                            <a:srgbClr val="00B050"/>
                          </a:solidFill>
                          <a:latin typeface="+mn-lt"/>
                          <a:ea typeface="+mn-ea"/>
                          <a:cs typeface="+mn-cs"/>
                        </a:rPr>
                        <a:t> Feb 19</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has sent two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98086280"/>
              </p:ext>
            </p:extLst>
          </p:nvPr>
        </p:nvGraphicFramePr>
        <p:xfrm>
          <a:off x="761999" y="1712148"/>
          <a:ext cx="7696200" cy="131139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802.15.3</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smtClean="0">
                          <a:latin typeface="+mj-lt"/>
                          <a:cs typeface="Arial" panose="020B0604020202020204" pitchFamily="34" charset="0"/>
                        </a:rPr>
                        <a:t>802.15.4</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448534767"/>
                  </a:ext>
                </a:extLst>
              </a:tr>
            </a:tbl>
          </a:graphicData>
        </a:graphic>
      </p:graphicFrame>
    </p:spTree>
    <p:extLst>
      <p:ext uri="{BB962C8B-B14F-4D97-AF65-F5344CB8AC3E}">
        <p14:creationId xmlns:p14="http://schemas.microsoft.com/office/powerpoint/2010/main" val="4818001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WG has sent zero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smtClean="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WG has sent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802.21-2017</a:t>
                      </a:r>
                      <a:endParaRPr lang="en-AU" sz="1600" b="0" kern="1200" dirty="0" smtClean="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Jun</a:t>
                      </a:r>
                      <a:r>
                        <a:rPr lang="en-AU" sz="1600" b="0" baseline="0" dirty="0" smtClean="0">
                          <a:solidFill>
                            <a:srgbClr val="00B050"/>
                          </a:solidFill>
                        </a:rPr>
                        <a:t> 2018</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has sent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smtClean="0">
                          <a:latin typeface="+mj-lt"/>
                          <a:cs typeface="Arial" panose="020B0604020202020204" pitchFamily="34" charset="0"/>
                        </a:rPr>
                        <a:t>802.22a</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smtClean="0">
                          <a:latin typeface="+mj-lt"/>
                          <a:cs typeface="Arial" panose="020B0604020202020204" pitchFamily="34" charset="0"/>
                        </a:rPr>
                        <a:t>802.22b</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a:t>
            </a:r>
            <a:r>
              <a:rPr lang="en-AU" dirty="0" smtClean="0">
                <a:solidFill>
                  <a:schemeClr val="accent6"/>
                </a:solidFill>
              </a:rPr>
              <a:t>13 </a:t>
            </a:r>
            <a:r>
              <a:rPr lang="en-AU" dirty="0" smtClean="0">
                <a:solidFill>
                  <a:schemeClr val="accent6"/>
                </a:solidFill>
              </a:rPr>
              <a:t>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830114734"/>
              </p:ext>
            </p:extLst>
          </p:nvPr>
        </p:nvGraphicFramePr>
        <p:xfrm>
          <a:off x="152399" y="15240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.1Q-2018</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Apr 19</a:t>
                      </a:r>
                    </a:p>
                  </a:txBody>
                  <a:tcPr marL="115147" marR="115147"/>
                </a:tc>
                <a:extLst>
                  <a:ext uri="{0D108BD9-81ED-4DB2-BD59-A6C34878D82A}">
                    <a16:rowId xmlns:a16="http://schemas.microsoft.com/office/drawing/2014/main" val="1817939056"/>
                  </a:ext>
                </a:extLst>
              </a:tr>
              <a:tr h="330320">
                <a:tc>
                  <a:txBody>
                    <a:bodyPr/>
                    <a:lstStyle/>
                    <a:p>
                      <a:r>
                        <a:rPr lang="en-AU" sz="1600" dirty="0" smtClean="0">
                          <a:latin typeface="+mj-lt"/>
                          <a:cs typeface="Arial" panose="020B0604020202020204" pitchFamily="34" charset="0"/>
                        </a:rPr>
                        <a:t>.1Qcc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On hold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smtClean="0">
                          <a:latin typeface="+mj-lt"/>
                          <a:cs typeface="Arial" panose="020B0604020202020204" pitchFamily="34" charset="0"/>
                        </a:rPr>
                        <a:t>.1Qcp</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On hold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smtClean="0">
                          <a:latin typeface="+mj-lt"/>
                          <a:cs typeface="Arial" panose="020B0604020202020204" pitchFamily="34" charset="0"/>
                        </a:rPr>
                        <a:t>.1AR-Rev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14</a:t>
                      </a:r>
                      <a:r>
                        <a:rPr lang="en-AU" sz="1600" b="0" kern="1200" baseline="0" dirty="0" smtClean="0">
                          <a:solidFill>
                            <a:schemeClr val="tx1"/>
                          </a:solidFill>
                          <a:latin typeface="+mn-lt"/>
                          <a:ea typeface="+mn-ea"/>
                          <a:cs typeface="+mn-cs"/>
                        </a:rPr>
                        <a:t> Oct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14</a:t>
                      </a:r>
                      <a:r>
                        <a:rPr lang="en-AU" sz="1600" b="0" baseline="0" dirty="0" smtClean="0">
                          <a:solidFill>
                            <a:schemeClr val="tx1"/>
                          </a:solidFill>
                          <a:latin typeface="+mj-lt"/>
                        </a:rPr>
                        <a:t> Nov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Jan</a:t>
                      </a:r>
                      <a:r>
                        <a:rPr lang="en-AU" sz="1600" b="0" kern="1200" baseline="0" dirty="0" smtClean="0">
                          <a:solidFill>
                            <a:srgbClr val="00B050"/>
                          </a:solidFill>
                          <a:latin typeface="+mn-lt"/>
                          <a:ea typeface="+mn-ea"/>
                          <a:cs typeface="+mn-cs"/>
                        </a:rPr>
                        <a:t> 19</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216655859"/>
                  </a:ext>
                </a:extLst>
              </a:tr>
              <a:tr h="330320">
                <a:tc>
                  <a:txBody>
                    <a:bodyPr/>
                    <a:lstStyle/>
                    <a:p>
                      <a:r>
                        <a:rPr lang="en-AU" sz="1600" dirty="0" smtClean="0">
                          <a:latin typeface="+mj-lt"/>
                          <a:cs typeface="Arial" panose="020B0604020202020204" pitchFamily="34" charset="0"/>
                        </a:rPr>
                        <a:t>.1Qcy</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On hold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446974359"/>
                  </a:ext>
                </a:extLst>
              </a:tr>
              <a:tr h="330320">
                <a:tc>
                  <a:txBody>
                    <a:bodyPr/>
                    <a:lstStyle/>
                    <a:p>
                      <a:r>
                        <a:rPr lang="en-AU" sz="1600" dirty="0" smtClean="0"/>
                        <a:t>.</a:t>
                      </a:r>
                      <a:r>
                        <a:rPr lang="en-AU" sz="1600" dirty="0" smtClean="0">
                          <a:cs typeface="Arial" panose="020B0604020202020204" pitchFamily="34" charset="0"/>
                        </a:rPr>
                        <a:t>1AC/Cor-1</a:t>
                      </a:r>
                      <a:r>
                        <a:rPr lang="en-AU" sz="1600" dirty="0" smtClean="0"/>
                        <a:t>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17</a:t>
                      </a:r>
                      <a:r>
                        <a:rPr lang="en-AU" sz="1600" b="0" baseline="0" dirty="0" smtClean="0">
                          <a:solidFill>
                            <a:schemeClr val="tx1"/>
                          </a:solidFill>
                          <a:latin typeface="+mj-lt"/>
                        </a:rPr>
                        <a:t> Mar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457729634"/>
                  </a:ext>
                </a:extLst>
              </a:tr>
              <a:tr h="330320">
                <a:tc>
                  <a:txBody>
                    <a:bodyPr/>
                    <a:lstStyle/>
                    <a:p>
                      <a:r>
                        <a:rPr lang="en-AU" sz="1600" dirty="0" smtClean="0">
                          <a:latin typeface="+mj-lt"/>
                          <a:cs typeface="Arial" panose="020B0604020202020204" pitchFamily="34" charset="0"/>
                        </a:rPr>
                        <a:t>.1Xck</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Jul 19</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3280136102"/>
                  </a:ext>
                </a:extLst>
              </a:tr>
              <a:tr h="330320">
                <a:tc>
                  <a:txBody>
                    <a:bodyPr/>
                    <a:lstStyle/>
                    <a:p>
                      <a:r>
                        <a:rPr lang="en-AU" sz="1600" dirty="0" smtClean="0">
                          <a:latin typeface="+mj-lt"/>
                          <a:cs typeface="Arial" panose="020B0604020202020204" pitchFamily="34" charset="0"/>
                        </a:rPr>
                        <a:t>.1AE-Rev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Jul 19</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2163452583"/>
                  </a:ext>
                </a:extLst>
              </a:tr>
              <a:tr h="330320">
                <a:tc>
                  <a:txBody>
                    <a:bodyPr/>
                    <a:lstStyle/>
                    <a:p>
                      <a:r>
                        <a:rPr lang="en-AU" sz="1600" dirty="0" smtClean="0">
                          <a:latin typeface="+mj-lt"/>
                          <a:cs typeface="Arial" panose="020B0604020202020204" pitchFamily="34" charset="0"/>
                        </a:rPr>
                        <a:t>.1AS-Rev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a:t>
                      </a:r>
                      <a:r>
                        <a:rPr lang="en-AU" sz="1600" b="0" baseline="0" dirty="0" smtClean="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614137734"/>
                  </a:ext>
                </a:extLst>
              </a:tr>
              <a:tr h="330320">
                <a:tc>
                  <a:txBody>
                    <a:bodyPr/>
                    <a:lstStyle/>
                    <a:p>
                      <a:r>
                        <a:rPr lang="en-AU" sz="1600" dirty="0" smtClean="0">
                          <a:latin typeface="+mj-lt"/>
                          <a:cs typeface="Arial" panose="020B0604020202020204" pitchFamily="34" charset="0"/>
                        </a:rPr>
                        <a:t>.1AX-Rev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a:t>
                      </a:r>
                      <a:r>
                        <a:rPr lang="en-AU" sz="1600" b="0" baseline="0" dirty="0" smtClean="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495738436"/>
                  </a:ext>
                </a:extLst>
              </a:tr>
              <a:tr h="330320">
                <a:tc>
                  <a:txBody>
                    <a:bodyPr/>
                    <a:lstStyle/>
                    <a:p>
                      <a:r>
                        <a:rPr lang="en-AU" sz="1600" dirty="0" smtClean="0">
                          <a:latin typeface="+mj-lt"/>
                          <a:cs typeface="Arial" panose="020B0604020202020204" pitchFamily="34" charset="0"/>
                        </a:rPr>
                        <a:t>.1Qcx</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940491922"/>
                  </a:ext>
                </a:extLst>
              </a:tr>
              <a:tr h="330320">
                <a:tc>
                  <a:txBody>
                    <a:bodyPr/>
                    <a:lstStyle/>
                    <a:p>
                      <a:r>
                        <a:rPr lang="en-AU" sz="1600" dirty="0" smtClean="0">
                          <a:latin typeface="+mj-lt"/>
                          <a:cs typeface="Arial" panose="020B0604020202020204" pitchFamily="34" charset="0"/>
                        </a:rPr>
                        <a:t>.1X-REV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696960976"/>
                  </a:ext>
                </a:extLst>
              </a:tr>
              <a:tr h="330320">
                <a:tc>
                  <a:txBody>
                    <a:bodyPr/>
                    <a:lstStyle/>
                    <a:p>
                      <a:r>
                        <a:rPr lang="en-AU" sz="1600" dirty="0" smtClean="0">
                          <a:latin typeface="+mj-lt"/>
                          <a:cs typeface="Arial" panose="020B0604020202020204" pitchFamily="34" charset="0"/>
                        </a:rPr>
                        <a:t>.1CMde</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001265962"/>
                  </a:ext>
                </a:extLst>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a number of regular participants in IEEE 802 JTC1 SC activities</a:t>
            </a:r>
            <a:endParaRPr lang="en-AU" dirty="0"/>
          </a:p>
        </p:txBody>
      </p:sp>
      <p:sp>
        <p:nvSpPr>
          <p:cNvPr id="3" name="Content Placeholder 2"/>
          <p:cNvSpPr>
            <a:spLocks noGrp="1"/>
          </p:cNvSpPr>
          <p:nvPr>
            <p:ph idx="1"/>
          </p:nvPr>
        </p:nvSpPr>
        <p:spPr/>
        <p:txBody>
          <a:bodyPr/>
          <a:lstStyle/>
          <a:p>
            <a:r>
              <a:rPr lang="en-AU" dirty="0"/>
              <a:t>Regular participants</a:t>
            </a:r>
          </a:p>
          <a:p>
            <a:pPr lvl="1"/>
            <a:r>
              <a:rPr lang="en-AU" dirty="0" smtClean="0"/>
              <a:t>Karen Randall</a:t>
            </a:r>
          </a:p>
          <a:p>
            <a:pPr lvl="1"/>
            <a:r>
              <a:rPr lang="en-AU" dirty="0"/>
              <a:t>John </a:t>
            </a:r>
            <a:r>
              <a:rPr lang="en-AU" dirty="0" smtClean="0"/>
              <a:t>Messenger</a:t>
            </a:r>
          </a:p>
          <a:p>
            <a:pPr lvl="1"/>
            <a:r>
              <a:rPr lang="en-AU" smtClean="0"/>
              <a:t>Paul Congdon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2421203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802.1Q-2018 is waiting start of FDIS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802.1Q-REV/D2.0 </a:t>
            </a:r>
            <a:r>
              <a:rPr lang="en-AU" dirty="0" smtClean="0"/>
              <a:t>was liaised for information in Jul 2017 (N16688)</a:t>
            </a:r>
          </a:p>
          <a:p>
            <a:pPr lvl="1"/>
            <a:r>
              <a:rPr lang="en-GB" dirty="0" smtClean="0"/>
              <a:t>802.1Q-2018 was </a:t>
            </a:r>
            <a:r>
              <a:rPr lang="en-AU" dirty="0" smtClean="0"/>
              <a:t>published in June 2018</a:t>
            </a:r>
          </a:p>
          <a:p>
            <a:r>
              <a:rPr lang="en-US" dirty="0" smtClean="0"/>
              <a:t>60-day</a:t>
            </a:r>
            <a:r>
              <a:rPr lang="en-AU" dirty="0" smtClean="0"/>
              <a:t> pre-ballot: </a:t>
            </a:r>
            <a:r>
              <a:rPr lang="en-AU" dirty="0" smtClean="0">
                <a:solidFill>
                  <a:srgbClr val="00B050"/>
                </a:solidFill>
              </a:rPr>
              <a:t>passed and response sent</a:t>
            </a:r>
          </a:p>
          <a:p>
            <a:pPr lvl="1"/>
            <a:r>
              <a:rPr lang="en-AU" dirty="0"/>
              <a:t>802.1Q-2018</a:t>
            </a:r>
            <a:r>
              <a:rPr lang="en-AU" dirty="0" smtClean="0"/>
              <a:t> </a:t>
            </a:r>
            <a:r>
              <a:rPr lang="en-AU" dirty="0"/>
              <a:t>60-day ballot passed on 11 March </a:t>
            </a:r>
            <a:r>
              <a:rPr lang="en-AU" dirty="0" smtClean="0"/>
              <a:t>2019 (N16985)</a:t>
            </a:r>
            <a:endParaRPr lang="en-AU" dirty="0"/>
          </a:p>
          <a:p>
            <a:pPr lvl="2"/>
            <a:r>
              <a:rPr lang="en-AU" dirty="0"/>
              <a:t>Passed 10/0/8 on need for ISO standard</a:t>
            </a:r>
          </a:p>
          <a:p>
            <a:pPr lvl="2"/>
            <a:r>
              <a:rPr lang="en-AU" dirty="0"/>
              <a:t>Passed 8/1/9 on support for submission to FDIS</a:t>
            </a:r>
          </a:p>
          <a:p>
            <a:pPr lvl="1"/>
            <a:r>
              <a:rPr lang="en-AU" dirty="0"/>
              <a:t>China voted “no” with </a:t>
            </a:r>
            <a:r>
              <a:rPr lang="en-AU" dirty="0" smtClean="0"/>
              <a:t>1 comment</a:t>
            </a:r>
          </a:p>
          <a:p>
            <a:pPr lvl="2"/>
            <a:r>
              <a:rPr lang="en-AU" dirty="0" smtClean="0"/>
              <a:t>A response was sent in Apr 2019 (N16943)</a:t>
            </a:r>
            <a:endParaRPr lang="en-AU" dirty="0"/>
          </a:p>
          <a:p>
            <a:r>
              <a:rPr lang="en-AU" dirty="0" smtClean="0"/>
              <a:t>FDIS ballot: </a:t>
            </a:r>
            <a:r>
              <a:rPr lang="en-AU" dirty="0" smtClean="0">
                <a:solidFill>
                  <a:schemeClr val="accent2"/>
                </a:solidFill>
              </a:rPr>
              <a:t>waiting</a:t>
            </a:r>
          </a:p>
          <a:p>
            <a:pPr lvl="1"/>
            <a:r>
              <a:rPr lang="en-AU" dirty="0" smtClean="0">
                <a:solidFill>
                  <a:srgbClr val="FF0000"/>
                </a:solidFill>
              </a:rPr>
              <a:t>(Oct 2019) Jodi </a:t>
            </a:r>
            <a:r>
              <a:rPr lang="en-AU" dirty="0" err="1" smtClean="0">
                <a:solidFill>
                  <a:srgbClr val="FF0000"/>
                </a:solidFill>
              </a:rPr>
              <a:t>Haasz</a:t>
            </a:r>
            <a:r>
              <a:rPr lang="en-AU" dirty="0" smtClean="0">
                <a:solidFill>
                  <a:srgbClr val="FF0000"/>
                </a:solidFill>
              </a:rPr>
              <a:t> hopes it will start in next 8 weeks</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31</a:t>
            </a:fld>
            <a:endParaRPr lang="en-US"/>
          </a:p>
        </p:txBody>
      </p:sp>
    </p:spTree>
    <p:extLst>
      <p:ext uri="{BB962C8B-B14F-4D97-AF65-F5344CB8AC3E}">
        <p14:creationId xmlns:p14="http://schemas.microsoft.com/office/powerpoint/2010/main" val="583702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802.1Qcc PSDO process </a:t>
            </a:r>
            <a:r>
              <a:rPr lang="en-AU" dirty="0"/>
              <a:t>is </a:t>
            </a:r>
            <a:r>
              <a:rPr lang="en-AU" dirty="0" smtClean="0"/>
              <a:t>on hold until the baseline is approved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D2.0 liaised in Dec 2017 (WG1-N119</a:t>
            </a:r>
            <a:r>
              <a:rPr lang="en-AU" dirty="0" smtClean="0"/>
              <a:t>)</a:t>
            </a:r>
          </a:p>
          <a:p>
            <a:pPr lvl="1"/>
            <a:r>
              <a:rPr lang="en-AU" dirty="0"/>
              <a:t>802.1Qcc </a:t>
            </a:r>
            <a:r>
              <a:rPr lang="en-AU" dirty="0" smtClean="0"/>
              <a:t>was </a:t>
            </a:r>
            <a:r>
              <a:rPr lang="en-AU" dirty="0"/>
              <a:t>a</a:t>
            </a:r>
            <a:r>
              <a:rPr lang="en-AU" dirty="0" smtClean="0"/>
              <a:t>pproved by </a:t>
            </a:r>
            <a:r>
              <a:rPr lang="en-AU" dirty="0" err="1" smtClean="0"/>
              <a:t>RevCom</a:t>
            </a:r>
            <a:r>
              <a:rPr lang="en-AU" dirty="0" smtClean="0"/>
              <a:t> in June 2018</a:t>
            </a:r>
            <a:endParaRPr lang="en-AU" dirty="0"/>
          </a:p>
          <a:p>
            <a:r>
              <a:rPr lang="en-US" dirty="0" smtClean="0"/>
              <a:t>60-day</a:t>
            </a:r>
            <a:r>
              <a:rPr lang="en-AU" dirty="0" smtClean="0"/>
              <a:t> pre-ballot: </a:t>
            </a:r>
            <a:r>
              <a:rPr lang="en-AU" dirty="0" smtClean="0">
                <a:solidFill>
                  <a:schemeClr val="accent2"/>
                </a:solidFill>
              </a:rPr>
              <a:t>on hold</a:t>
            </a:r>
          </a:p>
          <a:p>
            <a:pPr marL="174625" lvl="1" indent="-174625"/>
            <a:r>
              <a:rPr lang="en-AU" dirty="0"/>
              <a:t>PSDO start will be </a:t>
            </a:r>
            <a:r>
              <a:rPr lang="en-AU" dirty="0" smtClean="0"/>
              <a:t>on hold </a:t>
            </a:r>
            <a:r>
              <a:rPr lang="en-AU" dirty="0"/>
              <a:t>until </a:t>
            </a:r>
            <a:r>
              <a:rPr lang="en-AU" dirty="0" smtClean="0"/>
              <a:t>802.1Q-2018 is approved</a:t>
            </a:r>
          </a:p>
          <a:p>
            <a:pPr marL="357187" lvl="2" indent="-174625"/>
            <a:r>
              <a:rPr lang="en-AU" dirty="0"/>
              <a:t>Submission </a:t>
            </a:r>
            <a:r>
              <a:rPr lang="en-AU" dirty="0" smtClean="0"/>
              <a:t>into PSDO process was </a:t>
            </a:r>
            <a:r>
              <a:rPr lang="en-AU" dirty="0"/>
              <a:t>approved in July </a:t>
            </a:r>
            <a:r>
              <a:rPr lang="en-AU" dirty="0" smtClean="0"/>
              <a:t>2018</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30380581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802.1Qcp </a:t>
            </a:r>
            <a:r>
              <a:rPr lang="en-AU" dirty="0"/>
              <a:t>PSDO process</a:t>
            </a:r>
            <a:r>
              <a:rPr lang="en-AU" dirty="0" smtClean="0"/>
              <a:t> </a:t>
            </a:r>
            <a:r>
              <a:rPr lang="en-AU" dirty="0"/>
              <a:t>is on hold until the baseline is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D2.6 liaised in Dec 2017 (WG1-N119)</a:t>
            </a:r>
          </a:p>
          <a:p>
            <a:pPr lvl="1"/>
            <a:r>
              <a:rPr lang="en-AU" dirty="0" smtClean="0"/>
              <a:t>802.1Qcp </a:t>
            </a:r>
            <a:r>
              <a:rPr lang="en-AU" dirty="0"/>
              <a:t>was </a:t>
            </a:r>
            <a:r>
              <a:rPr lang="en-AU" dirty="0" smtClean="0"/>
              <a:t>published in Sept 2018</a:t>
            </a:r>
            <a:endParaRPr lang="en-AU" dirty="0"/>
          </a:p>
          <a:p>
            <a:r>
              <a:rPr lang="en-US" dirty="0" smtClean="0"/>
              <a:t>60-day</a:t>
            </a:r>
            <a:r>
              <a:rPr lang="en-AU" dirty="0" smtClean="0"/>
              <a:t> pre-ballot: </a:t>
            </a:r>
            <a:r>
              <a:rPr lang="en-AU" dirty="0" smtClean="0">
                <a:solidFill>
                  <a:schemeClr val="accent2"/>
                </a:solidFill>
              </a:rPr>
              <a:t>on hold</a:t>
            </a:r>
            <a:endParaRPr lang="en-AU" dirty="0" smtClean="0"/>
          </a:p>
          <a:p>
            <a:pPr marL="174625" lvl="1" indent="-174625"/>
            <a:r>
              <a:rPr lang="en-AU" dirty="0"/>
              <a:t>PSDO start </a:t>
            </a:r>
            <a:r>
              <a:rPr lang="en-AU" dirty="0" smtClean="0"/>
              <a:t>is on hold until 802.1Q-2018 </a:t>
            </a:r>
            <a:r>
              <a:rPr lang="en-AU" dirty="0"/>
              <a:t>is </a:t>
            </a:r>
            <a:r>
              <a:rPr lang="en-AU" dirty="0" smtClean="0"/>
              <a:t>approved</a:t>
            </a:r>
          </a:p>
          <a:p>
            <a:pPr marL="357187" lvl="2" indent="-174625"/>
            <a:r>
              <a:rPr lang="en-AU" dirty="0"/>
              <a:t>Submission was approved in July 2018</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26156431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1AR-Rev</a:t>
            </a:r>
            <a:r>
              <a:rPr lang="en-AU" dirty="0" smtClean="0"/>
              <a:t> FDIS ballot closes </a:t>
            </a:r>
            <a:r>
              <a:rPr lang="en-AU" dirty="0" smtClean="0"/>
              <a:t>on 14 </a:t>
            </a:r>
            <a:r>
              <a:rPr lang="en-AU" dirty="0" smtClean="0"/>
              <a:t>Nov 2019</a:t>
            </a:r>
            <a:r>
              <a:rPr lang="en-AU" dirty="0"/>
              <a:t/>
            </a:r>
            <a:br>
              <a:rPr lang="en-AU" dirty="0"/>
            </a:b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a:t>
            </a:r>
            <a:r>
              <a:rPr lang="en-AU" dirty="0" smtClean="0"/>
              <a:t>was liaised </a:t>
            </a:r>
            <a:r>
              <a:rPr lang="en-AU" dirty="0"/>
              <a:t>in </a:t>
            </a:r>
            <a:r>
              <a:rPr lang="en-AU" dirty="0" smtClean="0"/>
              <a:t>Apr 2018 (WG1N124) </a:t>
            </a:r>
          </a:p>
          <a:p>
            <a:r>
              <a:rPr lang="en-US" dirty="0" smtClean="0"/>
              <a:t>60-day</a:t>
            </a:r>
            <a:r>
              <a:rPr lang="en-AU" dirty="0" smtClean="0"/>
              <a:t> pre-ballot: </a:t>
            </a:r>
            <a:r>
              <a:rPr lang="en-AU" dirty="0" smtClean="0">
                <a:solidFill>
                  <a:srgbClr val="00B050"/>
                </a:solidFill>
              </a:rPr>
              <a:t>passed</a:t>
            </a:r>
            <a:r>
              <a:rPr lang="en-AU" dirty="0">
                <a:solidFill>
                  <a:srgbClr val="00B050"/>
                </a:solidFill>
              </a:rPr>
              <a:t> </a:t>
            </a:r>
            <a:r>
              <a:rPr lang="en-AU" dirty="0" smtClean="0">
                <a:solidFill>
                  <a:srgbClr val="00B050"/>
                </a:solidFill>
              </a:rPr>
              <a:t>&amp; responses sent</a:t>
            </a:r>
          </a:p>
          <a:p>
            <a:pPr lvl="1"/>
            <a:r>
              <a:rPr lang="en-AU" dirty="0"/>
              <a:t>802.1AR-Rev</a:t>
            </a:r>
            <a:r>
              <a:rPr lang="en-AU" dirty="0" smtClean="0"/>
              <a:t> </a:t>
            </a:r>
            <a:r>
              <a:rPr lang="en-AU" dirty="0"/>
              <a:t>60-day ballot passed on </a:t>
            </a:r>
            <a:r>
              <a:rPr lang="en-AU" dirty="0" smtClean="0"/>
              <a:t>14 Oct 2018 </a:t>
            </a:r>
            <a:r>
              <a:rPr lang="en-AU" dirty="0"/>
              <a:t>(</a:t>
            </a:r>
            <a:r>
              <a:rPr lang="en-AU" dirty="0" smtClean="0"/>
              <a:t>N16858)</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5/1/12 </a:t>
            </a:r>
            <a:r>
              <a:rPr lang="en-AU" dirty="0"/>
              <a:t>on support for submission to FDIS</a:t>
            </a:r>
          </a:p>
          <a:p>
            <a:pPr lvl="1"/>
            <a:r>
              <a:rPr lang="en-AU" dirty="0"/>
              <a:t>China NB </a:t>
            </a:r>
            <a:r>
              <a:rPr lang="en-AU" dirty="0" smtClean="0"/>
              <a:t>provided comments</a:t>
            </a:r>
          </a:p>
          <a:p>
            <a:pPr lvl="2"/>
            <a:r>
              <a:rPr lang="en-AU" dirty="0" smtClean="0"/>
              <a:t>Response were sent in Jan 2019 (N16912)</a:t>
            </a:r>
          </a:p>
          <a:p>
            <a:r>
              <a:rPr lang="en-AU" dirty="0" smtClean="0"/>
              <a:t>FDIS ballot: </a:t>
            </a:r>
            <a:r>
              <a:rPr lang="en-AU" dirty="0" smtClean="0">
                <a:solidFill>
                  <a:schemeClr val="accent2"/>
                </a:solidFill>
              </a:rPr>
              <a:t>closes 14 Nov 2019</a:t>
            </a:r>
          </a:p>
          <a:p>
            <a:pPr lvl="1"/>
            <a:r>
              <a:rPr lang="en-AU" dirty="0" smtClean="0">
                <a:solidFill>
                  <a:srgbClr val="FF0000"/>
                </a:solidFill>
              </a:rPr>
              <a:t>Results </a:t>
            </a:r>
            <a:r>
              <a:rPr lang="en-AU" dirty="0" smtClean="0">
                <a:solidFill>
                  <a:srgbClr val="FF0000"/>
                </a:solidFill>
              </a:rPr>
              <a:t>were not available </a:t>
            </a:r>
            <a:r>
              <a:rPr lang="en-AU" dirty="0" smtClean="0">
                <a:solidFill>
                  <a:srgbClr val="FF0000"/>
                </a:solidFill>
              </a:rPr>
              <a:t>for Nov 2019 session</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15826709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smtClean="0"/>
              <a:t>IEEE 802.</a:t>
            </a:r>
            <a:r>
              <a:rPr lang="en-AU" dirty="0" smtClean="0">
                <a:cs typeface="Arial" panose="020B0604020202020204" pitchFamily="34" charset="0"/>
              </a:rPr>
              <a:t>1Qcy</a:t>
            </a:r>
            <a:r>
              <a:rPr lang="en-AU" dirty="0" smtClean="0"/>
              <a:t> </a:t>
            </a:r>
            <a:r>
              <a:rPr lang="en-AU" dirty="0"/>
              <a:t>PSDO process</a:t>
            </a:r>
            <a:r>
              <a:rPr lang="en-AU" dirty="0" smtClean="0"/>
              <a:t> </a:t>
            </a:r>
            <a:r>
              <a:rPr lang="en-AU" dirty="0"/>
              <a:t>is on hold until the baseline is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D2.1 </a:t>
            </a:r>
            <a:r>
              <a:rPr lang="en-AU" dirty="0"/>
              <a:t>was liaised in Apr </a:t>
            </a:r>
            <a:r>
              <a:rPr lang="en-AU" dirty="0" smtClean="0"/>
              <a:t>2018 (</a:t>
            </a:r>
            <a:r>
              <a:rPr lang="en-AU" dirty="0"/>
              <a:t>WG1N124</a:t>
            </a:r>
            <a:r>
              <a:rPr lang="en-AU" dirty="0" smtClean="0"/>
              <a:t>)</a:t>
            </a:r>
          </a:p>
          <a:p>
            <a:r>
              <a:rPr lang="en-US" dirty="0" smtClean="0"/>
              <a:t>60-day</a:t>
            </a:r>
            <a:r>
              <a:rPr lang="en-AU" dirty="0" smtClean="0"/>
              <a:t> pre-ballot: </a:t>
            </a:r>
            <a:r>
              <a:rPr lang="en-AU" dirty="0" smtClean="0">
                <a:solidFill>
                  <a:schemeClr val="accent2"/>
                </a:solidFill>
              </a:rPr>
              <a:t>on hold</a:t>
            </a:r>
          </a:p>
          <a:p>
            <a:pPr marL="174625" lvl="1" indent="-174625"/>
            <a:r>
              <a:rPr lang="en-AU" dirty="0"/>
              <a:t>PSDO start </a:t>
            </a:r>
            <a:r>
              <a:rPr lang="en-AU" dirty="0" smtClean="0"/>
              <a:t>is on hold until </a:t>
            </a:r>
            <a:r>
              <a:rPr lang="en-AU" dirty="0"/>
              <a:t>802.1Q-2018 is </a:t>
            </a:r>
            <a:r>
              <a:rPr lang="en-AU" dirty="0" smtClean="0"/>
              <a:t>approved</a:t>
            </a:r>
          </a:p>
          <a:p>
            <a:pPr marL="357187" lvl="2" indent="-174625"/>
            <a:r>
              <a:rPr lang="en-AU" dirty="0" smtClean="0"/>
              <a:t>Submission was approved in July 2018</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35</a:t>
            </a:fld>
            <a:endParaRPr lang="en-US"/>
          </a:p>
        </p:txBody>
      </p:sp>
    </p:spTree>
    <p:extLst>
      <p:ext uri="{BB962C8B-B14F-4D97-AF65-F5344CB8AC3E}">
        <p14:creationId xmlns:p14="http://schemas.microsoft.com/office/powerpoint/2010/main" val="17025117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1AC/Cor-1</a:t>
            </a:r>
            <a:r>
              <a:rPr lang="en-AU" dirty="0" smtClean="0"/>
              <a:t> 90-day is waiting for publication</a:t>
            </a:r>
            <a:endParaRPr lang="en-AU" dirty="0"/>
          </a:p>
        </p:txBody>
      </p:sp>
      <p:sp>
        <p:nvSpPr>
          <p:cNvPr id="10" name="Content Placeholder 9"/>
          <p:cNvSpPr>
            <a:spLocks noGrp="1"/>
          </p:cNvSpPr>
          <p:nvPr>
            <p:ph idx="1"/>
          </p:nvPr>
        </p:nvSpPr>
        <p:spPr>
          <a:xfrm>
            <a:off x="519037" y="2360613"/>
            <a:ext cx="7772400" cy="4114800"/>
          </a:xfrm>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was liaised in Apr </a:t>
            </a:r>
            <a:r>
              <a:rPr lang="en-AU" dirty="0" smtClean="0"/>
              <a:t>2018 (</a:t>
            </a:r>
            <a:r>
              <a:rPr lang="en-AU" dirty="0"/>
              <a:t>WG1N124</a:t>
            </a:r>
            <a:r>
              <a:rPr lang="en-AU" dirty="0" smtClean="0"/>
              <a:t>)</a:t>
            </a:r>
          </a:p>
          <a:p>
            <a:r>
              <a:rPr lang="en-AU" dirty="0" smtClean="0"/>
              <a:t>90-day ballot: </a:t>
            </a:r>
            <a:r>
              <a:rPr lang="en-AU" dirty="0" smtClean="0">
                <a:solidFill>
                  <a:srgbClr val="00B050"/>
                </a:solidFill>
              </a:rPr>
              <a:t>passed</a:t>
            </a:r>
            <a:r>
              <a:rPr lang="en-AU" dirty="0" smtClean="0">
                <a:solidFill>
                  <a:schemeClr val="accent2"/>
                </a:solidFill>
              </a:rPr>
              <a:t> &amp; waiting for publication</a:t>
            </a:r>
          </a:p>
          <a:p>
            <a:pPr lvl="1"/>
            <a:r>
              <a:rPr lang="en-AU" dirty="0" smtClean="0"/>
              <a:t>802.</a:t>
            </a:r>
            <a:r>
              <a:rPr lang="en-AU" dirty="0" smtClean="0">
                <a:cs typeface="Arial" panose="020B0604020202020204" pitchFamily="34" charset="0"/>
              </a:rPr>
              <a:t>1AC/Cor1</a:t>
            </a:r>
            <a:r>
              <a:rPr lang="en-AU" dirty="0" smtClean="0"/>
              <a:t> 90-day FDIS ballot </a:t>
            </a:r>
            <a:r>
              <a:rPr lang="en-AU" dirty="0"/>
              <a:t>passed on </a:t>
            </a:r>
            <a:r>
              <a:rPr lang="en-AU" dirty="0" smtClean="0"/>
              <a:t>18 Mar 2019 (N16981)</a:t>
            </a:r>
            <a:endParaRPr lang="en-AU" dirty="0"/>
          </a:p>
          <a:p>
            <a:pPr lvl="2"/>
            <a:r>
              <a:rPr lang="en-AU" dirty="0"/>
              <a:t>Passed 6</a:t>
            </a:r>
            <a:r>
              <a:rPr lang="en-AU" dirty="0" smtClean="0"/>
              <a:t>/0/12 </a:t>
            </a:r>
            <a:r>
              <a:rPr lang="en-AU" dirty="0"/>
              <a:t>on need for ISO standard</a:t>
            </a:r>
          </a:p>
          <a:p>
            <a:pPr lvl="2"/>
            <a:r>
              <a:rPr lang="en-AU" dirty="0"/>
              <a:t>Passed 6</a:t>
            </a:r>
            <a:r>
              <a:rPr lang="en-AU" dirty="0" smtClean="0"/>
              <a:t>/0/12 </a:t>
            </a:r>
            <a:r>
              <a:rPr lang="en-AU" dirty="0"/>
              <a:t>on </a:t>
            </a:r>
            <a:r>
              <a:rPr lang="en-AU" dirty="0" smtClean="0"/>
              <a:t>approval</a:t>
            </a:r>
            <a:endParaRPr lang="en-AU" dirty="0">
              <a:solidFill>
                <a:srgbClr val="FF0000"/>
              </a:solidFill>
            </a:endParaRPr>
          </a:p>
          <a:p>
            <a:pPr lvl="1"/>
            <a:r>
              <a:rPr lang="en-AU" dirty="0" smtClean="0"/>
              <a:t>Publication is expected in about 8 weeks (as of end of Oct 2019)</a:t>
            </a:r>
          </a:p>
          <a:p>
            <a:pPr lvl="1"/>
            <a:r>
              <a:rPr lang="en-AU" dirty="0" smtClean="0"/>
              <a:t>IEEE 802.1AC/</a:t>
            </a:r>
            <a:r>
              <a:rPr lang="en-AU" dirty="0" err="1" smtClean="0"/>
              <a:t>Cor</a:t>
            </a:r>
            <a:r>
              <a:rPr lang="en-AU" dirty="0" smtClean="0"/>
              <a:t> 1 will be known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36</a:t>
            </a:fld>
            <a:endParaRPr lang="en-US"/>
          </a:p>
        </p:txBody>
      </p:sp>
    </p:spTree>
    <p:extLst>
      <p:ext uri="{BB962C8B-B14F-4D97-AF65-F5344CB8AC3E}">
        <p14:creationId xmlns:p14="http://schemas.microsoft.com/office/powerpoint/2010/main" val="34685483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1Xck</a:t>
            </a:r>
            <a:r>
              <a:rPr lang="en-AU" dirty="0" smtClean="0"/>
              <a:t> is waiting for start of FDIS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1Xck</a:t>
            </a:r>
            <a:r>
              <a:rPr lang="en-AU" dirty="0"/>
              <a:t> D2.0 was liaised in Apr 2018 (WG1N124</a:t>
            </a:r>
            <a:r>
              <a:rPr lang="en-AU" dirty="0" smtClean="0"/>
              <a:t>)</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smtClean="0">
                <a:solidFill>
                  <a:srgbClr val="00B050"/>
                </a:solidFill>
              </a:rPr>
              <a:t>and </a:t>
            </a:r>
            <a:r>
              <a:rPr lang="en-AU" dirty="0">
                <a:solidFill>
                  <a:srgbClr val="00B050"/>
                </a:solidFill>
              </a:rPr>
              <a:t>response </a:t>
            </a:r>
            <a:r>
              <a:rPr lang="en-AU" dirty="0" smtClean="0">
                <a:solidFill>
                  <a:srgbClr val="00B050"/>
                </a:solidFill>
              </a:rPr>
              <a:t>sent</a:t>
            </a:r>
          </a:p>
          <a:p>
            <a:pPr lvl="1"/>
            <a:r>
              <a:rPr lang="en-AU" dirty="0"/>
              <a:t>802.</a:t>
            </a:r>
            <a:r>
              <a:rPr lang="en-AU" dirty="0">
                <a:cs typeface="Arial" panose="020B0604020202020204" pitchFamily="34" charset="0"/>
              </a:rPr>
              <a:t>1Xck</a:t>
            </a:r>
            <a:r>
              <a:rPr lang="en-AU" dirty="0" smtClean="0"/>
              <a:t> </a:t>
            </a:r>
            <a:r>
              <a:rPr lang="en-AU" dirty="0"/>
              <a:t>60-day ballot passed on 11 March 2019 (</a:t>
            </a:r>
            <a:r>
              <a:rPr lang="en-AU" dirty="0">
                <a:solidFill>
                  <a:srgbClr val="FF0000"/>
                </a:solidFill>
              </a:rPr>
              <a:t>N??????</a:t>
            </a:r>
            <a:r>
              <a:rPr lang="en-AU" dirty="0"/>
              <a:t>)</a:t>
            </a:r>
          </a:p>
          <a:p>
            <a:pPr lvl="2"/>
            <a:r>
              <a:rPr lang="en-AU" dirty="0"/>
              <a:t>Passed 10/0/8 on need for ISO standard</a:t>
            </a:r>
          </a:p>
          <a:p>
            <a:pPr lvl="2"/>
            <a:r>
              <a:rPr lang="en-AU" dirty="0"/>
              <a:t>Passed 8/1/9 on support for submission to FDIS</a:t>
            </a:r>
          </a:p>
          <a:p>
            <a:pPr lvl="1"/>
            <a:r>
              <a:rPr lang="en-AU" dirty="0"/>
              <a:t>China voted “no” with </a:t>
            </a:r>
            <a:r>
              <a:rPr lang="en-AU" dirty="0" smtClean="0"/>
              <a:t>2 comments</a:t>
            </a:r>
          </a:p>
          <a:p>
            <a:pPr lvl="2"/>
            <a:r>
              <a:rPr lang="en-AU" dirty="0" smtClean="0"/>
              <a:t>Response was sent in Sept 2019 (N17060) </a:t>
            </a:r>
          </a:p>
          <a:p>
            <a:r>
              <a:rPr lang="en-AU" dirty="0" smtClean="0"/>
              <a:t>FDIS ballot: </a:t>
            </a:r>
            <a:r>
              <a:rPr lang="en-AU" dirty="0" smtClean="0">
                <a:solidFill>
                  <a:schemeClr val="accent2"/>
                </a:solidFill>
              </a:rPr>
              <a:t>waiting</a:t>
            </a:r>
          </a:p>
          <a:p>
            <a:pPr lvl="1"/>
            <a:r>
              <a:rPr lang="en-AU" dirty="0">
                <a:solidFill>
                  <a:srgbClr val="FF0000"/>
                </a:solidFill>
              </a:rPr>
              <a:t>(Oct 2019) Jodi </a:t>
            </a:r>
            <a:r>
              <a:rPr lang="en-AU" dirty="0" err="1">
                <a:solidFill>
                  <a:srgbClr val="FF0000"/>
                </a:solidFill>
              </a:rPr>
              <a:t>Haasz</a:t>
            </a:r>
            <a:r>
              <a:rPr lang="en-AU" dirty="0">
                <a:solidFill>
                  <a:srgbClr val="FF0000"/>
                </a:solidFill>
              </a:rPr>
              <a:t> hopes it will start in next </a:t>
            </a:r>
            <a:r>
              <a:rPr lang="en-AU" dirty="0" smtClean="0">
                <a:solidFill>
                  <a:srgbClr val="FF0000"/>
                </a:solidFill>
              </a:rPr>
              <a:t>8 weeks</a:t>
            </a:r>
            <a:endParaRPr lang="en-AU" dirty="0">
              <a:solidFill>
                <a:srgbClr val="FF0000"/>
              </a:solidFill>
            </a:endParaRPr>
          </a:p>
          <a:p>
            <a:pPr lvl="1"/>
            <a:r>
              <a:rPr lang="en-AU" dirty="0" smtClean="0"/>
              <a:t>Will be called ISO/IEC/IEEE 8802-1X:2013/AMD2-2019</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37</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3835615193"/>
              </p:ext>
            </p:extLst>
          </p:nvPr>
        </p:nvGraphicFramePr>
        <p:xfrm>
          <a:off x="5181600" y="4572000"/>
          <a:ext cx="914400" cy="806450"/>
        </p:xfrm>
        <a:graphic>
          <a:graphicData uri="http://schemas.openxmlformats.org/presentationml/2006/ole">
            <mc:AlternateContent xmlns:mc="http://schemas.openxmlformats.org/markup-compatibility/2006">
              <mc:Choice xmlns:v="urn:schemas-microsoft-com:vml" Requires="v">
                <p:oleObj spid="_x0000_s284726"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181600"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9621723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1AE-Rev </a:t>
            </a:r>
            <a:r>
              <a:rPr lang="en-AU" dirty="0"/>
              <a:t>is waiting for start of FDIS</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1AE-Rev</a:t>
            </a:r>
            <a:r>
              <a:rPr lang="en-AU" dirty="0"/>
              <a:t> D1.1 was liaised in Apr 2018 (WG1N124</a:t>
            </a:r>
            <a:r>
              <a:rPr lang="en-AU" dirty="0" smtClean="0"/>
              <a:t>)</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a:t>802.</a:t>
            </a:r>
            <a:r>
              <a:rPr lang="en-AU" dirty="0">
                <a:cs typeface="Arial" panose="020B0604020202020204" pitchFamily="34" charset="0"/>
              </a:rPr>
              <a:t>1AE-Rev</a:t>
            </a:r>
            <a:r>
              <a:rPr lang="en-AU" dirty="0" smtClean="0"/>
              <a:t> </a:t>
            </a:r>
            <a:r>
              <a:rPr lang="en-AU" dirty="0"/>
              <a:t>60-day ballot passed on </a:t>
            </a:r>
            <a:r>
              <a:rPr lang="en-AU" dirty="0" smtClean="0"/>
              <a:t>11 March 2019 (</a:t>
            </a:r>
            <a:r>
              <a:rPr lang="en-AU" dirty="0" smtClean="0">
                <a:solidFill>
                  <a:srgbClr val="FF0000"/>
                </a:solidFill>
              </a:rPr>
              <a:t>N??????</a:t>
            </a:r>
            <a:r>
              <a:rPr lang="en-AU" dirty="0" smtClean="0"/>
              <a:t>)</a:t>
            </a:r>
            <a:endParaRPr lang="en-AU" dirty="0"/>
          </a:p>
          <a:p>
            <a:pPr lvl="2"/>
            <a:r>
              <a:rPr lang="en-AU" dirty="0"/>
              <a:t>Passed </a:t>
            </a:r>
            <a:r>
              <a:rPr lang="en-AU" dirty="0" smtClean="0"/>
              <a:t>10/0/8 </a:t>
            </a:r>
            <a:r>
              <a:rPr lang="en-AU" dirty="0"/>
              <a:t>on need for ISO standard</a:t>
            </a:r>
          </a:p>
          <a:p>
            <a:pPr lvl="2"/>
            <a:r>
              <a:rPr lang="en-AU" dirty="0"/>
              <a:t>Passed </a:t>
            </a:r>
            <a:r>
              <a:rPr lang="en-AU" dirty="0" smtClean="0"/>
              <a:t>8/1/9 </a:t>
            </a:r>
            <a:r>
              <a:rPr lang="en-AU" dirty="0"/>
              <a:t>on support for submission to </a:t>
            </a:r>
            <a:r>
              <a:rPr lang="en-AU" dirty="0" smtClean="0"/>
              <a:t>FDIS</a:t>
            </a:r>
          </a:p>
          <a:p>
            <a:pPr lvl="1"/>
            <a:r>
              <a:rPr lang="en-AU" dirty="0" smtClean="0"/>
              <a:t>China voted “no” with 6 comments</a:t>
            </a:r>
          </a:p>
          <a:p>
            <a:pPr lvl="2"/>
            <a:r>
              <a:rPr lang="en-AU" dirty="0"/>
              <a:t>Response was sent in </a:t>
            </a:r>
            <a:r>
              <a:rPr lang="en-AU" dirty="0" smtClean="0"/>
              <a:t>Sept </a:t>
            </a:r>
            <a:r>
              <a:rPr lang="en-AU" dirty="0"/>
              <a:t>2019 (</a:t>
            </a:r>
            <a:r>
              <a:rPr lang="en-AU" dirty="0" smtClean="0"/>
              <a:t>N17059)</a:t>
            </a:r>
          </a:p>
          <a:p>
            <a:r>
              <a:rPr lang="en-AU" dirty="0" smtClean="0"/>
              <a:t>FDIS ballot: </a:t>
            </a:r>
            <a:r>
              <a:rPr lang="en-AU" dirty="0" smtClean="0">
                <a:solidFill>
                  <a:schemeClr val="accent2"/>
                </a:solidFill>
              </a:rPr>
              <a:t>waiting</a:t>
            </a:r>
          </a:p>
          <a:p>
            <a:pPr lvl="1"/>
            <a:r>
              <a:rPr lang="en-AU" dirty="0">
                <a:solidFill>
                  <a:srgbClr val="FF0000"/>
                </a:solidFill>
              </a:rPr>
              <a:t>(Oct 2019) Jodi </a:t>
            </a:r>
            <a:r>
              <a:rPr lang="en-AU" dirty="0" err="1">
                <a:solidFill>
                  <a:srgbClr val="FF0000"/>
                </a:solidFill>
              </a:rPr>
              <a:t>Haasz</a:t>
            </a:r>
            <a:r>
              <a:rPr lang="en-AU" dirty="0">
                <a:solidFill>
                  <a:srgbClr val="FF0000"/>
                </a:solidFill>
              </a:rPr>
              <a:t> hopes it will start in next </a:t>
            </a:r>
            <a:r>
              <a:rPr lang="en-AU" dirty="0" smtClean="0">
                <a:solidFill>
                  <a:srgbClr val="FF0000"/>
                </a:solidFill>
              </a:rPr>
              <a:t>8 weeks</a:t>
            </a:r>
            <a:endParaRPr lang="en-AU" dirty="0">
              <a:solidFill>
                <a:srgbClr val="FF0000"/>
              </a:solidFill>
            </a:endParaRPr>
          </a:p>
          <a:p>
            <a:pPr lvl="1"/>
            <a:r>
              <a:rPr lang="en-AU" dirty="0" smtClean="0"/>
              <a:t>Will be known as </a:t>
            </a:r>
            <a:r>
              <a:rPr lang="en-AU" dirty="0"/>
              <a:t>ISO/IEC/IEEE </a:t>
            </a:r>
            <a:r>
              <a:rPr lang="en-AU" dirty="0" smtClean="0"/>
              <a:t>8802-1AE:20</a:t>
            </a:r>
            <a:r>
              <a:rPr lang="en-AU" dirty="0" smtClean="0">
                <a:solidFill>
                  <a:srgbClr val="FF0000"/>
                </a:solidFill>
              </a:rPr>
              <a:t>20</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38</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697962196"/>
              </p:ext>
            </p:extLst>
          </p:nvPr>
        </p:nvGraphicFramePr>
        <p:xfrm>
          <a:off x="5257800" y="4419600"/>
          <a:ext cx="914400" cy="806450"/>
        </p:xfrm>
        <a:graphic>
          <a:graphicData uri="http://schemas.openxmlformats.org/presentationml/2006/ole">
            <mc:AlternateContent xmlns:mc="http://schemas.openxmlformats.org/markup-compatibility/2006">
              <mc:Choice xmlns:v="urn:schemas-microsoft-com:vml" Requires="v">
                <p:oleObj spid="_x0000_s285751"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257800" y="4419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004597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1AS-Rev</a:t>
            </a:r>
            <a:r>
              <a:rPr lang="en-AU" dirty="0" smtClean="0"/>
              <a:t> will be sent to 60-day ballot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a:t>
            </a:r>
            <a:r>
              <a:rPr lang="en-AU" dirty="0" smtClean="0">
                <a:cs typeface="Arial" panose="020B0604020202020204" pitchFamily="34" charset="0"/>
              </a:rPr>
              <a:t>1AS-Rev </a:t>
            </a:r>
            <a:r>
              <a:rPr lang="en-US" dirty="0" smtClean="0"/>
              <a:t>D8 was liaised in Mar 2019</a:t>
            </a:r>
            <a:endParaRPr lang="en-AU" dirty="0"/>
          </a:p>
          <a:p>
            <a:r>
              <a:rPr lang="en-US" dirty="0" smtClean="0"/>
              <a:t>60-day</a:t>
            </a:r>
            <a:r>
              <a:rPr lang="en-AU" dirty="0" smtClean="0"/>
              <a:t> pre-ballot: </a:t>
            </a:r>
            <a:r>
              <a:rPr lang="en-AU" dirty="0" smtClean="0">
                <a:solidFill>
                  <a:schemeClr val="accent2"/>
                </a:solidFill>
              </a:rPr>
              <a:t>waiting</a:t>
            </a:r>
          </a:p>
          <a:p>
            <a:pPr lvl="1"/>
            <a:r>
              <a:rPr lang="en-AU" dirty="0" smtClean="0">
                <a:solidFill>
                  <a:srgbClr val="FF0000"/>
                </a:solidFill>
              </a:rPr>
              <a:t>(</a:t>
            </a:r>
            <a:r>
              <a:rPr lang="en-AU" dirty="0" smtClean="0">
                <a:solidFill>
                  <a:srgbClr val="FF0000"/>
                </a:solidFill>
              </a:rPr>
              <a:t>Nov 2019) Will go to </a:t>
            </a:r>
            <a:r>
              <a:rPr lang="en-AU" dirty="0" err="1" smtClean="0">
                <a:solidFill>
                  <a:srgbClr val="FF0000"/>
                </a:solidFill>
              </a:rPr>
              <a:t>RevCom</a:t>
            </a:r>
            <a:r>
              <a:rPr lang="en-AU" dirty="0" smtClean="0">
                <a:solidFill>
                  <a:srgbClr val="FF0000"/>
                </a:solidFill>
              </a:rPr>
              <a:t> soon and a motion to send to ISO will be considered this week</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39</a:t>
            </a:fld>
            <a:endParaRPr lang="en-US"/>
          </a:p>
        </p:txBody>
      </p:sp>
    </p:spTree>
    <p:extLst>
      <p:ext uri="{BB962C8B-B14F-4D97-AF65-F5344CB8AC3E}">
        <p14:creationId xmlns:p14="http://schemas.microsoft.com/office/powerpoint/2010/main" val="4275516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Participant behavior in IEEE-SA activities is guided</a:t>
            </a:r>
            <a:br>
              <a:rPr lang="en-US" smtClean="0"/>
            </a:br>
            <a:r>
              <a:rPr lang="en-US" smtClean="0"/>
              <a:t>by the IEEE Codes of Ethics &amp; Conduct</a:t>
            </a:r>
            <a:endParaRPr lang="en-US" dirty="0"/>
          </a:p>
        </p:txBody>
      </p:sp>
      <p:sp>
        <p:nvSpPr>
          <p:cNvPr id="3" name="Content Placeholder 2"/>
          <p:cNvSpPr>
            <a:spLocks noGrp="1"/>
          </p:cNvSpPr>
          <p:nvPr>
            <p:ph idx="1"/>
          </p:nvPr>
        </p:nvSpPr>
        <p:spPr/>
        <p:txBody>
          <a:bodyPr/>
          <a:lstStyle/>
          <a:p>
            <a:pPr lvl="1"/>
            <a:r>
              <a:rPr lang="en-US" dirty="0" smtClean="0"/>
              <a:t>All participants in IEEE-SA activities are expected to adhere to the core principles underlying the:</a:t>
            </a:r>
          </a:p>
          <a:p>
            <a:pPr lvl="2"/>
            <a:r>
              <a:rPr lang="en-US" dirty="0" smtClean="0">
                <a:hlinkClick r:id="rId2"/>
              </a:rPr>
              <a:t>IEEE Code of Ethics</a:t>
            </a:r>
            <a:endParaRPr lang="en-US" dirty="0" smtClean="0"/>
          </a:p>
          <a:p>
            <a:pPr lvl="2"/>
            <a:r>
              <a:rPr lang="en-US" dirty="0" smtClean="0">
                <a:hlinkClick r:id="rId3"/>
              </a:rPr>
              <a:t>IEEE Code of Conduct</a:t>
            </a:r>
            <a:endParaRPr lang="en-US" dirty="0" smtClean="0"/>
          </a:p>
          <a:p>
            <a:pPr lvl="1"/>
            <a:r>
              <a:rPr lang="en-US" dirty="0" smtClean="0"/>
              <a:t>The core principles of the IEEE Codes of Ethics &amp; Conduct are to:</a:t>
            </a:r>
          </a:p>
          <a:p>
            <a:pPr lvl="2"/>
            <a:r>
              <a:rPr lang="en-US" i="1" dirty="0" smtClean="0"/>
              <a:t>Uphold the highest standards of integrity, responsible behavior, and ethical and professional conduct</a:t>
            </a:r>
          </a:p>
          <a:p>
            <a:pPr lvl="2"/>
            <a:r>
              <a:rPr lang="en-US" i="1" dirty="0" smtClean="0"/>
              <a:t>Treat people fairly and with respect, to not engage in harassment, discrimination, or retaliation, and to protect people's privacy.</a:t>
            </a:r>
          </a:p>
          <a:p>
            <a:pPr lvl="2"/>
            <a:r>
              <a:rPr lang="en-US" i="1" dirty="0" smtClean="0"/>
              <a:t>Avoid injuring others, their property, reputation, or employment by false or malicious action</a:t>
            </a:r>
          </a:p>
          <a:p>
            <a:pPr lvl="1"/>
            <a:r>
              <a:rPr lang="en-US" dirty="0" smtClean="0"/>
              <a:t>The most recent versions of these Codes are available at</a:t>
            </a:r>
          </a:p>
          <a:p>
            <a:pPr lvl="2"/>
            <a:r>
              <a:rPr lang="en-US" dirty="0" smtClean="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smtClean="0"/>
              <a:t>Andrew Myles, Cisco</a:t>
            </a:r>
            <a:endParaRPr lang="en-US" dirty="0"/>
          </a:p>
        </p:txBody>
      </p:sp>
      <p:sp>
        <p:nvSpPr>
          <p:cNvPr id="4" name="Slide Number Placeholder 3"/>
          <p:cNvSpPr>
            <a:spLocks noGrp="1"/>
          </p:cNvSpPr>
          <p:nvPr>
            <p:ph type="sldNum" idx="11"/>
          </p:nvPr>
        </p:nvSpPr>
        <p:spPr/>
        <p:txBody>
          <a:bodyPr/>
          <a:lstStyle/>
          <a:p>
            <a:r>
              <a:rPr lang="en-GB" smtClean="0"/>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1AX-REV </a:t>
            </a:r>
            <a:r>
              <a:rPr lang="en-AU" dirty="0"/>
              <a:t>will be sent to 60-day ballot soon</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a:t>
            </a:r>
            <a:r>
              <a:rPr lang="en-AU" dirty="0" smtClean="0">
                <a:cs typeface="Arial" panose="020B0604020202020204" pitchFamily="34" charset="0"/>
              </a:rPr>
              <a:t>1AX-Rev </a:t>
            </a:r>
            <a:r>
              <a:rPr lang="en-US" dirty="0" smtClean="0"/>
              <a:t>D2.0 </a:t>
            </a:r>
            <a:r>
              <a:rPr lang="en-US" dirty="0"/>
              <a:t>was liaised in </a:t>
            </a:r>
            <a:r>
              <a:rPr lang="en-US" dirty="0" smtClean="0"/>
              <a:t>Jul 2019 (N</a:t>
            </a:r>
            <a:r>
              <a:rPr lang="en-AU" dirty="0" smtClean="0"/>
              <a:t>16984)</a:t>
            </a:r>
            <a:endParaRPr lang="en-US" dirty="0" smtClean="0"/>
          </a:p>
          <a:p>
            <a:r>
              <a:rPr lang="en-US" dirty="0" smtClean="0"/>
              <a:t>60-day</a:t>
            </a:r>
            <a:r>
              <a:rPr lang="en-AU" dirty="0" smtClean="0"/>
              <a:t> pre-ballot: </a:t>
            </a:r>
            <a:r>
              <a:rPr lang="en-AU" dirty="0" smtClean="0">
                <a:solidFill>
                  <a:schemeClr val="accent2"/>
                </a:solidFill>
              </a:rPr>
              <a:t>waiting</a:t>
            </a:r>
          </a:p>
          <a:p>
            <a:pPr lvl="1"/>
            <a:r>
              <a:rPr lang="en-AU" dirty="0">
                <a:solidFill>
                  <a:srgbClr val="FF0000"/>
                </a:solidFill>
              </a:rPr>
              <a:t>(Nov 2019) Will go to </a:t>
            </a:r>
            <a:r>
              <a:rPr lang="en-AU" dirty="0" err="1">
                <a:solidFill>
                  <a:srgbClr val="FF0000"/>
                </a:solidFill>
              </a:rPr>
              <a:t>RevCom</a:t>
            </a:r>
            <a:r>
              <a:rPr lang="en-AU" dirty="0">
                <a:solidFill>
                  <a:srgbClr val="FF0000"/>
                </a:solidFill>
              </a:rPr>
              <a:t> soon and a motion to send to ISO will be considered this </a:t>
            </a:r>
            <a:r>
              <a:rPr lang="en-AU" dirty="0" smtClean="0">
                <a:solidFill>
                  <a:srgbClr val="FF0000"/>
                </a:solidFill>
              </a:rPr>
              <a:t>week</a:t>
            </a:r>
            <a:endParaRPr lang="en-AU" dirty="0" smtClean="0">
              <a:solidFill>
                <a:schemeClr val="accent2"/>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40</a:t>
            </a:fld>
            <a:endParaRPr lang="en-US"/>
          </a:p>
        </p:txBody>
      </p:sp>
    </p:spTree>
    <p:extLst>
      <p:ext uri="{BB962C8B-B14F-4D97-AF65-F5344CB8AC3E}">
        <p14:creationId xmlns:p14="http://schemas.microsoft.com/office/powerpoint/2010/main" val="1948879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Approval in July 2019 for submission of draft for information on entering </a:t>
            </a:r>
            <a:r>
              <a:rPr lang="en-AU" dirty="0" smtClean="0"/>
              <a:t>SA Ballot</a:t>
            </a:r>
          </a:p>
          <a:p>
            <a:pPr lvl="2"/>
            <a:r>
              <a:rPr lang="en-AU" dirty="0" smtClean="0"/>
              <a:t>(Nov 2019) Still not in SA Ballot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41</a:t>
            </a:fld>
            <a:endParaRPr lang="en-US"/>
          </a:p>
        </p:txBody>
      </p:sp>
    </p:spTree>
    <p:extLst>
      <p:ext uri="{BB962C8B-B14F-4D97-AF65-F5344CB8AC3E}">
        <p14:creationId xmlns:p14="http://schemas.microsoft.com/office/powerpoint/2010/main" val="40487334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802.1X-REV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Approval in July 2019 for submission of draft for information on entering Sponsor Ballot</a:t>
            </a:r>
          </a:p>
          <a:p>
            <a:pPr lvl="2"/>
            <a:r>
              <a:rPr lang="en-AU" dirty="0" smtClean="0"/>
              <a:t>In Sept 2019, the 802,1 WG decided to hold off until 802.1Xck balloting is complete (&gt; March 2020)</a:t>
            </a:r>
          </a:p>
          <a:p>
            <a:r>
              <a:rPr lang="en-US" dirty="0" smtClean="0"/>
              <a:t>60-day</a:t>
            </a:r>
            <a:r>
              <a:rPr lang="en-AU" dirty="0" smtClean="0"/>
              <a:t> pre-ballot: </a:t>
            </a:r>
            <a:r>
              <a:rPr lang="en-AU" dirty="0" smtClean="0">
                <a:solidFill>
                  <a:schemeClr val="accent2"/>
                </a:solidFill>
              </a:rPr>
              <a:t>waiting</a:t>
            </a:r>
          </a:p>
          <a:p>
            <a:r>
              <a:rPr lang="en-AU" dirty="0" smtClean="0"/>
              <a:t>FDIS </a:t>
            </a:r>
            <a:r>
              <a:rPr lang="en-AU" dirty="0" smtClean="0"/>
              <a:t>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42</a:t>
            </a:fld>
            <a:endParaRPr lang="en-US"/>
          </a:p>
        </p:txBody>
      </p:sp>
    </p:spTree>
    <p:extLst>
      <p:ext uri="{BB962C8B-B14F-4D97-AF65-F5344CB8AC3E}">
        <p14:creationId xmlns:p14="http://schemas.microsoft.com/office/powerpoint/2010/main" val="29411053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solidFill>
                  <a:schemeClr val="accent6"/>
                </a:solidFill>
              </a:rPr>
              <a:t>IEEE 802.1CMde will be liaised when appropriate</a:t>
            </a:r>
            <a:endParaRPr lang="en-AU" dirty="0">
              <a:solidFill>
                <a:schemeClr val="accent6"/>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Approval expected in Nov 2019 for submission of draft for information on entering SA Ballot</a:t>
            </a:r>
          </a:p>
          <a:p>
            <a:r>
              <a:rPr lang="en-US" dirty="0" smtClean="0"/>
              <a:t>60-day</a:t>
            </a:r>
            <a:r>
              <a:rPr lang="en-AU" dirty="0" smtClean="0"/>
              <a:t> pre-ballot: </a:t>
            </a:r>
            <a:r>
              <a:rPr lang="en-AU" dirty="0" smtClean="0">
                <a:solidFill>
                  <a:schemeClr val="accent2"/>
                </a:solidFill>
              </a:rPr>
              <a:t>waiting</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43</a:t>
            </a:fld>
            <a:endParaRPr lang="en-US"/>
          </a:p>
        </p:txBody>
      </p:sp>
    </p:spTree>
    <p:extLst>
      <p:ext uri="{BB962C8B-B14F-4D97-AF65-F5344CB8AC3E}">
        <p14:creationId xmlns:p14="http://schemas.microsoft.com/office/powerpoint/2010/main" val="11969606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a:t>
            </a:r>
            <a:r>
              <a:rPr lang="en-AU" dirty="0" smtClean="0">
                <a:solidFill>
                  <a:schemeClr val="accent6"/>
                </a:solidFill>
              </a:rPr>
              <a:t>11 </a:t>
            </a:r>
            <a:r>
              <a:rPr lang="en-AU" dirty="0" smtClean="0">
                <a:solidFill>
                  <a:schemeClr val="accent6"/>
                </a:solidFill>
              </a:rPr>
              <a:t>standards in the pipeline for ratification under the PSDO process</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96503526"/>
              </p:ext>
            </p:extLst>
          </p:nvPr>
        </p:nvGraphicFramePr>
        <p:xfrm>
          <a:off x="152399" y="16002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8</a:t>
                      </a:r>
                      <a:r>
                        <a:rPr lang="en-AU" sz="1600" b="0" kern="1200" baseline="0" dirty="0" smtClean="0">
                          <a:solidFill>
                            <a:schemeClr val="tx1"/>
                          </a:solidFill>
                          <a:latin typeface="+mn-lt"/>
                          <a:ea typeface="+mn-ea"/>
                          <a:cs typeface="+mn-cs"/>
                        </a:rPr>
                        <a:t> Apr 19</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On hold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smtClean="0">
                          <a:solidFill>
                            <a:schemeClr val="tx1"/>
                          </a:solidFill>
                          <a:latin typeface="+mj-lt"/>
                        </a:rPr>
                        <a:t>.3cd</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On hold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575905558"/>
                  </a:ext>
                </a:extLst>
              </a:tr>
              <a:tr h="290122">
                <a:tc>
                  <a:txBody>
                    <a:bodyPr/>
                    <a:lstStyle/>
                    <a:p>
                      <a:r>
                        <a:rPr lang="en-GB" sz="1600" b="0" dirty="0" smtClean="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smtClean="0">
                          <a:solidFill>
                            <a:schemeClr val="tx1"/>
                          </a:solidFill>
                          <a:latin typeface="+mn-lt"/>
                          <a:ea typeface="+mn-ea"/>
                          <a:cs typeface="+mn-cs"/>
                        </a:rPr>
                        <a:t>14 Apr 19</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Jun 19</a:t>
                      </a:r>
                    </a:p>
                  </a:txBody>
                  <a:tcPr marL="115147" marR="115147"/>
                </a:tc>
                <a:extLst>
                  <a:ext uri="{0D108BD9-81ED-4DB2-BD59-A6C34878D82A}">
                    <a16:rowId xmlns:a16="http://schemas.microsoft.com/office/drawing/2014/main" val="4092400724"/>
                  </a:ext>
                </a:extLst>
              </a:tr>
              <a:tr h="290122">
                <a:tc>
                  <a:txBody>
                    <a:bodyPr/>
                    <a:lstStyle/>
                    <a:p>
                      <a:r>
                        <a:rPr lang="en-GB" sz="1600" b="0" dirty="0" smtClean="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D3.2</a:t>
                      </a:r>
                    </a:p>
                  </a:txBody>
                  <a:tcPr marR="0"/>
                </a:tc>
                <a:tc>
                  <a:txBody>
                    <a:bodyPr/>
                    <a:lstStyle/>
                    <a:p>
                      <a:pPr algn="ctr"/>
                      <a:r>
                        <a:rPr lang="en-GB" sz="1600" dirty="0" smtClean="0">
                          <a:solidFill>
                            <a:schemeClr val="tx1"/>
                          </a:solidFill>
                          <a:latin typeface="+mj-lt"/>
                        </a:rPr>
                        <a:t>Feb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On hold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296881205"/>
                  </a:ext>
                </a:extLst>
              </a:tr>
              <a:tr h="290122">
                <a:tc>
                  <a:txBody>
                    <a:bodyPr/>
                    <a:lstStyle/>
                    <a:p>
                      <a:r>
                        <a:rPr lang="en-GB" sz="1600" b="0" dirty="0" smtClean="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19</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370987547"/>
                  </a:ext>
                </a:extLst>
              </a:tr>
              <a:tr h="290122">
                <a:tc>
                  <a:txBody>
                    <a:bodyPr/>
                    <a:lstStyle/>
                    <a:p>
                      <a:r>
                        <a:rPr lang="en-GB" sz="1600" b="0" dirty="0" smtClean="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D3.1</a:t>
                      </a:r>
                    </a:p>
                  </a:txBody>
                  <a:tcPr marR="0"/>
                </a:tc>
                <a:tc>
                  <a:txBody>
                    <a:bodyPr/>
                    <a:lstStyle/>
                    <a:p>
                      <a:pPr algn="ctr"/>
                      <a:r>
                        <a:rPr lang="en-GB" sz="1600" dirty="0" smtClean="0">
                          <a:solidFill>
                            <a:schemeClr val="tx1"/>
                          </a:solidFill>
                          <a:latin typeface="+mj-lt"/>
                        </a:rPr>
                        <a:t>Jun 19</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1902878772"/>
                  </a:ext>
                </a:extLst>
              </a:tr>
              <a:tr h="290122">
                <a:tc>
                  <a:txBody>
                    <a:bodyPr/>
                    <a:lstStyle/>
                    <a:p>
                      <a:r>
                        <a:rPr lang="en-GB" sz="1600" b="0" dirty="0" smtClean="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a:t>
                      </a:r>
                    </a:p>
                  </a:txBody>
                  <a:tcPr marR="0"/>
                </a:tc>
                <a:tc>
                  <a:txBody>
                    <a:bodyPr/>
                    <a:lstStyle/>
                    <a:p>
                      <a:pPr algn="ctr"/>
                      <a:r>
                        <a:rPr lang="en-GB" sz="1600" dirty="0" smtClean="0">
                          <a:solidFill>
                            <a:schemeClr val="tx1"/>
                          </a:solidFill>
                          <a:latin typeface="+mj-lt"/>
                        </a:rPr>
                        <a:t>-</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990531107"/>
                  </a:ext>
                </a:extLst>
              </a:tr>
              <a:tr h="290122">
                <a:tc>
                  <a:txBody>
                    <a:bodyPr/>
                    <a:lstStyle/>
                    <a:p>
                      <a:r>
                        <a:rPr lang="en-GB" sz="1600" b="0" dirty="0" smtClean="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a:t>
                      </a:r>
                    </a:p>
                  </a:txBody>
                  <a:tcPr marR="0"/>
                </a:tc>
                <a:tc>
                  <a:txBody>
                    <a:bodyPr/>
                    <a:lstStyle/>
                    <a:p>
                      <a:pPr algn="ctr"/>
                      <a:r>
                        <a:rPr lang="en-GB" sz="1600" dirty="0" smtClean="0">
                          <a:solidFill>
                            <a:schemeClr val="tx1"/>
                          </a:solidFill>
                          <a:latin typeface="+mj-lt"/>
                        </a:rPr>
                        <a:t>-</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69794721"/>
                  </a:ext>
                </a:extLst>
              </a:tr>
              <a:tr h="290122">
                <a:tc>
                  <a:txBody>
                    <a:bodyPr/>
                    <a:lstStyle/>
                    <a:p>
                      <a:r>
                        <a:rPr lang="en-GB" sz="1600" b="0" dirty="0" smtClean="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a:t>
                      </a:r>
                    </a:p>
                  </a:txBody>
                  <a:tcPr marR="0"/>
                </a:tc>
                <a:tc>
                  <a:txBody>
                    <a:bodyPr/>
                    <a:lstStyle/>
                    <a:p>
                      <a:pPr algn="ctr"/>
                      <a:r>
                        <a:rPr lang="en-GB" sz="1600" dirty="0" smtClean="0">
                          <a:solidFill>
                            <a:schemeClr val="tx1"/>
                          </a:solidFill>
                          <a:latin typeface="+mj-lt"/>
                        </a:rPr>
                        <a:t>-</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085575416"/>
                  </a:ext>
                </a:extLst>
              </a:tr>
              <a:tr h="290122">
                <a:tc>
                  <a:txBody>
                    <a:bodyPr/>
                    <a:lstStyle/>
                    <a:p>
                      <a:r>
                        <a:rPr lang="en-GB" sz="1600" b="0" dirty="0" smtClean="0">
                          <a:solidFill>
                            <a:schemeClr val="tx1"/>
                          </a:solidFill>
                          <a:latin typeface="+mj-lt"/>
                        </a:rPr>
                        <a:t>.3ch</a:t>
                      </a:r>
                      <a:endParaRPr lang="en-GB" sz="1600" b="0" dirty="0" smtClean="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a:t>
                      </a:r>
                      <a:endParaRPr lang="en-GB" sz="1600" kern="1200" dirty="0" smtClean="0">
                        <a:solidFill>
                          <a:schemeClr val="tx1"/>
                        </a:solidFill>
                        <a:latin typeface="+mn-lt"/>
                        <a:ea typeface="+mn-ea"/>
                        <a:cs typeface="+mn-cs"/>
                      </a:endParaRPr>
                    </a:p>
                  </a:txBody>
                  <a:tcPr marR="0"/>
                </a:tc>
                <a:tc>
                  <a:txBody>
                    <a:bodyPr/>
                    <a:lstStyle/>
                    <a:p>
                      <a:pPr algn="ctr"/>
                      <a:r>
                        <a:rPr lang="en-GB" sz="1600" dirty="0" smtClean="0">
                          <a:solidFill>
                            <a:schemeClr val="tx1"/>
                          </a:solidFill>
                          <a:latin typeface="+mj-lt"/>
                        </a:rPr>
                        <a:t>-</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140920613"/>
                  </a:ext>
                </a:extLst>
              </a:tr>
              <a:tr h="290122">
                <a:tc>
                  <a:txBody>
                    <a:bodyPr/>
                    <a:lstStyle/>
                    <a:p>
                      <a:r>
                        <a:rPr lang="en-GB" sz="1600" b="0" dirty="0" smtClean="0">
                          <a:solidFill>
                            <a:schemeClr val="tx1"/>
                          </a:solidFill>
                          <a:latin typeface="+mj-lt"/>
                        </a:rPr>
                        <a:t>.3ca</a:t>
                      </a:r>
                      <a:endParaRPr lang="en-GB" sz="1600" b="0" dirty="0" smtClean="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a:t>
                      </a:r>
                      <a:endParaRPr lang="en-GB" sz="1600" kern="1200" dirty="0" smtClean="0">
                        <a:solidFill>
                          <a:schemeClr val="tx1"/>
                        </a:solidFill>
                        <a:latin typeface="+mn-lt"/>
                        <a:ea typeface="+mn-ea"/>
                        <a:cs typeface="+mn-cs"/>
                      </a:endParaRPr>
                    </a:p>
                  </a:txBody>
                  <a:tcPr marR="0"/>
                </a:tc>
                <a:tc>
                  <a:txBody>
                    <a:bodyPr/>
                    <a:lstStyle/>
                    <a:p>
                      <a:pPr algn="ctr"/>
                      <a:r>
                        <a:rPr lang="en-GB" sz="1600" dirty="0" smtClean="0">
                          <a:solidFill>
                            <a:schemeClr val="tx1"/>
                          </a:solidFill>
                          <a:latin typeface="+mj-lt"/>
                        </a:rPr>
                        <a:t>-</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20505301"/>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44</a:t>
            </a:fld>
            <a:endParaRPr lang="en-US"/>
          </a:p>
        </p:txBody>
      </p:sp>
    </p:spTree>
    <p:extLst>
      <p:ext uri="{BB962C8B-B14F-4D97-AF65-F5344CB8AC3E}">
        <p14:creationId xmlns:p14="http://schemas.microsoft.com/office/powerpoint/2010/main" val="5885085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a number of regular participants in IEEE 802 JTC1 SC activities</a:t>
            </a:r>
            <a:endParaRPr lang="en-AU" dirty="0"/>
          </a:p>
        </p:txBody>
      </p:sp>
      <p:sp>
        <p:nvSpPr>
          <p:cNvPr id="3" name="Content Placeholder 2"/>
          <p:cNvSpPr>
            <a:spLocks noGrp="1"/>
          </p:cNvSpPr>
          <p:nvPr>
            <p:ph idx="1"/>
          </p:nvPr>
        </p:nvSpPr>
        <p:spPr/>
        <p:txBody>
          <a:bodyPr/>
          <a:lstStyle/>
          <a:p>
            <a:r>
              <a:rPr lang="en-AU" dirty="0" smtClean="0"/>
              <a:t>Regular participants</a:t>
            </a:r>
          </a:p>
          <a:p>
            <a:pPr lvl="1"/>
            <a:r>
              <a:rPr lang="en-AU" dirty="0" smtClean="0"/>
              <a:t>David Law (802.3 Chair)</a:t>
            </a:r>
          </a:p>
          <a:p>
            <a:pPr lvl="1"/>
            <a:r>
              <a:rPr lang="en-AU" dirty="0" smtClean="0"/>
              <a:t>Adam Healey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7953047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is on hold until </a:t>
            </a:r>
            <a:r>
              <a:rPr lang="en-AU" dirty="0"/>
              <a:t>FDIS on IEEE 802.3-REV </a:t>
            </a:r>
            <a:r>
              <a:rPr lang="en-AU" dirty="0" smtClean="0"/>
              <a:t>completes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2017</a:t>
            </a:r>
          </a:p>
          <a:p>
            <a:r>
              <a:rPr lang="en-US" dirty="0" smtClean="0"/>
              <a:t>60-day</a:t>
            </a:r>
            <a:r>
              <a:rPr lang="en-AU" dirty="0" smtClean="0"/>
              <a:t> pre-ballot: </a:t>
            </a:r>
            <a:r>
              <a:rPr lang="en-AU" dirty="0">
                <a:solidFill>
                  <a:srgbClr val="00B050"/>
                </a:solidFill>
              </a:rPr>
              <a:t>passed </a:t>
            </a:r>
            <a:r>
              <a:rPr lang="en-AU" dirty="0" smtClean="0">
                <a:solidFill>
                  <a:srgbClr val="00B050"/>
                </a:solidFill>
              </a:rPr>
              <a:t>&amp; </a:t>
            </a:r>
            <a:r>
              <a:rPr lang="en-AU" dirty="0">
                <a:solidFill>
                  <a:srgbClr val="00B050"/>
                </a:solidFill>
              </a:rPr>
              <a:t>response </a:t>
            </a:r>
            <a:r>
              <a:rPr lang="en-AU" dirty="0" smtClean="0">
                <a:solidFill>
                  <a:srgbClr val="00B050"/>
                </a:solidFill>
              </a:rPr>
              <a:t>sent</a:t>
            </a:r>
            <a:endParaRPr lang="en-AU" dirty="0">
              <a:solidFill>
                <a:srgbClr val="00B050"/>
              </a:solidFill>
            </a:endParaRPr>
          </a:p>
          <a:p>
            <a:pPr lvl="1"/>
            <a:r>
              <a:rPr lang="en-AU" dirty="0" smtClean="0"/>
              <a:t>802.</a:t>
            </a:r>
            <a:r>
              <a:rPr lang="en-AU" dirty="0" smtClean="0">
                <a:cs typeface="Arial" panose="020B0604020202020204" pitchFamily="34" charset="0"/>
              </a:rPr>
              <a:t>3cb</a:t>
            </a:r>
            <a:r>
              <a:rPr lang="en-AU" dirty="0" smtClean="0"/>
              <a:t> </a:t>
            </a:r>
            <a:r>
              <a:rPr lang="en-AU" dirty="0"/>
              <a:t>60-day ballot passed on </a:t>
            </a:r>
            <a:r>
              <a:rPr lang="en-AU" dirty="0" smtClean="0"/>
              <a:t>8 April 2019 </a:t>
            </a:r>
            <a:r>
              <a:rPr lang="en-AU" dirty="0"/>
              <a:t>(</a:t>
            </a:r>
            <a:r>
              <a:rPr lang="en-AU" dirty="0" smtClean="0"/>
              <a:t>N16914)</a:t>
            </a:r>
            <a:endParaRPr lang="en-AU" dirty="0"/>
          </a:p>
          <a:p>
            <a:pPr lvl="2"/>
            <a:r>
              <a:rPr lang="en-AU" dirty="0"/>
              <a:t>Passed </a:t>
            </a:r>
            <a:r>
              <a:rPr lang="en-AU" dirty="0" smtClean="0"/>
              <a:t>8/0/9 </a:t>
            </a:r>
            <a:r>
              <a:rPr lang="en-AU" dirty="0"/>
              <a:t>on need for ISO standard</a:t>
            </a:r>
          </a:p>
          <a:p>
            <a:pPr lvl="2"/>
            <a:r>
              <a:rPr lang="en-AU" dirty="0"/>
              <a:t>Passed </a:t>
            </a:r>
            <a:r>
              <a:rPr lang="en-AU" dirty="0" smtClean="0"/>
              <a:t>6/1/10 </a:t>
            </a:r>
            <a:r>
              <a:rPr lang="en-AU" dirty="0"/>
              <a:t>on support for submission to </a:t>
            </a:r>
            <a:r>
              <a:rPr lang="en-AU" dirty="0" smtClean="0"/>
              <a:t>FDIS</a:t>
            </a:r>
          </a:p>
          <a:p>
            <a:pPr lvl="1"/>
            <a:r>
              <a:rPr lang="en-AU" dirty="0" smtClean="0"/>
              <a:t>China NB voted “no” with comments</a:t>
            </a:r>
          </a:p>
          <a:p>
            <a:pPr lvl="2"/>
            <a:r>
              <a:rPr lang="en-AU" dirty="0" smtClean="0"/>
              <a:t>Response was sent in June 2019 (N16971)</a:t>
            </a:r>
          </a:p>
          <a:p>
            <a:r>
              <a:rPr lang="en-AU" dirty="0" smtClean="0"/>
              <a:t>FDIS ballot: </a:t>
            </a:r>
            <a:r>
              <a:rPr lang="en-AU" dirty="0" smtClean="0">
                <a:solidFill>
                  <a:schemeClr val="accent2"/>
                </a:solidFill>
              </a:rPr>
              <a:t>on hold</a:t>
            </a:r>
          </a:p>
          <a:p>
            <a:pPr lvl="1"/>
            <a:r>
              <a:rPr lang="en-US" dirty="0">
                <a:solidFill>
                  <a:srgbClr val="FF0000"/>
                </a:solidFill>
              </a:rPr>
              <a:t>FDIS approval for IEEE 802.3-REV will need to </a:t>
            </a:r>
            <a:r>
              <a:rPr lang="en-US" dirty="0" smtClean="0">
                <a:solidFill>
                  <a:srgbClr val="FF0000"/>
                </a:solidFill>
              </a:rPr>
              <a:t>precede </a:t>
            </a:r>
            <a:r>
              <a:rPr lang="en-US" dirty="0">
                <a:solidFill>
                  <a:srgbClr val="FF0000"/>
                </a:solidFill>
              </a:rPr>
              <a:t>IEEE </a:t>
            </a:r>
            <a:r>
              <a:rPr lang="en-US" dirty="0" smtClean="0">
                <a:solidFill>
                  <a:srgbClr val="FF0000"/>
                </a:solidFill>
              </a:rPr>
              <a:t>802.3cb FDIS start, </a:t>
            </a:r>
            <a:r>
              <a:rPr lang="en-US" dirty="0">
                <a:solidFill>
                  <a:srgbClr val="FF0000"/>
                </a:solidFill>
              </a:rPr>
              <a:t>since IEEE 802.3cb is an amendment to IEEE 802.3-REV</a:t>
            </a:r>
            <a:endParaRPr lang="en-US" dirty="0" smtClean="0">
              <a:solidFill>
                <a:srgbClr val="FF0000"/>
              </a:solidFill>
            </a:endParaRPr>
          </a:p>
          <a:p>
            <a:pPr lvl="1"/>
            <a:r>
              <a:rPr lang="en-US" dirty="0" smtClean="0">
                <a:solidFill>
                  <a:srgbClr val="FF0000"/>
                </a:solidFill>
              </a:rPr>
              <a:t>Will </a:t>
            </a:r>
            <a:r>
              <a:rPr lang="en-US" dirty="0">
                <a:solidFill>
                  <a:srgbClr val="FF0000"/>
                </a:solidFill>
              </a:rPr>
              <a:t>be known as ISO/IEC/IEEE </a:t>
            </a:r>
            <a:r>
              <a:rPr lang="en-US" dirty="0" smtClean="0">
                <a:solidFill>
                  <a:srgbClr val="FF0000"/>
                </a:solidFill>
              </a:rPr>
              <a:t>8802-3:2020/</a:t>
            </a:r>
            <a:r>
              <a:rPr lang="en-US" dirty="0" err="1" smtClean="0">
                <a:solidFill>
                  <a:srgbClr val="FF0000"/>
                </a:solidFill>
              </a:rPr>
              <a:t>Amd</a:t>
            </a:r>
            <a:r>
              <a:rPr lang="en-US" dirty="0" smtClean="0">
                <a:solidFill>
                  <a:srgbClr val="FF0000"/>
                </a:solidFill>
              </a:rPr>
              <a:t> </a:t>
            </a:r>
            <a:r>
              <a:rPr lang="en-US" dirty="0" smtClean="0">
                <a:solidFill>
                  <a:srgbClr val="FF0000"/>
                </a:solidFill>
              </a:rPr>
              <a:t>2?</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46</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583708207"/>
              </p:ext>
            </p:extLst>
          </p:nvPr>
        </p:nvGraphicFramePr>
        <p:xfrm>
          <a:off x="5334000" y="4419600"/>
          <a:ext cx="914400" cy="806450"/>
        </p:xfrm>
        <a:graphic>
          <a:graphicData uri="http://schemas.openxmlformats.org/presentationml/2006/ole">
            <mc:AlternateContent xmlns:mc="http://schemas.openxmlformats.org/markup-compatibility/2006">
              <mc:Choice xmlns:v="urn:schemas-microsoft-com:vml" Requires="v">
                <p:oleObj spid="_x0000_s283781"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334000" y="4419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802.3cd </a:t>
            </a:r>
            <a:r>
              <a:rPr lang="en-AU" dirty="0"/>
              <a:t>is </a:t>
            </a:r>
            <a:r>
              <a:rPr lang="en-AU" dirty="0" smtClean="0"/>
              <a:t>on hold </a:t>
            </a:r>
            <a:r>
              <a:rPr lang="en-AU" dirty="0"/>
              <a:t>until </a:t>
            </a:r>
            <a:r>
              <a:rPr lang="en-AU" dirty="0" smtClean="0"/>
              <a:t>FDIS on 802.3-REV </a:t>
            </a:r>
            <a:r>
              <a:rPr lang="en-AU" dirty="0" smtClean="0"/>
              <a:t>completes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802.3cd D3.0 </a:t>
            </a:r>
            <a:r>
              <a:rPr lang="en-AU" dirty="0"/>
              <a:t>was liaised in Feb </a:t>
            </a:r>
            <a:r>
              <a:rPr lang="en-AU" dirty="0" smtClean="0"/>
              <a:t>2018</a:t>
            </a:r>
          </a:p>
          <a:p>
            <a:r>
              <a:rPr lang="en-US" dirty="0" smtClean="0"/>
              <a:t>60-day</a:t>
            </a:r>
            <a:r>
              <a:rPr lang="en-AU" dirty="0" smtClean="0"/>
              <a:t> pre-ballot: </a:t>
            </a:r>
            <a:r>
              <a:rPr lang="en-AU" dirty="0" smtClean="0">
                <a:solidFill>
                  <a:schemeClr val="accent2"/>
                </a:solidFill>
              </a:rPr>
              <a:t>on hold</a:t>
            </a:r>
          </a:p>
          <a:p>
            <a:pPr lvl="1"/>
            <a:r>
              <a:rPr lang="en-AU" dirty="0"/>
              <a:t>Submission approved in Mar 2019</a:t>
            </a:r>
          </a:p>
          <a:p>
            <a:pPr lvl="2"/>
            <a:r>
              <a:rPr lang="en-AU" dirty="0">
                <a:solidFill>
                  <a:srgbClr val="FF0000"/>
                </a:solidFill>
              </a:rPr>
              <a:t>Delayed until 802.</a:t>
            </a:r>
            <a:r>
              <a:rPr lang="en-AU" dirty="0">
                <a:solidFill>
                  <a:srgbClr val="FF0000"/>
                </a:solidFill>
                <a:cs typeface="Arial" panose="020B0604020202020204" pitchFamily="34" charset="0"/>
              </a:rPr>
              <a:t>3-REV FDIS to complete</a:t>
            </a:r>
            <a:endParaRPr lang="en-AU" dirty="0">
              <a:solidFill>
                <a:srgbClr val="FF0000"/>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47</a:t>
            </a:fld>
            <a:endParaRPr lang="en-US"/>
          </a:p>
        </p:txBody>
      </p:sp>
    </p:spTree>
    <p:extLst>
      <p:ext uri="{BB962C8B-B14F-4D97-AF65-F5344CB8AC3E}">
        <p14:creationId xmlns:p14="http://schemas.microsoft.com/office/powerpoint/2010/main" val="13771002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802.3-REV </a:t>
            </a:r>
            <a:r>
              <a:rPr lang="en-AU" dirty="0"/>
              <a:t>is waiting for start of FDIS ballot </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 </a:t>
            </a:r>
            <a:r>
              <a:rPr lang="en-AU" dirty="0"/>
              <a:t>D3.0 </a:t>
            </a:r>
            <a:r>
              <a:rPr lang="en-AU" dirty="0" smtClean="0"/>
              <a:t>(802.3cj) was </a:t>
            </a:r>
            <a:r>
              <a:rPr lang="en-AU" dirty="0"/>
              <a:t>liaised in Feb </a:t>
            </a:r>
            <a:r>
              <a:rPr lang="en-AU" dirty="0" smtClean="0"/>
              <a:t>2018</a:t>
            </a:r>
          </a:p>
          <a:p>
            <a:r>
              <a:rPr lang="en-US" dirty="0" smtClean="0"/>
              <a:t>60-day</a:t>
            </a:r>
            <a:r>
              <a:rPr lang="en-AU" dirty="0" smtClean="0"/>
              <a:t> pre-ballot: </a:t>
            </a:r>
            <a:r>
              <a:rPr lang="en-AU" dirty="0">
                <a:solidFill>
                  <a:srgbClr val="00B050"/>
                </a:solidFill>
              </a:rPr>
              <a:t>passed &amp; response sent</a:t>
            </a:r>
            <a:endParaRPr lang="en-AU" dirty="0" smtClean="0">
              <a:solidFill>
                <a:schemeClr val="accent2"/>
              </a:solidFill>
            </a:endParaRPr>
          </a:p>
          <a:p>
            <a:pPr lvl="1"/>
            <a:r>
              <a:rPr lang="en-AU" dirty="0" smtClean="0"/>
              <a:t>Submitted in Feb 2019 (N16892)</a:t>
            </a:r>
          </a:p>
          <a:p>
            <a:pPr lvl="1"/>
            <a:r>
              <a:rPr lang="en-AU" dirty="0" smtClean="0"/>
              <a:t>802.</a:t>
            </a:r>
            <a:r>
              <a:rPr lang="en-AU" dirty="0" smtClean="0">
                <a:cs typeface="Arial" panose="020B0604020202020204" pitchFamily="34" charset="0"/>
              </a:rPr>
              <a:t>3-REV</a:t>
            </a:r>
            <a:r>
              <a:rPr lang="en-AU" dirty="0" smtClean="0"/>
              <a:t> </a:t>
            </a:r>
            <a:r>
              <a:rPr lang="en-AU" dirty="0"/>
              <a:t>60-day ballot passed on </a:t>
            </a:r>
            <a:r>
              <a:rPr lang="en-AU" dirty="0" smtClean="0"/>
              <a:t>14 </a:t>
            </a:r>
            <a:r>
              <a:rPr lang="en-AU" dirty="0"/>
              <a:t>April 2019 (</a:t>
            </a:r>
            <a:r>
              <a:rPr lang="en-AU" dirty="0" smtClean="0"/>
              <a:t>N16917)</a:t>
            </a:r>
            <a:endParaRPr lang="en-AU" dirty="0"/>
          </a:p>
          <a:p>
            <a:pPr lvl="2"/>
            <a:r>
              <a:rPr lang="en-AU" dirty="0"/>
              <a:t>Passed </a:t>
            </a:r>
            <a:r>
              <a:rPr lang="en-AU" dirty="0" smtClean="0"/>
              <a:t>7/0/11 </a:t>
            </a:r>
            <a:r>
              <a:rPr lang="en-AU" dirty="0"/>
              <a:t>on need for ISO standard</a:t>
            </a:r>
          </a:p>
          <a:p>
            <a:pPr lvl="2"/>
            <a:r>
              <a:rPr lang="en-AU" dirty="0"/>
              <a:t>Passed </a:t>
            </a:r>
            <a:r>
              <a:rPr lang="en-AU" dirty="0" smtClean="0"/>
              <a:t>5/1/12 </a:t>
            </a:r>
            <a:r>
              <a:rPr lang="en-AU" dirty="0"/>
              <a:t>on support for submission to FDIS</a:t>
            </a:r>
          </a:p>
          <a:p>
            <a:pPr lvl="1"/>
            <a:r>
              <a:rPr lang="en-AU" dirty="0"/>
              <a:t>China NB voted “no” with comments</a:t>
            </a:r>
          </a:p>
          <a:p>
            <a:pPr lvl="2"/>
            <a:r>
              <a:rPr lang="en-AU" dirty="0"/>
              <a:t>Response was sent in June 2019 (N16971)</a:t>
            </a:r>
          </a:p>
          <a:p>
            <a:r>
              <a:rPr lang="en-AU" dirty="0" smtClean="0"/>
              <a:t>FDIS </a:t>
            </a:r>
            <a:r>
              <a:rPr lang="en-AU" dirty="0"/>
              <a:t>ballot: </a:t>
            </a:r>
            <a:r>
              <a:rPr lang="en-AU" dirty="0" smtClean="0">
                <a:solidFill>
                  <a:schemeClr val="accent2"/>
                </a:solidFill>
              </a:rPr>
              <a:t>waiting for start</a:t>
            </a:r>
          </a:p>
          <a:p>
            <a:pPr lvl="1"/>
            <a:r>
              <a:rPr lang="en-AU" dirty="0" smtClean="0"/>
              <a:t>Will </a:t>
            </a:r>
            <a:r>
              <a:rPr lang="en-AU" dirty="0"/>
              <a:t>be </a:t>
            </a:r>
            <a:r>
              <a:rPr lang="en-AU" dirty="0" smtClean="0"/>
              <a:t>published </a:t>
            </a:r>
            <a:r>
              <a:rPr lang="en-AU" dirty="0"/>
              <a:t>as </a:t>
            </a:r>
            <a:r>
              <a:rPr lang="en-AU" dirty="0">
                <a:solidFill>
                  <a:srgbClr val="FF0000"/>
                </a:solidFill>
              </a:rPr>
              <a:t>ISO/IEC/IEEE 8802-3:20xx (year </a:t>
            </a:r>
            <a:r>
              <a:rPr lang="en-AU" dirty="0" smtClean="0">
                <a:solidFill>
                  <a:srgbClr val="FF0000"/>
                </a:solidFill>
              </a:rPr>
              <a:t>TBD)</a:t>
            </a:r>
          </a:p>
          <a:p>
            <a:pPr lvl="1"/>
            <a:r>
              <a:rPr lang="en-AU" dirty="0">
                <a:solidFill>
                  <a:srgbClr val="FF0000"/>
                </a:solidFill>
              </a:rPr>
              <a:t>(Oct 2019) Jodi </a:t>
            </a:r>
            <a:r>
              <a:rPr lang="en-AU" dirty="0" err="1">
                <a:solidFill>
                  <a:srgbClr val="FF0000"/>
                </a:solidFill>
              </a:rPr>
              <a:t>Haasz</a:t>
            </a:r>
            <a:r>
              <a:rPr lang="en-AU" dirty="0">
                <a:solidFill>
                  <a:srgbClr val="FF0000"/>
                </a:solidFill>
              </a:rPr>
              <a:t> hopes it will start in next </a:t>
            </a:r>
            <a:r>
              <a:rPr lang="en-AU" dirty="0" smtClean="0">
                <a:solidFill>
                  <a:srgbClr val="FF0000"/>
                </a:solidFill>
              </a:rPr>
              <a:t>8 weeks</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48</a:t>
            </a:fld>
            <a:endParaRPr lang="en-US"/>
          </a:p>
        </p:txBody>
      </p:sp>
    </p:spTree>
    <p:extLst>
      <p:ext uri="{BB962C8B-B14F-4D97-AF65-F5344CB8AC3E}">
        <p14:creationId xmlns:p14="http://schemas.microsoft.com/office/powerpoint/2010/main" val="15104917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802.3bt is on hold until FDIS on 802.3-REV is </a:t>
            </a:r>
            <a:r>
              <a:rPr lang="en-AU" dirty="0" smtClean="0"/>
              <a:t>completed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802.3bt D3.2 </a:t>
            </a:r>
            <a:r>
              <a:rPr lang="en-AU" dirty="0"/>
              <a:t>was liaised in Feb 2018</a:t>
            </a:r>
          </a:p>
          <a:p>
            <a:r>
              <a:rPr lang="en-US" dirty="0" smtClean="0"/>
              <a:t>60-day</a:t>
            </a:r>
            <a:r>
              <a:rPr lang="en-AU" dirty="0" smtClean="0"/>
              <a:t> pre-ballot: </a:t>
            </a:r>
            <a:r>
              <a:rPr lang="en-AU" dirty="0" smtClean="0">
                <a:solidFill>
                  <a:schemeClr val="accent2"/>
                </a:solidFill>
              </a:rPr>
              <a:t>on hold</a:t>
            </a:r>
          </a:p>
          <a:p>
            <a:pPr lvl="1"/>
            <a:r>
              <a:rPr lang="en-AU" dirty="0"/>
              <a:t>Submission </a:t>
            </a:r>
            <a:r>
              <a:rPr lang="en-AU" dirty="0" smtClean="0"/>
              <a:t>approved in Mar 2019</a:t>
            </a:r>
          </a:p>
          <a:p>
            <a:pPr lvl="2"/>
            <a:r>
              <a:rPr lang="en-AU" dirty="0" smtClean="0">
                <a:solidFill>
                  <a:srgbClr val="FF0000"/>
                </a:solidFill>
              </a:rPr>
              <a:t>Delayed until 802.</a:t>
            </a:r>
            <a:r>
              <a:rPr lang="en-AU" dirty="0" smtClean="0">
                <a:solidFill>
                  <a:srgbClr val="FF0000"/>
                </a:solidFill>
                <a:cs typeface="Arial" panose="020B0604020202020204" pitchFamily="34" charset="0"/>
              </a:rPr>
              <a:t>3-REV FDIS to complete</a:t>
            </a:r>
            <a:endParaRPr lang="en-AU" dirty="0">
              <a:solidFill>
                <a:srgbClr val="FF0000"/>
              </a:solidFill>
            </a:endParaRPr>
          </a:p>
          <a:p>
            <a:r>
              <a:rPr lang="en-AU" dirty="0" smtClean="0"/>
              <a:t>FDIS </a:t>
            </a:r>
            <a:r>
              <a:rPr lang="en-AU" dirty="0"/>
              <a:t>ballot: </a:t>
            </a:r>
            <a:r>
              <a:rPr lang="en-AU" dirty="0" smtClean="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49</a:t>
            </a:fld>
            <a:endParaRPr lang="en-US"/>
          </a:p>
        </p:txBody>
      </p:sp>
    </p:spTree>
    <p:extLst>
      <p:ext uri="{BB962C8B-B14F-4D97-AF65-F5344CB8AC3E}">
        <p14:creationId xmlns:p14="http://schemas.microsoft.com/office/powerpoint/2010/main" val="25210674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smtClean="0"/>
              <a:t>Participants in the IEEE-SA “individual process” shall act independently of others, including employers</a:t>
            </a:r>
            <a:endParaRPr lang="en-US" dirty="0"/>
          </a:p>
        </p:txBody>
      </p:sp>
      <p:sp>
        <p:nvSpPr>
          <p:cNvPr id="3" name="Content Placeholder 2"/>
          <p:cNvSpPr>
            <a:spLocks noGrp="1"/>
          </p:cNvSpPr>
          <p:nvPr>
            <p:ph idx="1"/>
          </p:nvPr>
        </p:nvSpPr>
        <p:spPr/>
        <p:txBody>
          <a:bodyPr/>
          <a:lstStyle/>
          <a:p>
            <a:pPr lvl="1"/>
            <a:r>
              <a:rPr lang="en-US" dirty="0" smtClean="0"/>
              <a:t>The </a:t>
            </a:r>
            <a:r>
              <a:rPr lang="en-US" dirty="0" smtClean="0">
                <a:hlinkClick r:id="rId2"/>
              </a:rPr>
              <a:t>IEEE-SA Standards Board Bylaws </a:t>
            </a:r>
            <a:r>
              <a:rPr lang="en-US" dirty="0" smtClean="0"/>
              <a:t>require that “participants in the IEEE standards development individual process shall act based on their qualifications and experience”</a:t>
            </a:r>
          </a:p>
          <a:p>
            <a:pPr lvl="1"/>
            <a:r>
              <a:rPr lang="en-US" dirty="0" smtClean="0"/>
              <a:t>This means participants:</a:t>
            </a:r>
          </a:p>
          <a:p>
            <a:pPr lvl="2"/>
            <a:r>
              <a:rPr lang="en-US" b="1" dirty="0" smtClean="0">
                <a:solidFill>
                  <a:srgbClr val="00B050"/>
                </a:solidFill>
              </a:rPr>
              <a:t>Shall act &amp; vote </a:t>
            </a:r>
            <a:r>
              <a:rPr lang="en-US" dirty="0" smtClean="0"/>
              <a:t>based on their personal &amp; independent opinions derived from their expertise, knowledge, and qualifications</a:t>
            </a:r>
          </a:p>
          <a:p>
            <a:pPr lvl="2"/>
            <a:r>
              <a:rPr lang="en-US" b="1" dirty="0" smtClean="0">
                <a:solidFill>
                  <a:srgbClr val="FF0000"/>
                </a:solidFill>
              </a:rPr>
              <a:t>Shall not act or vote </a:t>
            </a:r>
            <a:r>
              <a:rPr lang="en-US" dirty="0" smtClean="0"/>
              <a:t>based on any obligation to or any direction from any other person or organization, including an employer or client, regardless of any external commitments, agreements, contracts, or orders</a:t>
            </a:r>
          </a:p>
          <a:p>
            <a:pPr lvl="2"/>
            <a:r>
              <a:rPr lang="en-US" b="1" dirty="0" smtClean="0">
                <a:solidFill>
                  <a:srgbClr val="FF0000"/>
                </a:solidFill>
              </a:rPr>
              <a:t>Shall not direct </a:t>
            </a:r>
            <a:r>
              <a:rPr lang="en-US" dirty="0" smtClean="0"/>
              <a:t>the actions or votes of other participants or retaliate against other participants for fulfilling their responsibility to act &amp; vote based on their personal &amp; independently developed opinions</a:t>
            </a:r>
          </a:p>
          <a:p>
            <a:pPr lvl="1"/>
            <a:r>
              <a:rPr lang="en-US" dirty="0" smtClean="0"/>
              <a:t>By participating in standards activities using the “</a:t>
            </a:r>
            <a:r>
              <a:rPr lang="en-US" i="1" dirty="0" smtClean="0"/>
              <a:t>individual process</a:t>
            </a:r>
            <a:r>
              <a:rPr lang="en-US" dirty="0" smtClean="0"/>
              <a:t>”, you are deemed to accept these requirements; if you are unable to satisfy these requirements then you shall immediately cease any participation</a:t>
            </a:r>
            <a:endParaRPr lang="en-US" dirty="0"/>
          </a:p>
        </p:txBody>
      </p:sp>
      <p:sp>
        <p:nvSpPr>
          <p:cNvPr id="5" name="Footer Placeholder 4"/>
          <p:cNvSpPr>
            <a:spLocks noGrp="1"/>
          </p:cNvSpPr>
          <p:nvPr>
            <p:ph type="ftr" idx="10"/>
          </p:nvPr>
        </p:nvSpPr>
        <p:spPr/>
        <p:txBody>
          <a:bodyPr/>
          <a:lstStyle/>
          <a:p>
            <a:r>
              <a:rPr lang="en-US" smtClean="0"/>
              <a:t>Andrew Myles, Cisco</a:t>
            </a:r>
            <a:endParaRPr lang="en-US" dirty="0"/>
          </a:p>
        </p:txBody>
      </p:sp>
      <p:sp>
        <p:nvSpPr>
          <p:cNvPr id="4" name="Slide Number Placeholder 3"/>
          <p:cNvSpPr>
            <a:spLocks noGrp="1"/>
          </p:cNvSpPr>
          <p:nvPr>
            <p:ph type="sldNum" idx="11"/>
          </p:nvPr>
        </p:nvSpPr>
        <p:spPr/>
        <p:txBody>
          <a:bodyPr/>
          <a:lstStyle/>
          <a:p>
            <a:r>
              <a:rPr lang="en-GB" smtClean="0"/>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 </a:t>
            </a:r>
            <a:r>
              <a:rPr lang="en-AU" dirty="0" smtClean="0"/>
              <a:t>wil</a:t>
            </a:r>
            <a:r>
              <a:rPr lang="en-AU" dirty="0" smtClean="0"/>
              <a:t>l be sent to 60-day ballot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802.3.2 D3.0 was </a:t>
            </a:r>
            <a:r>
              <a:rPr lang="en-AU" dirty="0"/>
              <a:t>liaised for information in </a:t>
            </a:r>
            <a:r>
              <a:rPr lang="en-AU" dirty="0" smtClean="0"/>
              <a:t>Feb 2019 (N16893)</a:t>
            </a:r>
            <a:endParaRPr lang="en-AU" dirty="0"/>
          </a:p>
          <a:p>
            <a:r>
              <a:rPr lang="en-US" dirty="0" smtClean="0"/>
              <a:t>60-day</a:t>
            </a:r>
            <a:r>
              <a:rPr lang="en-AU" dirty="0" smtClean="0"/>
              <a:t> pre-ballot: </a:t>
            </a:r>
            <a:r>
              <a:rPr lang="en-AU" dirty="0" smtClean="0">
                <a:solidFill>
                  <a:schemeClr val="accent2"/>
                </a:solidFill>
              </a:rPr>
              <a:t>waiting</a:t>
            </a:r>
          </a:p>
          <a:p>
            <a:pPr lvl="1"/>
            <a:r>
              <a:rPr lang="en-AU" dirty="0" smtClean="0"/>
              <a:t>(Nov 2019) Will be sent to 60-day ballot out of Nov 2019</a:t>
            </a:r>
          </a:p>
          <a:p>
            <a:r>
              <a:rPr lang="en-AU" dirty="0" smtClean="0"/>
              <a:t>FDIS </a:t>
            </a:r>
            <a:r>
              <a:rPr lang="en-AU" dirty="0"/>
              <a:t>ballot: </a:t>
            </a:r>
            <a:r>
              <a:rPr lang="en-AU" dirty="0" smtClean="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50</a:t>
            </a:fld>
            <a:endParaRPr lang="en-US"/>
          </a:p>
        </p:txBody>
      </p:sp>
    </p:spTree>
    <p:extLst>
      <p:ext uri="{BB962C8B-B14F-4D97-AF65-F5344CB8AC3E}">
        <p14:creationId xmlns:p14="http://schemas.microsoft.com/office/powerpoint/2010/main" val="19142999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802.3cg </a:t>
            </a:r>
            <a:r>
              <a:rPr lang="en-AU" dirty="0"/>
              <a:t>is on hold until FDIS on 802.3-REV is </a:t>
            </a:r>
            <a:r>
              <a:rPr lang="en-AU" dirty="0" smtClean="0"/>
              <a:t>completed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802.3cg D3.1 was </a:t>
            </a:r>
            <a:r>
              <a:rPr lang="en-AU" dirty="0"/>
              <a:t>liaised for information in </a:t>
            </a:r>
            <a:r>
              <a:rPr lang="en-AU" dirty="0" smtClean="0"/>
              <a:t>Jun 2019 (N16973)</a:t>
            </a:r>
            <a:endParaRPr lang="en-AU" dirty="0"/>
          </a:p>
          <a:p>
            <a:r>
              <a:rPr lang="en-US" dirty="0" smtClean="0"/>
              <a:t>60-day</a:t>
            </a:r>
            <a:r>
              <a:rPr lang="en-AU" dirty="0" smtClean="0"/>
              <a:t> pre-ballot: </a:t>
            </a:r>
            <a:r>
              <a:rPr lang="en-AU" dirty="0" smtClean="0">
                <a:solidFill>
                  <a:schemeClr val="accent2"/>
                </a:solidFill>
              </a:rPr>
              <a:t>waiting</a:t>
            </a:r>
          </a:p>
          <a:p>
            <a:pPr lvl="1"/>
            <a:r>
              <a:rPr lang="en-AU" dirty="0" smtClean="0"/>
              <a:t>Waiting for publication</a:t>
            </a:r>
          </a:p>
          <a:p>
            <a:pPr lvl="1"/>
            <a:r>
              <a:rPr lang="en-AU" dirty="0" smtClean="0"/>
              <a:t>Delayed </a:t>
            </a:r>
            <a:r>
              <a:rPr lang="en-AU" dirty="0"/>
              <a:t>until 802.</a:t>
            </a:r>
            <a:r>
              <a:rPr lang="en-AU" dirty="0">
                <a:cs typeface="Arial" panose="020B0604020202020204" pitchFamily="34" charset="0"/>
              </a:rPr>
              <a:t>3-REV FDIS to </a:t>
            </a:r>
            <a:r>
              <a:rPr lang="en-AU" dirty="0" smtClean="0">
                <a:cs typeface="Arial" panose="020B0604020202020204" pitchFamily="34" charset="0"/>
              </a:rPr>
              <a:t>complete</a:t>
            </a:r>
            <a:endParaRPr lang="en-AU" dirty="0" smtClean="0"/>
          </a:p>
          <a:p>
            <a:r>
              <a:rPr lang="en-AU" dirty="0" smtClean="0"/>
              <a:t>FDIS </a:t>
            </a:r>
            <a:r>
              <a:rPr lang="en-AU" dirty="0"/>
              <a:t>ballot: </a:t>
            </a:r>
            <a:r>
              <a:rPr lang="en-AU" dirty="0" smtClean="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51</a:t>
            </a:fld>
            <a:endParaRPr lang="en-US"/>
          </a:p>
        </p:txBody>
      </p:sp>
    </p:spTree>
    <p:extLst>
      <p:ext uri="{BB962C8B-B14F-4D97-AF65-F5344CB8AC3E}">
        <p14:creationId xmlns:p14="http://schemas.microsoft.com/office/powerpoint/2010/main" val="2159426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802.3cn will be liaised for information in Nov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Probably sent for information after Sept 2019</a:t>
            </a:r>
          </a:p>
          <a:p>
            <a:pPr lvl="2"/>
            <a:r>
              <a:rPr lang="en-AU" dirty="0" smtClean="0"/>
              <a:t>(Nov 2019) Will be sent out of </a:t>
            </a:r>
            <a:r>
              <a:rPr lang="en-AU" dirty="0" smtClean="0"/>
              <a:t>Hawaii meeting</a:t>
            </a:r>
            <a:endParaRPr lang="en-AU" dirty="0" smtClean="0"/>
          </a:p>
          <a:p>
            <a:r>
              <a:rPr lang="en-US" dirty="0" smtClean="0"/>
              <a:t>60-day</a:t>
            </a:r>
            <a:r>
              <a:rPr lang="en-AU" dirty="0" smtClean="0"/>
              <a:t> pre-ballot: </a:t>
            </a:r>
            <a:r>
              <a:rPr lang="en-AU" dirty="0" smtClean="0">
                <a:solidFill>
                  <a:schemeClr val="accent2"/>
                </a:solidFill>
              </a:rPr>
              <a:t>waiting</a:t>
            </a:r>
          </a:p>
          <a:p>
            <a:pPr lvl="1"/>
            <a:r>
              <a:rPr lang="en-AU" dirty="0" smtClean="0">
                <a:solidFill>
                  <a:srgbClr val="343434"/>
                </a:solidFill>
              </a:rPr>
              <a:t>Waiting for publication</a:t>
            </a:r>
          </a:p>
          <a:p>
            <a:pPr lvl="2"/>
            <a:r>
              <a:rPr lang="en-AU" dirty="0" smtClean="0">
                <a:solidFill>
                  <a:srgbClr val="343434"/>
                </a:solidFill>
              </a:rPr>
              <a:t>Probably submitted for balloting in Mar 2020</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52</a:t>
            </a:fld>
            <a:endParaRPr lang="en-US"/>
          </a:p>
        </p:txBody>
      </p:sp>
    </p:spTree>
    <p:extLst>
      <p:ext uri="{BB962C8B-B14F-4D97-AF65-F5344CB8AC3E}">
        <p14:creationId xmlns:p14="http://schemas.microsoft.com/office/powerpoint/2010/main" val="8554847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802.3cm </a:t>
            </a:r>
            <a:r>
              <a:rPr lang="en-AU" dirty="0"/>
              <a:t>will be liaised for information in Nov 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Probably sent for information </a:t>
            </a:r>
            <a:r>
              <a:rPr lang="en-AU" dirty="0" smtClean="0"/>
              <a:t>in Nov 2019</a:t>
            </a:r>
            <a:endParaRPr lang="en-AU" dirty="0"/>
          </a:p>
          <a:p>
            <a:r>
              <a:rPr lang="en-US" dirty="0" smtClean="0"/>
              <a:t>60-day</a:t>
            </a:r>
            <a:r>
              <a:rPr lang="en-AU" dirty="0" smtClean="0"/>
              <a:t> pre-ballot: </a:t>
            </a:r>
            <a:r>
              <a:rPr lang="en-AU" dirty="0" smtClean="0">
                <a:solidFill>
                  <a:schemeClr val="accent2"/>
                </a:solidFill>
              </a:rPr>
              <a:t>waiting</a:t>
            </a:r>
          </a:p>
          <a:p>
            <a:pPr lvl="1"/>
            <a:r>
              <a:rPr lang="en-AU" dirty="0">
                <a:solidFill>
                  <a:srgbClr val="343434"/>
                </a:solidFill>
              </a:rPr>
              <a:t>Waiting for </a:t>
            </a:r>
            <a:r>
              <a:rPr lang="en-AU" dirty="0" smtClean="0">
                <a:solidFill>
                  <a:srgbClr val="343434"/>
                </a:solidFill>
              </a:rPr>
              <a:t>publication</a:t>
            </a:r>
            <a:endParaRPr lang="en-AU" dirty="0">
              <a:solidFill>
                <a:srgbClr val="343434"/>
              </a:solidFill>
            </a:endParaRPr>
          </a:p>
          <a:p>
            <a:pPr lvl="2"/>
            <a:r>
              <a:rPr lang="en-AU" dirty="0">
                <a:solidFill>
                  <a:srgbClr val="343434"/>
                </a:solidFill>
              </a:rPr>
              <a:t>Probably submitted for balloting in Mar 2020</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53</a:t>
            </a:fld>
            <a:endParaRPr lang="en-US"/>
          </a:p>
        </p:txBody>
      </p:sp>
    </p:spTree>
    <p:extLst>
      <p:ext uri="{BB962C8B-B14F-4D97-AF65-F5344CB8AC3E}">
        <p14:creationId xmlns:p14="http://schemas.microsoft.com/office/powerpoint/2010/main" val="22240284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802.3cq </a:t>
            </a:r>
            <a:r>
              <a:rPr lang="en-AU" dirty="0"/>
              <a:t>will be liaised for information in Nov 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Probably sent for information after </a:t>
            </a:r>
            <a:r>
              <a:rPr lang="en-AU" dirty="0" smtClean="0"/>
              <a:t>Nov 2019</a:t>
            </a:r>
          </a:p>
          <a:p>
            <a:r>
              <a:rPr lang="en-US" dirty="0" smtClean="0"/>
              <a:t>60-day</a:t>
            </a:r>
            <a:r>
              <a:rPr lang="en-AU" dirty="0" smtClean="0"/>
              <a:t> </a:t>
            </a:r>
            <a:r>
              <a:rPr lang="en-AU" dirty="0" smtClean="0"/>
              <a:t>pre-ballot: </a:t>
            </a:r>
            <a:r>
              <a:rPr lang="en-AU" dirty="0" smtClean="0">
                <a:solidFill>
                  <a:schemeClr val="accent2"/>
                </a:solidFill>
              </a:rPr>
              <a:t>waiting</a:t>
            </a:r>
          </a:p>
          <a:p>
            <a:pPr lvl="1"/>
            <a:r>
              <a:rPr lang="en-AU" dirty="0">
                <a:solidFill>
                  <a:srgbClr val="343434"/>
                </a:solidFill>
              </a:rPr>
              <a:t>Waiting for </a:t>
            </a:r>
            <a:r>
              <a:rPr lang="en-AU" dirty="0" smtClean="0">
                <a:solidFill>
                  <a:srgbClr val="343434"/>
                </a:solidFill>
              </a:rPr>
              <a:t>publication</a:t>
            </a:r>
            <a:endParaRPr lang="en-AU" dirty="0">
              <a:solidFill>
                <a:srgbClr val="343434"/>
              </a:solidFill>
            </a:endParaRPr>
          </a:p>
          <a:p>
            <a:pPr lvl="2"/>
            <a:r>
              <a:rPr lang="en-AU" dirty="0" smtClean="0">
                <a:solidFill>
                  <a:srgbClr val="343434"/>
                </a:solidFill>
              </a:rPr>
              <a:t>Probably submitted for balloting in Mar 2020</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54</a:t>
            </a:fld>
            <a:endParaRPr lang="en-US"/>
          </a:p>
        </p:txBody>
      </p:sp>
    </p:spTree>
    <p:extLst>
      <p:ext uri="{BB962C8B-B14F-4D97-AF65-F5344CB8AC3E}">
        <p14:creationId xmlns:p14="http://schemas.microsoft.com/office/powerpoint/2010/main" val="31592858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solidFill>
                  <a:schemeClr val="accent6"/>
                </a:solidFill>
              </a:rPr>
              <a:t>IEEE 802.3ch </a:t>
            </a:r>
            <a:r>
              <a:rPr lang="en-AU" dirty="0">
                <a:solidFill>
                  <a:schemeClr val="accent6"/>
                </a:solidFill>
              </a:rPr>
              <a:t>will be liaised for information in Nov 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Probably sent for information </a:t>
            </a:r>
            <a:r>
              <a:rPr lang="en-AU" dirty="0" smtClean="0"/>
              <a:t>after Nov 2019</a:t>
            </a:r>
            <a:endParaRPr lang="en-AU" dirty="0"/>
          </a:p>
          <a:p>
            <a:r>
              <a:rPr lang="en-US" dirty="0" smtClean="0"/>
              <a:t>60-day</a:t>
            </a:r>
            <a:r>
              <a:rPr lang="en-AU" dirty="0" smtClean="0"/>
              <a:t> pre-ballot: </a:t>
            </a:r>
            <a:r>
              <a:rPr lang="en-AU" dirty="0" smtClean="0">
                <a:solidFill>
                  <a:schemeClr val="accent2"/>
                </a:solidFill>
              </a:rPr>
              <a:t>waiting</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55</a:t>
            </a:fld>
            <a:endParaRPr lang="en-US"/>
          </a:p>
        </p:txBody>
      </p:sp>
    </p:spTree>
    <p:extLst>
      <p:ext uri="{BB962C8B-B14F-4D97-AF65-F5344CB8AC3E}">
        <p14:creationId xmlns:p14="http://schemas.microsoft.com/office/powerpoint/2010/main" val="4423283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solidFill>
                  <a:schemeClr val="accent6"/>
                </a:solidFill>
              </a:rPr>
              <a:t>IEEE 802.3ca </a:t>
            </a:r>
            <a:r>
              <a:rPr lang="en-AU" dirty="0">
                <a:solidFill>
                  <a:schemeClr val="accent6"/>
                </a:solidFill>
              </a:rPr>
              <a:t>will be liaised for information in Nov 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Probably sent for information </a:t>
            </a:r>
            <a:r>
              <a:rPr lang="en-AU" dirty="0" smtClean="0"/>
              <a:t>after Nov 2019</a:t>
            </a:r>
            <a:endParaRPr lang="en-AU" dirty="0"/>
          </a:p>
          <a:p>
            <a:r>
              <a:rPr lang="en-US" dirty="0" smtClean="0"/>
              <a:t>60-day</a:t>
            </a:r>
            <a:r>
              <a:rPr lang="en-AU" dirty="0" smtClean="0"/>
              <a:t> pre-ballot: </a:t>
            </a:r>
            <a:r>
              <a:rPr lang="en-AU" dirty="0" smtClean="0">
                <a:solidFill>
                  <a:schemeClr val="accent2"/>
                </a:solidFill>
              </a:rPr>
              <a:t>waiting</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56</a:t>
            </a:fld>
            <a:endParaRPr lang="en-US"/>
          </a:p>
        </p:txBody>
      </p:sp>
    </p:spTree>
    <p:extLst>
      <p:ext uri="{BB962C8B-B14F-4D97-AF65-F5344CB8AC3E}">
        <p14:creationId xmlns:p14="http://schemas.microsoft.com/office/powerpoint/2010/main" val="42259503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11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04035954"/>
              </p:ext>
            </p:extLst>
          </p:nvPr>
        </p:nvGraphicFramePr>
        <p:xfrm>
          <a:off x="152399" y="2161466"/>
          <a:ext cx="8839199" cy="2377130"/>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19</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4"/>
                  </a:ext>
                </a:extLst>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rgbClr val="FF000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19</a:t>
                      </a:r>
                    </a:p>
                  </a:txBody>
                  <a:tcPr marL="115147" marR="115147"/>
                </a:tc>
                <a:extLst>
                  <a:ext uri="{0D108BD9-81ED-4DB2-BD59-A6C34878D82A}">
                    <a16:rowId xmlns:a16="http://schemas.microsoft.com/office/drawing/2014/main" val="10005"/>
                  </a:ext>
                </a:extLst>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rgbClr val="FF000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19</a:t>
                      </a:r>
                    </a:p>
                  </a:txBody>
                  <a:tcPr marL="115147" marR="115147"/>
                </a:tc>
                <a:extLst>
                  <a:ext uri="{0D108BD9-81ED-4DB2-BD59-A6C34878D82A}">
                    <a16:rowId xmlns:a16="http://schemas.microsoft.com/office/drawing/2014/main" val="10006"/>
                  </a:ext>
                </a:extLst>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a:t>
                      </a:r>
                      <a:r>
                        <a:rPr lang="en-AU" sz="1600" b="0" baseline="0" dirty="0" smtClean="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a:t>
                      </a:r>
                      <a:r>
                        <a:rPr lang="en-AU" sz="1600" b="0" baseline="0" dirty="0" smtClean="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8"/>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57</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11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98838813"/>
              </p:ext>
            </p:extLst>
          </p:nvPr>
        </p:nvGraphicFramePr>
        <p:xfrm>
          <a:off x="152399" y="2368668"/>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r h="359602">
                <a:tc>
                  <a:txBody>
                    <a:bodyPr/>
                    <a:lstStyle/>
                    <a:p>
                      <a:pPr algn="l"/>
                      <a:r>
                        <a:rPr lang="en-GB" sz="1600" b="0" dirty="0" smtClean="0">
                          <a:solidFill>
                            <a:schemeClr val="tx1"/>
                          </a:solidFill>
                          <a:latin typeface="+mj-lt"/>
                        </a:rPr>
                        <a:t>11bb</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245042808"/>
                  </a:ext>
                </a:extLst>
              </a:tr>
              <a:tr h="359602">
                <a:tc>
                  <a:txBody>
                    <a:bodyPr/>
                    <a:lstStyle/>
                    <a:p>
                      <a:pPr algn="l"/>
                      <a:r>
                        <a:rPr lang="en-GB" sz="1600" b="0" dirty="0" smtClean="0">
                          <a:solidFill>
                            <a:schemeClr val="tx1"/>
                          </a:solidFill>
                          <a:latin typeface="+mj-lt"/>
                        </a:rPr>
                        <a:t>11ac</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146713880"/>
                  </a:ext>
                </a:extLst>
              </a:tr>
              <a:tr h="359602">
                <a:tc>
                  <a:txBody>
                    <a:bodyPr/>
                    <a:lstStyle/>
                    <a:p>
                      <a:pPr algn="l"/>
                      <a:r>
                        <a:rPr lang="en-GB" sz="1600" b="0" dirty="0" smtClean="0">
                          <a:solidFill>
                            <a:schemeClr val="tx1"/>
                          </a:solidFill>
                          <a:latin typeface="+mj-lt"/>
                        </a:rPr>
                        <a:t>11bd</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133829037"/>
                  </a:ext>
                </a:extLst>
              </a:tr>
              <a:tr h="359602">
                <a:tc>
                  <a:txBody>
                    <a:bodyPr/>
                    <a:lstStyle/>
                    <a:p>
                      <a:pPr algn="l"/>
                      <a:r>
                        <a:rPr lang="en-GB" sz="1600" b="0" dirty="0" smtClean="0">
                          <a:solidFill>
                            <a:schemeClr val="tx1"/>
                          </a:solidFill>
                          <a:latin typeface="+mj-lt"/>
                        </a:rPr>
                        <a:t>11be</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465880788"/>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58</a:t>
            </a:fld>
            <a:endParaRPr lang="en-US"/>
          </a:p>
        </p:txBody>
      </p:sp>
    </p:spTree>
    <p:extLst>
      <p:ext uri="{BB962C8B-B14F-4D97-AF65-F5344CB8AC3E}">
        <p14:creationId xmlns:p14="http://schemas.microsoft.com/office/powerpoint/2010/main" val="66060126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a number of regular participants in IEEE 802 JTC1 SC activities</a:t>
            </a:r>
            <a:endParaRPr lang="en-AU" dirty="0"/>
          </a:p>
        </p:txBody>
      </p:sp>
      <p:sp>
        <p:nvSpPr>
          <p:cNvPr id="3" name="Content Placeholder 2"/>
          <p:cNvSpPr>
            <a:spLocks noGrp="1"/>
          </p:cNvSpPr>
          <p:nvPr>
            <p:ph idx="1"/>
          </p:nvPr>
        </p:nvSpPr>
        <p:spPr/>
        <p:txBody>
          <a:bodyPr/>
          <a:lstStyle/>
          <a:p>
            <a:r>
              <a:rPr lang="en-AU" dirty="0" smtClean="0"/>
              <a:t>Regular </a:t>
            </a:r>
            <a:r>
              <a:rPr lang="en-AU" dirty="0"/>
              <a:t>participants</a:t>
            </a:r>
          </a:p>
          <a:p>
            <a:pPr lvl="1"/>
            <a:r>
              <a:rPr lang="en-AU" dirty="0" smtClean="0"/>
              <a:t>Andrew Myles</a:t>
            </a:r>
          </a:p>
          <a:p>
            <a:pPr lvl="1"/>
            <a:r>
              <a:rPr lang="en-AU" dirty="0" smtClean="0"/>
              <a:t>Dan Harkins</a:t>
            </a:r>
          </a:p>
          <a:p>
            <a:pPr lvl="1"/>
            <a:r>
              <a:rPr lang="en-AU" dirty="0" smtClean="0"/>
              <a:t>Dorothy Stanley (802.11 WG Chair)</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3203830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IEEE-SA standards activities shall allow the fair &amp;</a:t>
            </a:r>
            <a:br>
              <a:rPr lang="en-US" smtClean="0"/>
            </a:br>
            <a:r>
              <a:rPr lang="en-US" smtClean="0"/>
              <a:t>equitable consideration of all viewpoints</a:t>
            </a:r>
            <a:endParaRPr lang="en-US" dirty="0"/>
          </a:p>
        </p:txBody>
      </p:sp>
      <p:sp>
        <p:nvSpPr>
          <p:cNvPr id="3" name="Content Placeholder 2"/>
          <p:cNvSpPr>
            <a:spLocks noGrp="1"/>
          </p:cNvSpPr>
          <p:nvPr>
            <p:ph idx="1"/>
          </p:nvPr>
        </p:nvSpPr>
        <p:spPr/>
        <p:txBody>
          <a:bodyPr/>
          <a:lstStyle/>
          <a:p>
            <a:pPr lvl="1"/>
            <a:r>
              <a:rPr lang="en-US" dirty="0" smtClean="0"/>
              <a:t>The </a:t>
            </a:r>
            <a:r>
              <a:rPr lang="en-US" dirty="0" smtClean="0">
                <a:hlinkClick r:id="rId2"/>
              </a:rPr>
              <a:t>IEEE-SA Standards Board Bylaws </a:t>
            </a:r>
            <a:r>
              <a:rPr lang="en-US" dirty="0" smtClean="0"/>
              <a:t>(clause 5.2.1.3) specifies that “the standards development process shall not be dominated by any single interest category, individual, or organization”</a:t>
            </a:r>
          </a:p>
          <a:p>
            <a:pPr lvl="2"/>
            <a:r>
              <a:rPr lang="en-US" dirty="0" smtClean="0"/>
              <a:t>This means no participant may </a:t>
            </a:r>
            <a:r>
              <a:rPr lang="en-US" i="1" dirty="0" smtClean="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smtClean="0"/>
              <a:t>This rule applies equally to those participating in a standards development project and to that project’s leadership group</a:t>
            </a:r>
          </a:p>
          <a:p>
            <a:pPr lvl="1"/>
            <a:r>
              <a:rPr lang="en-US" dirty="0" smtClean="0"/>
              <a:t>Any person who reasonably suspects that dominance is occurring in a standards development project is encouraged to bring the issue to the attention of the Standards Committee or the project’s IEEE-SA Program Manager</a:t>
            </a:r>
            <a:endParaRPr lang="en-US" dirty="0"/>
          </a:p>
        </p:txBody>
      </p:sp>
      <p:sp>
        <p:nvSpPr>
          <p:cNvPr id="5" name="Footer Placeholder 4"/>
          <p:cNvSpPr>
            <a:spLocks noGrp="1"/>
          </p:cNvSpPr>
          <p:nvPr>
            <p:ph type="ftr" idx="10"/>
          </p:nvPr>
        </p:nvSpPr>
        <p:spPr/>
        <p:txBody>
          <a:bodyPr/>
          <a:lstStyle/>
          <a:p>
            <a:r>
              <a:rPr lang="en-US" smtClean="0"/>
              <a:t>Andrew Myles, Cisco</a:t>
            </a:r>
            <a:endParaRPr lang="en-US" dirty="0"/>
          </a:p>
        </p:txBody>
      </p:sp>
      <p:sp>
        <p:nvSpPr>
          <p:cNvPr id="4" name="Slide Number Placeholder 3"/>
          <p:cNvSpPr>
            <a:spLocks noGrp="1"/>
          </p:cNvSpPr>
          <p:nvPr>
            <p:ph type="sldNum" idx="11"/>
          </p:nvPr>
        </p:nvSpPr>
        <p:spPr/>
        <p:txBody>
          <a:bodyPr/>
          <a:lstStyle/>
          <a:p>
            <a:r>
              <a:rPr lang="en-GB" smtClean="0"/>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is waiting for start of FDIS ballot</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2017</a:t>
            </a:r>
          </a:p>
          <a:p>
            <a:pPr lvl="2"/>
            <a:r>
              <a:rPr lang="en-AU" dirty="0" smtClean="0"/>
              <a:t>Published version liaised in July 2018 (N16817)</a:t>
            </a:r>
          </a:p>
          <a:p>
            <a:r>
              <a:rPr lang="en-US" dirty="0" smtClean="0"/>
              <a:t>60-day</a:t>
            </a:r>
            <a:r>
              <a:rPr lang="en-AU" dirty="0" smtClean="0"/>
              <a:t> pre-ballot: </a:t>
            </a:r>
            <a:r>
              <a:rPr lang="en-AU" dirty="0" smtClean="0">
                <a:solidFill>
                  <a:srgbClr val="00B050"/>
                </a:solidFill>
              </a:rPr>
              <a:t>passed &amp; response sent</a:t>
            </a:r>
          </a:p>
          <a:p>
            <a:pPr lvl="1"/>
            <a:r>
              <a:rPr lang="en-AU" dirty="0" smtClean="0"/>
              <a:t>802.11aj-2018 passed </a:t>
            </a:r>
            <a:r>
              <a:rPr lang="en-AU" dirty="0"/>
              <a:t>60-day pre-ballot (</a:t>
            </a:r>
            <a:r>
              <a:rPr lang="en-AU" dirty="0" smtClean="0"/>
              <a:t>N16897) </a:t>
            </a:r>
            <a:r>
              <a:rPr lang="en-AU" dirty="0"/>
              <a:t>on </a:t>
            </a:r>
            <a:r>
              <a:rPr lang="en-AU" dirty="0" smtClean="0"/>
              <a:t>10 Feb 2019</a:t>
            </a:r>
            <a:endParaRPr lang="en-AU" dirty="0"/>
          </a:p>
          <a:p>
            <a:pPr lvl="2"/>
            <a:r>
              <a:rPr lang="en-AU" dirty="0"/>
              <a:t>Need? </a:t>
            </a:r>
            <a:r>
              <a:rPr lang="en-AU" dirty="0" smtClean="0"/>
              <a:t>7/0/12</a:t>
            </a:r>
            <a:endParaRPr lang="en-AU" dirty="0"/>
          </a:p>
          <a:p>
            <a:pPr lvl="2"/>
            <a:r>
              <a:rPr lang="en-AU" dirty="0"/>
              <a:t>Submission? </a:t>
            </a:r>
            <a:r>
              <a:rPr lang="en-AU" dirty="0" smtClean="0"/>
              <a:t>6/0/13</a:t>
            </a:r>
          </a:p>
          <a:p>
            <a:pPr lvl="1"/>
            <a:r>
              <a:rPr lang="en-AU" dirty="0" smtClean="0"/>
              <a:t>China NB voted “yes”/”abstain” but submitted two comments</a:t>
            </a:r>
          </a:p>
          <a:p>
            <a:pPr lvl="2"/>
            <a:r>
              <a:rPr lang="en-AU" dirty="0" smtClean="0"/>
              <a:t>Response sent in July 2019 (11-19-1177-03)</a:t>
            </a:r>
            <a:endParaRPr lang="en-AU" dirty="0"/>
          </a:p>
          <a:p>
            <a:r>
              <a:rPr lang="en-AU" dirty="0" smtClean="0"/>
              <a:t>FDIS ballot: </a:t>
            </a:r>
            <a:r>
              <a:rPr lang="en-AU" dirty="0" smtClean="0">
                <a:solidFill>
                  <a:schemeClr val="accent2"/>
                </a:solidFill>
              </a:rPr>
              <a:t>waiting for start</a:t>
            </a:r>
          </a:p>
          <a:p>
            <a:pPr lvl="1"/>
            <a:r>
              <a:rPr lang="en-AU" dirty="0">
                <a:solidFill>
                  <a:srgbClr val="FF0000"/>
                </a:solidFill>
              </a:rPr>
              <a:t>(Oct 2019) Jodi </a:t>
            </a:r>
            <a:r>
              <a:rPr lang="en-AU" dirty="0" err="1">
                <a:solidFill>
                  <a:srgbClr val="FF0000"/>
                </a:solidFill>
              </a:rPr>
              <a:t>Haasz</a:t>
            </a:r>
            <a:r>
              <a:rPr lang="en-AU" dirty="0">
                <a:solidFill>
                  <a:srgbClr val="FF0000"/>
                </a:solidFill>
              </a:rPr>
              <a:t> hopes it will start in next </a:t>
            </a:r>
            <a:r>
              <a:rPr lang="en-AU" dirty="0" smtClean="0">
                <a:solidFill>
                  <a:srgbClr val="FF0000"/>
                </a:solidFill>
              </a:rPr>
              <a:t>8 weeks</a:t>
            </a:r>
            <a:endParaRPr lang="en-AU" dirty="0">
              <a:solidFill>
                <a:srgbClr val="FF0000"/>
              </a:solidFill>
            </a:endParaRPr>
          </a:p>
          <a:p>
            <a:pPr lvl="1"/>
            <a:r>
              <a:rPr lang="en-AU" dirty="0" smtClean="0"/>
              <a:t>Will be published as </a:t>
            </a:r>
            <a:r>
              <a:rPr lang="en-AU" dirty="0">
                <a:solidFill>
                  <a:srgbClr val="FF0000"/>
                </a:solidFill>
              </a:rPr>
              <a:t>ISO/IEC/IEEE 8802-11:2018/AMD 3:20xx</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60</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t>is waiting for start of FDIS ballot </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a:t>
            </a:r>
            <a:r>
              <a:rPr lang="en-GB" dirty="0" smtClean="0"/>
              <a:t>2017</a:t>
            </a:r>
          </a:p>
          <a:p>
            <a:pPr lvl="2"/>
            <a:r>
              <a:rPr lang="en-AU" dirty="0"/>
              <a:t>Published version </a:t>
            </a:r>
            <a:r>
              <a:rPr lang="en-AU" dirty="0" smtClean="0"/>
              <a:t>liaised </a:t>
            </a:r>
            <a:r>
              <a:rPr lang="en-AU" dirty="0"/>
              <a:t>in July 2018 (N16817)</a:t>
            </a:r>
            <a:endParaRPr lang="en-GB" dirty="0" smtClean="0"/>
          </a:p>
          <a:p>
            <a:r>
              <a:rPr lang="en-US" dirty="0" smtClean="0"/>
              <a:t>60-day</a:t>
            </a:r>
            <a:r>
              <a:rPr lang="en-AU" dirty="0" smtClean="0"/>
              <a:t> pre-ballot: </a:t>
            </a:r>
            <a:r>
              <a:rPr lang="en-AU" dirty="0">
                <a:solidFill>
                  <a:srgbClr val="00B050"/>
                </a:solidFill>
              </a:rPr>
              <a:t>passed &amp; </a:t>
            </a:r>
            <a:r>
              <a:rPr lang="en-AU" dirty="0" smtClean="0">
                <a:solidFill>
                  <a:srgbClr val="00B050"/>
                </a:solidFill>
              </a:rPr>
              <a:t>response sent</a:t>
            </a:r>
          </a:p>
          <a:p>
            <a:pPr lvl="1"/>
            <a:r>
              <a:rPr lang="en-AU" dirty="0" smtClean="0"/>
              <a:t>802.11ak-2018 passed 60-day pre-ballot (N16898) on 10 Feb 2019</a:t>
            </a:r>
          </a:p>
          <a:p>
            <a:pPr lvl="2"/>
            <a:r>
              <a:rPr lang="en-AU" dirty="0" smtClean="0"/>
              <a:t>Need</a:t>
            </a:r>
            <a:r>
              <a:rPr lang="en-AU" dirty="0"/>
              <a:t>? 7/0/12</a:t>
            </a:r>
          </a:p>
          <a:p>
            <a:pPr lvl="2"/>
            <a:r>
              <a:rPr lang="en-AU" dirty="0"/>
              <a:t>Submission? </a:t>
            </a:r>
            <a:r>
              <a:rPr lang="en-AU" dirty="0" smtClean="0"/>
              <a:t>5/1/13</a:t>
            </a:r>
          </a:p>
          <a:p>
            <a:pPr lvl="1"/>
            <a:r>
              <a:rPr lang="en-AU" dirty="0" smtClean="0"/>
              <a:t>China NB voted “no” and submitted </a:t>
            </a:r>
            <a:r>
              <a:rPr lang="en-AU" dirty="0"/>
              <a:t>a </a:t>
            </a:r>
            <a:r>
              <a:rPr lang="en-AU" dirty="0" smtClean="0"/>
              <a:t>comment</a:t>
            </a:r>
          </a:p>
          <a:p>
            <a:pPr lvl="2"/>
            <a:r>
              <a:rPr lang="en-AU" dirty="0" smtClean="0"/>
              <a:t>Response sent in March 2019 (N16907)</a:t>
            </a:r>
            <a:endParaRPr lang="en-AU" dirty="0"/>
          </a:p>
          <a:p>
            <a:r>
              <a:rPr lang="en-AU" dirty="0" smtClean="0"/>
              <a:t>FDIS ballot: </a:t>
            </a:r>
            <a:r>
              <a:rPr lang="en-AU" dirty="0" smtClean="0">
                <a:solidFill>
                  <a:schemeClr val="accent2"/>
                </a:solidFill>
              </a:rPr>
              <a:t>waiting for start</a:t>
            </a:r>
          </a:p>
          <a:p>
            <a:pPr lvl="1"/>
            <a:r>
              <a:rPr lang="en-AU" dirty="0">
                <a:solidFill>
                  <a:srgbClr val="FF0000"/>
                </a:solidFill>
              </a:rPr>
              <a:t>(Oct 2019) Jodi </a:t>
            </a:r>
            <a:r>
              <a:rPr lang="en-AU" dirty="0" err="1">
                <a:solidFill>
                  <a:srgbClr val="FF0000"/>
                </a:solidFill>
              </a:rPr>
              <a:t>Haasz</a:t>
            </a:r>
            <a:r>
              <a:rPr lang="en-AU" dirty="0">
                <a:solidFill>
                  <a:srgbClr val="FF0000"/>
                </a:solidFill>
              </a:rPr>
              <a:t> hopes it will start in next </a:t>
            </a:r>
            <a:r>
              <a:rPr lang="en-AU" dirty="0" smtClean="0">
                <a:solidFill>
                  <a:srgbClr val="FF0000"/>
                </a:solidFill>
              </a:rPr>
              <a:t>8 weeks</a:t>
            </a:r>
            <a:endParaRPr lang="en-AU" dirty="0">
              <a:solidFill>
                <a:srgbClr val="FF0000"/>
              </a:solidFill>
            </a:endParaRPr>
          </a:p>
          <a:p>
            <a:pPr lvl="1"/>
            <a:r>
              <a:rPr lang="en-AU" dirty="0" smtClean="0"/>
              <a:t>Will </a:t>
            </a:r>
            <a:r>
              <a:rPr lang="en-AU" dirty="0"/>
              <a:t>be published as </a:t>
            </a:r>
            <a:r>
              <a:rPr lang="en-AU" dirty="0">
                <a:solidFill>
                  <a:srgbClr val="FF0000"/>
                </a:solidFill>
              </a:rPr>
              <a:t>ISO/IEC/IEEE 8802-11:2018/AMD </a:t>
            </a:r>
            <a:r>
              <a:rPr lang="en-AU" dirty="0" smtClean="0">
                <a:solidFill>
                  <a:srgbClr val="FF0000"/>
                </a:solidFill>
              </a:rPr>
              <a:t>4:20xx</a:t>
            </a:r>
            <a:endParaRPr lang="en-AU" dirty="0">
              <a:solidFill>
                <a:srgbClr val="FF0000"/>
              </a:solidFill>
            </a:endParaRP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61</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a:t>
            </a:r>
            <a:r>
              <a:rPr lang="en-AU" dirty="0"/>
              <a:t>is waiting for start of FDIS ballot </a:t>
            </a:r>
            <a:endParaRPr lang="en-AU" dirty="0">
              <a:solidFill>
                <a:srgbClr val="FF0000"/>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802.11aq D8.0 was sent for liaison in Mar 2017</a:t>
            </a:r>
          </a:p>
          <a:p>
            <a:pPr lvl="1"/>
            <a:r>
              <a:rPr lang="en-AU" dirty="0"/>
              <a:t>Published version </a:t>
            </a:r>
            <a:r>
              <a:rPr lang="en-AU" dirty="0" smtClean="0"/>
              <a:t>was liaised in Sept </a:t>
            </a:r>
            <a:r>
              <a:rPr lang="en-AU" dirty="0"/>
              <a:t>2018 </a:t>
            </a:r>
            <a:r>
              <a:rPr lang="en-AU" dirty="0" smtClean="0"/>
              <a:t>(N16854)</a:t>
            </a:r>
            <a:endParaRPr lang="en-GB" dirty="0">
              <a:solidFill>
                <a:srgbClr val="FF0000"/>
              </a:solidFill>
            </a:endParaRPr>
          </a:p>
          <a:p>
            <a:r>
              <a:rPr lang="en-US" dirty="0" smtClean="0"/>
              <a:t>60-day</a:t>
            </a:r>
            <a:r>
              <a:rPr lang="en-AU" dirty="0" smtClean="0"/>
              <a:t> pre-ballot: </a:t>
            </a:r>
            <a:r>
              <a:rPr lang="en-AU" dirty="0">
                <a:solidFill>
                  <a:srgbClr val="00B050"/>
                </a:solidFill>
              </a:rPr>
              <a:t>passed &amp; </a:t>
            </a:r>
            <a:r>
              <a:rPr lang="en-AU" dirty="0" smtClean="0">
                <a:solidFill>
                  <a:srgbClr val="00B050"/>
                </a:solidFill>
              </a:rPr>
              <a:t>response sent</a:t>
            </a:r>
          </a:p>
          <a:p>
            <a:pPr lvl="1"/>
            <a:r>
              <a:rPr lang="en-AU" dirty="0"/>
              <a:t>802.11ak-2018 passed 60-day pre-ballot (</a:t>
            </a:r>
            <a:r>
              <a:rPr lang="en-AU" dirty="0" smtClean="0"/>
              <a:t>N16899) </a:t>
            </a:r>
            <a:r>
              <a:rPr lang="en-AU" dirty="0"/>
              <a:t>on 10 Feb 2019</a:t>
            </a:r>
          </a:p>
          <a:p>
            <a:pPr lvl="2"/>
            <a:r>
              <a:rPr lang="en-AU" dirty="0"/>
              <a:t>Need? 7/0/12</a:t>
            </a:r>
          </a:p>
          <a:p>
            <a:pPr lvl="2"/>
            <a:r>
              <a:rPr lang="en-AU" dirty="0"/>
              <a:t>Submission? 5</a:t>
            </a:r>
            <a:r>
              <a:rPr lang="en-AU" dirty="0" smtClean="0"/>
              <a:t>/1/13</a:t>
            </a:r>
            <a:endParaRPr lang="en-AU" dirty="0"/>
          </a:p>
          <a:p>
            <a:pPr lvl="1"/>
            <a:r>
              <a:rPr lang="en-AU" dirty="0"/>
              <a:t>China NB voted </a:t>
            </a:r>
            <a:r>
              <a:rPr lang="en-AU" dirty="0" smtClean="0"/>
              <a:t>“no” </a:t>
            </a:r>
            <a:r>
              <a:rPr lang="en-AU" dirty="0"/>
              <a:t>and submitted a </a:t>
            </a:r>
            <a:r>
              <a:rPr lang="en-AU" dirty="0" smtClean="0"/>
              <a:t>comment</a:t>
            </a:r>
          </a:p>
          <a:p>
            <a:pPr lvl="2"/>
            <a:r>
              <a:rPr lang="en-AU" dirty="0" smtClean="0"/>
              <a:t>Response sent in Mar 2019 (N16908)</a:t>
            </a:r>
            <a:endParaRPr lang="en-AU" dirty="0"/>
          </a:p>
          <a:p>
            <a:r>
              <a:rPr lang="en-AU" dirty="0" smtClean="0"/>
              <a:t>FDIS ballot: </a:t>
            </a:r>
            <a:r>
              <a:rPr lang="en-AU" dirty="0">
                <a:solidFill>
                  <a:schemeClr val="accent2"/>
                </a:solidFill>
              </a:rPr>
              <a:t>waiting for </a:t>
            </a:r>
            <a:r>
              <a:rPr lang="en-AU" dirty="0" smtClean="0">
                <a:solidFill>
                  <a:schemeClr val="accent2"/>
                </a:solidFill>
              </a:rPr>
              <a:t>start</a:t>
            </a:r>
          </a:p>
          <a:p>
            <a:pPr lvl="1"/>
            <a:r>
              <a:rPr lang="en-AU" dirty="0">
                <a:solidFill>
                  <a:srgbClr val="FF0000"/>
                </a:solidFill>
              </a:rPr>
              <a:t>(Oct 2019) Jodi </a:t>
            </a:r>
            <a:r>
              <a:rPr lang="en-AU" dirty="0" err="1">
                <a:solidFill>
                  <a:srgbClr val="FF0000"/>
                </a:solidFill>
              </a:rPr>
              <a:t>Haasz</a:t>
            </a:r>
            <a:r>
              <a:rPr lang="en-AU" dirty="0">
                <a:solidFill>
                  <a:srgbClr val="FF0000"/>
                </a:solidFill>
              </a:rPr>
              <a:t> hopes it will start in next </a:t>
            </a:r>
            <a:r>
              <a:rPr lang="en-AU" dirty="0" smtClean="0">
                <a:solidFill>
                  <a:srgbClr val="FF0000"/>
                </a:solidFill>
              </a:rPr>
              <a:t>8 weeks</a:t>
            </a:r>
            <a:endParaRPr lang="en-AU" dirty="0">
              <a:solidFill>
                <a:srgbClr val="FF0000"/>
              </a:solidFill>
            </a:endParaRPr>
          </a:p>
          <a:p>
            <a:pPr lvl="1"/>
            <a:r>
              <a:rPr lang="en-AU" dirty="0" smtClean="0"/>
              <a:t>Will </a:t>
            </a:r>
            <a:r>
              <a:rPr lang="en-AU" dirty="0"/>
              <a:t>be published as </a:t>
            </a:r>
            <a:r>
              <a:rPr lang="en-AU" dirty="0">
                <a:solidFill>
                  <a:srgbClr val="FF0000"/>
                </a:solidFill>
              </a:rPr>
              <a:t>ISO/IEC/IEEE 8802-11:2018/AMD </a:t>
            </a:r>
            <a:r>
              <a:rPr lang="en-AU" dirty="0" smtClean="0">
                <a:solidFill>
                  <a:srgbClr val="FF0000"/>
                </a:solidFill>
              </a:rPr>
              <a:t>5:20xx</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was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Liaised D4.0 </a:t>
            </a:r>
            <a:r>
              <a:rPr lang="en-AU" dirty="0"/>
              <a:t>out of March 2019 </a:t>
            </a:r>
            <a:r>
              <a:rPr lang="en-AU" dirty="0" smtClean="0"/>
              <a:t>meeting (N16974)</a:t>
            </a:r>
          </a:p>
          <a:p>
            <a:pPr lvl="2"/>
            <a:r>
              <a:rPr lang="en-AU" dirty="0" smtClean="0"/>
              <a:t>Possibly send D6.0 for information in March 2019</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63</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was </a:t>
            </a:r>
            <a:r>
              <a:rPr lang="en-AU" dirty="0"/>
              <a:t>liaised for information</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Liaised </a:t>
            </a:r>
            <a:r>
              <a:rPr lang="en-AU" dirty="0" smtClean="0"/>
              <a:t>D3.0 </a:t>
            </a:r>
            <a:r>
              <a:rPr lang="en-AU" dirty="0"/>
              <a:t>out of March 2019 meeting (N16974</a:t>
            </a:r>
            <a:r>
              <a:rPr lang="en-AU" dirty="0" smtClean="0"/>
              <a:t>)</a:t>
            </a:r>
          </a:p>
          <a:p>
            <a:pPr lvl="2"/>
            <a:r>
              <a:rPr lang="en-AU" dirty="0"/>
              <a:t>Possibly send </a:t>
            </a:r>
            <a:r>
              <a:rPr lang="en-AU" dirty="0" smtClean="0"/>
              <a:t>D5.0 </a:t>
            </a:r>
            <a:r>
              <a:rPr lang="en-AU" dirty="0"/>
              <a:t>for information in </a:t>
            </a:r>
            <a:r>
              <a:rPr lang="en-AU" dirty="0" smtClean="0"/>
              <a:t>March 2019</a:t>
            </a:r>
          </a:p>
          <a:p>
            <a:pPr lvl="2"/>
            <a:r>
              <a:rPr lang="en-AU" dirty="0" smtClean="0"/>
              <a:t>802.11ay won’t go to SA ballot until 802.11ax goes to SA ballot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64</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802.11az will be liaised </a:t>
            </a:r>
            <a:r>
              <a:rPr lang="en-AU" dirty="0" smtClean="0"/>
              <a:t>in the future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Will be liaised in the future</a:t>
            </a:r>
          </a:p>
          <a:p>
            <a:pPr lvl="2"/>
            <a:r>
              <a:rPr lang="en-AU" dirty="0" smtClean="0"/>
              <a:t>Draft has too many TBDs as of March 2019</a:t>
            </a:r>
          </a:p>
          <a:p>
            <a:pPr lvl="2"/>
            <a:r>
              <a:rPr lang="en-AU" dirty="0" smtClean="0"/>
              <a:t>No change as of Nov 2019</a:t>
            </a:r>
            <a:endParaRPr lang="en-AU" dirty="0"/>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65</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a:t>
            </a:r>
            <a:r>
              <a:rPr lang="en-AU" dirty="0"/>
              <a:t>will be liaised in the future</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Will </a:t>
            </a:r>
            <a:r>
              <a:rPr lang="en-AU" dirty="0"/>
              <a:t>be liaised in the </a:t>
            </a:r>
            <a:r>
              <a:rPr lang="en-AU" dirty="0" smtClean="0"/>
              <a:t>future</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66</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802.11bb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67</a:t>
            </a:fld>
            <a:endParaRPr lang="en-US"/>
          </a:p>
        </p:txBody>
      </p:sp>
    </p:spTree>
    <p:extLst>
      <p:ext uri="{BB962C8B-B14F-4D97-AF65-F5344CB8AC3E}">
        <p14:creationId xmlns:p14="http://schemas.microsoft.com/office/powerpoint/2010/main" val="3259782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802.11bc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68</a:t>
            </a:fld>
            <a:endParaRPr lang="en-US"/>
          </a:p>
        </p:txBody>
      </p:sp>
    </p:spTree>
    <p:extLst>
      <p:ext uri="{BB962C8B-B14F-4D97-AF65-F5344CB8AC3E}">
        <p14:creationId xmlns:p14="http://schemas.microsoft.com/office/powerpoint/2010/main" val="31450626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802.11bd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69</a:t>
            </a:fld>
            <a:endParaRPr lang="en-US"/>
          </a:p>
        </p:txBody>
      </p:sp>
    </p:spTree>
    <p:extLst>
      <p:ext uri="{BB962C8B-B14F-4D97-AF65-F5344CB8AC3E}">
        <p14:creationId xmlns:p14="http://schemas.microsoft.com/office/powerpoint/2010/main" val="21122610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smtClean="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smtClean="0"/>
              <a:t>By participating in this activity, you agree to comply with the IEEE Code of Ethics, all applicable laws, and all IEEE policies and procedures including, but not limited to, the IEEE SA Copyright Policy. </a:t>
            </a:r>
          </a:p>
          <a:p>
            <a:pPr lvl="2"/>
            <a:r>
              <a:rPr lang="en-US" altLang="en-US" smtClean="0"/>
              <a:t>Previously Published material (copyright assertion indicated) shall not be presented/submitted to the Working Group nor incorporated into a Working Group draft unless permission is granted. </a:t>
            </a:r>
          </a:p>
          <a:p>
            <a:pPr lvl="2"/>
            <a:r>
              <a:rPr lang="en-US" altLang="en-US" smtClean="0"/>
              <a:t>Prior to presentation or submission, you shall notify the Working Group Chair of previously Published material and should assist the Chair in obtaining copyright permission acceptable to IEEE SA.</a:t>
            </a:r>
          </a:p>
          <a:p>
            <a:pPr lvl="2"/>
            <a:r>
              <a:rPr lang="en-US" altLang="en-US" smtClean="0"/>
              <a:t>For material that is not previously Published, IEEE is automatically granted a license to use any material that is presented or submitted.</a:t>
            </a:r>
            <a:endParaRPr lang="en-US" altLang="en-US" dirty="0" smtClean="0"/>
          </a:p>
        </p:txBody>
      </p:sp>
      <p:sp>
        <p:nvSpPr>
          <p:cNvPr id="6" name="Footer Placeholder 5"/>
          <p:cNvSpPr>
            <a:spLocks noGrp="1"/>
          </p:cNvSpPr>
          <p:nvPr>
            <p:ph type="ftr" idx="10"/>
          </p:nvPr>
        </p:nvSpPr>
        <p:spPr/>
        <p:txBody>
          <a:bodyPr/>
          <a:lstStyle/>
          <a:p>
            <a:r>
              <a:rPr lang="en-US" smtClean="0"/>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7</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802.11be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70</a:t>
            </a:fld>
            <a:endParaRPr lang="en-US"/>
          </a:p>
        </p:txBody>
      </p:sp>
    </p:spTree>
    <p:extLst>
      <p:ext uri="{BB962C8B-B14F-4D97-AF65-F5344CB8AC3E}">
        <p14:creationId xmlns:p14="http://schemas.microsoft.com/office/powerpoint/2010/main" val="107342990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solidFill>
                  <a:srgbClr val="FF0000"/>
                </a:solidFill>
              </a:rPr>
              <a:t>IEEE 802.11REVmd will be liaised when appropriate</a:t>
            </a:r>
            <a:endParaRPr lang="en-AU" dirty="0">
              <a:solidFill>
                <a:srgbClr val="FF0000"/>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Will send D2.0 out of Nov 2019</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71</a:t>
            </a:fld>
            <a:endParaRPr lang="en-US"/>
          </a:p>
        </p:txBody>
      </p:sp>
    </p:spTree>
    <p:extLst>
      <p:ext uri="{BB962C8B-B14F-4D97-AF65-F5344CB8AC3E}">
        <p14:creationId xmlns:p14="http://schemas.microsoft.com/office/powerpoint/2010/main" val="290981715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one standard in the pipeline for ratification under the PSDO</a:t>
            </a:r>
            <a:endParaRPr lang="en-AU" dirty="0"/>
          </a:p>
        </p:txBody>
      </p:sp>
      <p:graphicFrame>
        <p:nvGraphicFramePr>
          <p:cNvPr id="6" name="Content Placeholder 5"/>
          <p:cNvGraphicFramePr>
            <a:graphicFrameLocks noGrp="1"/>
          </p:cNvGraphicFramePr>
          <p:nvPr>
            <p:ph idx="1"/>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19</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72</a:t>
            </a:fld>
            <a:endParaRPr lang="en-US"/>
          </a:p>
        </p:txBody>
      </p:sp>
    </p:spTree>
    <p:extLst>
      <p:ext uri="{BB962C8B-B14F-4D97-AF65-F5344CB8AC3E}">
        <p14:creationId xmlns:p14="http://schemas.microsoft.com/office/powerpoint/2010/main" val="339291522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has a number of regular participants in IEEE 802 JTC1 SC activities</a:t>
            </a:r>
            <a:endParaRPr lang="en-AU" dirty="0"/>
          </a:p>
        </p:txBody>
      </p:sp>
      <p:sp>
        <p:nvSpPr>
          <p:cNvPr id="3" name="Content Placeholder 2"/>
          <p:cNvSpPr>
            <a:spLocks noGrp="1"/>
          </p:cNvSpPr>
          <p:nvPr>
            <p:ph idx="1"/>
          </p:nvPr>
        </p:nvSpPr>
        <p:spPr/>
        <p:txBody>
          <a:bodyPr/>
          <a:lstStyle/>
          <a:p>
            <a:r>
              <a:rPr lang="en-AU" dirty="0" smtClean="0"/>
              <a:t>Regular participants</a:t>
            </a:r>
          </a:p>
          <a:p>
            <a:pPr lvl="1"/>
            <a:r>
              <a:rPr lang="en-AU" dirty="0" smtClean="0"/>
              <a:t>Peter Yee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3680289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published as </a:t>
            </a:r>
            <a:r>
              <a:rPr lang="en-AU" dirty="0"/>
              <a:t>ISO/IEC/IEEE </a:t>
            </a:r>
            <a:r>
              <a:rPr lang="en-AU" dirty="0" smtClean="0"/>
              <a:t>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 (see 15-17-0107-02)</a:t>
            </a:r>
            <a:endParaRPr lang="en-GB" dirty="0"/>
          </a:p>
          <a:p>
            <a:r>
              <a:rPr lang="en-AU" dirty="0" smtClean="0"/>
              <a:t>FDIS ballot: </a:t>
            </a:r>
            <a:r>
              <a:rPr lang="en-AU" dirty="0">
                <a:solidFill>
                  <a:srgbClr val="00B050"/>
                </a:solidFill>
              </a:rPr>
              <a:t>passed </a:t>
            </a:r>
            <a:r>
              <a:rPr lang="en-AU" dirty="0" smtClean="0">
                <a:solidFill>
                  <a:srgbClr val="00B050"/>
                </a:solidFill>
              </a:rPr>
              <a:t>&amp; published</a:t>
            </a:r>
            <a:endParaRPr lang="en-AU" dirty="0">
              <a:solidFill>
                <a:schemeClr val="accent6"/>
              </a:solidFill>
            </a:endParaRPr>
          </a:p>
          <a:p>
            <a:pPr lvl="1"/>
            <a:r>
              <a:rPr lang="en-AU" dirty="0" smtClean="0"/>
              <a:t>Passed on 7 Sep 17 by </a:t>
            </a:r>
            <a:r>
              <a:rPr lang="en-AU" dirty="0"/>
              <a:t>12/2/14 (N16711)</a:t>
            </a:r>
          </a:p>
          <a:p>
            <a:pPr lvl="2"/>
            <a:r>
              <a:rPr lang="en-AU" dirty="0" smtClean="0"/>
              <a:t>China NB and Japan NB voted “no” with comments</a:t>
            </a:r>
          </a:p>
          <a:p>
            <a:pPr lvl="2"/>
            <a:r>
              <a:rPr lang="en-AU" dirty="0"/>
              <a:t>Response finally sent after July 2019 meeting by e-mail but SC6 Secretary decided not to publish because so </a:t>
            </a:r>
            <a:r>
              <a:rPr lang="en-AU" dirty="0" smtClean="0"/>
              <a:t>late</a:t>
            </a:r>
          </a:p>
          <a:p>
            <a:pPr lvl="1"/>
            <a:r>
              <a:rPr lang="en-AU" dirty="0"/>
              <a:t>Published as ISO/IEC/IEEE </a:t>
            </a:r>
            <a:r>
              <a:rPr lang="en-AU" dirty="0" smtClean="0"/>
              <a:t>8802-15-6:2017</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74</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Some interest has been expressed in submitting 802.15.4 (and 802.15.3)</a:t>
            </a:r>
            <a:endParaRPr lang="en-AU" dirty="0"/>
          </a:p>
        </p:txBody>
      </p:sp>
      <p:sp>
        <p:nvSpPr>
          <p:cNvPr id="3" name="Content Placeholder 2"/>
          <p:cNvSpPr>
            <a:spLocks noGrp="1"/>
          </p:cNvSpPr>
          <p:nvPr>
            <p:ph idx="1"/>
          </p:nvPr>
        </p:nvSpPr>
        <p:spPr/>
        <p:txBody>
          <a:bodyPr/>
          <a:lstStyle/>
          <a:p>
            <a:pPr lvl="1"/>
            <a:r>
              <a:rPr lang="en-AU" dirty="0" smtClean="0"/>
              <a:t>A number of 802.15.4 participants have contacted the SC Chair expressing an interest in submitting 802.15.4 into the PSDO process</a:t>
            </a:r>
          </a:p>
          <a:p>
            <a:pPr lvl="2"/>
            <a:r>
              <a:rPr lang="en-AU" dirty="0" smtClean="0"/>
              <a:t>An enquiry was also received in relation to 802.15.3</a:t>
            </a:r>
          </a:p>
          <a:p>
            <a:pPr lvl="1"/>
            <a:r>
              <a:rPr lang="en-AU" dirty="0" smtClean="0"/>
              <a:t>The SC Chair has advised them of the appropriate processes</a:t>
            </a:r>
          </a:p>
          <a:p>
            <a:pPr lvl="1"/>
            <a:r>
              <a:rPr lang="en-AU" dirty="0" smtClean="0"/>
              <a:t>Ultimately, it is question for the 802.15 WG</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13754243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one standard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81634773"/>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smtClean="0">
                          <a:latin typeface="+mj-lt"/>
                          <a:cs typeface="Arial" panose="020B0604020202020204" pitchFamily="34" charset="0"/>
                        </a:rPr>
                        <a:t>.22-REV</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rgbClr val="00B050"/>
                          </a:solidFill>
                          <a:latin typeface="+mj-lt"/>
                        </a:rPr>
                        <a:t>-</a:t>
                      </a:r>
                      <a:endParaRPr lang="en-AU" sz="1600" dirty="0">
                        <a:solidFill>
                          <a:srgbClr val="00B050"/>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chemeClr val="accent6"/>
                          </a:solidFill>
                          <a:latin typeface="+mj-lt"/>
                        </a:rPr>
                        <a:t>-</a:t>
                      </a:r>
                      <a:endParaRPr lang="en-AU" sz="1600" dirty="0">
                        <a:solidFill>
                          <a:schemeClr val="accent6"/>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rgbClr val="00B050"/>
                          </a:solidFill>
                          <a:latin typeface="+mj-lt"/>
                        </a:rPr>
                        <a:t>-</a:t>
                      </a: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76</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has a number of regular participants in IEEE 802 JTC1 SC activities</a:t>
            </a:r>
            <a:endParaRPr lang="en-AU" dirty="0"/>
          </a:p>
        </p:txBody>
      </p:sp>
      <p:sp>
        <p:nvSpPr>
          <p:cNvPr id="3" name="Content Placeholder 2"/>
          <p:cNvSpPr>
            <a:spLocks noGrp="1"/>
          </p:cNvSpPr>
          <p:nvPr>
            <p:ph idx="1"/>
          </p:nvPr>
        </p:nvSpPr>
        <p:spPr/>
        <p:txBody>
          <a:bodyPr/>
          <a:lstStyle/>
          <a:p>
            <a:r>
              <a:rPr lang="en-AU" dirty="0" smtClean="0"/>
              <a:t>Regular participants</a:t>
            </a:r>
          </a:p>
          <a:p>
            <a:pPr lvl="1"/>
            <a:r>
              <a:rPr lang="en-AU" dirty="0" smtClean="0"/>
              <a:t>Apurva Mody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40150213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802.22-REV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Approval in July for submission of D8.0</a:t>
            </a:r>
          </a:p>
          <a:p>
            <a:pPr lvl="2"/>
            <a:r>
              <a:rPr lang="en-AU" dirty="0" smtClean="0">
                <a:solidFill>
                  <a:srgbClr val="FF0000"/>
                </a:solidFill>
              </a:rPr>
              <a:t>Apurva promised to send on 15 Aug</a:t>
            </a:r>
          </a:p>
          <a:p>
            <a:pPr lvl="2"/>
            <a:r>
              <a:rPr lang="en-AU" dirty="0" smtClean="0">
                <a:solidFill>
                  <a:srgbClr val="FF0000"/>
                </a:solidFill>
              </a:rPr>
              <a:t>Checked with Apurva on 28 Oct</a:t>
            </a:r>
          </a:p>
          <a:p>
            <a:pPr lvl="2"/>
            <a:r>
              <a:rPr lang="en-AU" dirty="0" smtClean="0">
                <a:solidFill>
                  <a:srgbClr val="FF0000"/>
                </a:solidFill>
              </a:rPr>
              <a:t>Told me he will do it on 30 Oct</a:t>
            </a:r>
          </a:p>
          <a:p>
            <a:pPr lvl="2"/>
            <a:r>
              <a:rPr lang="en-AU" dirty="0" smtClean="0">
                <a:solidFill>
                  <a:srgbClr val="FF0000"/>
                </a:solidFill>
              </a:rPr>
              <a:t>Still not done as of Nov 2019</a:t>
            </a:r>
          </a:p>
          <a:p>
            <a:r>
              <a:rPr lang="en-US" dirty="0" smtClean="0"/>
              <a:t>60-day</a:t>
            </a:r>
            <a:r>
              <a:rPr lang="en-AU" dirty="0" smtClean="0"/>
              <a:t> pre-ballot: </a:t>
            </a:r>
            <a:r>
              <a:rPr lang="en-AU" dirty="0" smtClean="0">
                <a:solidFill>
                  <a:schemeClr val="accent2"/>
                </a:solidFill>
              </a:rPr>
              <a:t>waiting</a:t>
            </a:r>
          </a:p>
          <a:p>
            <a:pPr lvl="1"/>
            <a:r>
              <a:rPr lang="en-AU" dirty="0" smtClean="0"/>
              <a:t>Approval in July 2019 for submission into PSDO process on publication</a:t>
            </a:r>
          </a:p>
          <a:p>
            <a:pPr lvl="1"/>
            <a:r>
              <a:rPr lang="en-AU" dirty="0" smtClean="0"/>
              <a:t>802.22 WG will be in hibernation and so comment resolution will be a little more challenging</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78</a:t>
            </a:fld>
            <a:endParaRPr lang="en-US"/>
          </a:p>
        </p:txBody>
      </p:sp>
    </p:spTree>
    <p:extLst>
      <p:ext uri="{BB962C8B-B14F-4D97-AF65-F5344CB8AC3E}">
        <p14:creationId xmlns:p14="http://schemas.microsoft.com/office/powerpoint/2010/main" val="355101489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Do we have any volunteers to attend the SC6 meeting in London?</a:t>
            </a:r>
            <a:endParaRPr lang="en-AU" dirty="0"/>
          </a:p>
        </p:txBody>
      </p:sp>
      <p:sp>
        <p:nvSpPr>
          <p:cNvPr id="3" name="Content Placeholder 2"/>
          <p:cNvSpPr>
            <a:spLocks noGrp="1"/>
          </p:cNvSpPr>
          <p:nvPr>
            <p:ph idx="1"/>
          </p:nvPr>
        </p:nvSpPr>
        <p:spPr/>
        <p:txBody>
          <a:bodyPr/>
          <a:lstStyle/>
          <a:p>
            <a:pPr lvl="1"/>
            <a:r>
              <a:rPr lang="en-AU" dirty="0" smtClean="0"/>
              <a:t>Tentative volunteers</a:t>
            </a:r>
          </a:p>
          <a:p>
            <a:pPr lvl="2"/>
            <a:r>
              <a:rPr lang="en-AU" dirty="0" smtClean="0"/>
              <a:t>Stephen McCann (will be attending)</a:t>
            </a:r>
          </a:p>
          <a:p>
            <a:pPr lvl="2"/>
            <a:r>
              <a:rPr lang="en-AU" dirty="0" smtClean="0"/>
              <a:t>Karen Randall (maybe)</a:t>
            </a:r>
          </a:p>
          <a:p>
            <a:pPr lvl="2"/>
            <a:r>
              <a:rPr lang="en-AU" dirty="0" smtClean="0"/>
              <a:t>David Law (maybe)</a:t>
            </a:r>
          </a:p>
          <a:p>
            <a:pPr lvl="2"/>
            <a:r>
              <a:rPr lang="en-AU" dirty="0" smtClean="0"/>
              <a:t>Dorothy Stanley (big maybe)</a:t>
            </a:r>
          </a:p>
          <a:p>
            <a:pPr lvl="2"/>
            <a:r>
              <a:rPr lang="en-AU" dirty="0" smtClean="0"/>
              <a:t>Jodi </a:t>
            </a:r>
            <a:r>
              <a:rPr lang="en-AU" dirty="0" err="1" smtClean="0"/>
              <a:t>Haasz</a:t>
            </a:r>
            <a:r>
              <a:rPr lang="en-AU" dirty="0" smtClean="0"/>
              <a:t> (maybe)</a:t>
            </a:r>
          </a:p>
          <a:p>
            <a:pPr lvl="1"/>
            <a:r>
              <a:rPr lang="en-AU" dirty="0" smtClean="0"/>
              <a:t>The role of any volunteers will be to gather information and to present the IEEE 802.11 Liaison report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1657317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smtClean="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smtClean="0"/>
              <a:t>The IEEE SA Copyright Policy is described in the IEEE SA Standards Board Bylaws and IEEE SA Standards Board Operations Manual</a:t>
            </a:r>
          </a:p>
          <a:p>
            <a:pPr lvl="2"/>
            <a:r>
              <a:rPr lang="en-US" smtClean="0"/>
              <a:t>IEEE SA Copyright Policy, see:</a:t>
            </a:r>
          </a:p>
          <a:p>
            <a:pPr lvl="3"/>
            <a:r>
              <a:rPr lang="en-US" smtClean="0">
                <a:hlinkClick r:id="rId2"/>
              </a:rPr>
              <a:t>Clause 7</a:t>
            </a:r>
            <a:r>
              <a:rPr lang="en-US" smtClean="0"/>
              <a:t> of the IEEE SA Standards Board Bylaws</a:t>
            </a:r>
          </a:p>
          <a:p>
            <a:pPr lvl="3"/>
            <a:r>
              <a:rPr lang="en-US" smtClean="0">
                <a:hlinkClick r:id="rId3"/>
              </a:rPr>
              <a:t>Clause 6.1</a:t>
            </a:r>
            <a:r>
              <a:rPr lang="en-US" smtClean="0"/>
              <a:t> of the IEEE SA Standards Board Operations Manual</a:t>
            </a:r>
          </a:p>
          <a:p>
            <a:pPr lvl="1"/>
            <a:r>
              <a:rPr lang="en-US" smtClean="0">
                <a:hlinkClick r:id="rId4"/>
              </a:rPr>
              <a:t>IEEE SA Copyright Permission</a:t>
            </a:r>
            <a:endParaRPr lang="en-US" smtClean="0"/>
          </a:p>
          <a:p>
            <a:pPr lvl="1"/>
            <a:r>
              <a:rPr lang="en-US" smtClean="0">
                <a:hlinkClick r:id="rId5"/>
              </a:rPr>
              <a:t>IEEE SA Copyright FAQs</a:t>
            </a:r>
            <a:endParaRPr lang="en-US" smtClean="0"/>
          </a:p>
          <a:p>
            <a:pPr lvl="1"/>
            <a:r>
              <a:rPr lang="en-US" smtClean="0">
                <a:hlinkClick r:id="rId6"/>
              </a:rPr>
              <a:t>IEEE SA Best Practices for IEEE Standards Development</a:t>
            </a:r>
            <a:r>
              <a:rPr lang="en-US" smtClean="0"/>
              <a:t> </a:t>
            </a:r>
          </a:p>
          <a:p>
            <a:pPr lvl="1"/>
            <a:r>
              <a:rPr lang="en-US" smtClean="0"/>
              <a:t>Distribution of Draft Standards (see </a:t>
            </a:r>
            <a:r>
              <a:rPr lang="en-US" smtClean="0">
                <a:hlinkClick r:id="rId3"/>
              </a:rPr>
              <a:t>Clause 6.1.3</a:t>
            </a:r>
            <a:r>
              <a:rPr lang="en-US" smtClean="0"/>
              <a:t> of the SASB Operations Manual)</a:t>
            </a:r>
            <a:endParaRPr lang="en-US" dirty="0" smtClean="0"/>
          </a:p>
        </p:txBody>
      </p:sp>
      <p:sp>
        <p:nvSpPr>
          <p:cNvPr id="6" name="Footer Placeholder 5"/>
          <p:cNvSpPr>
            <a:spLocks noGrp="1"/>
          </p:cNvSpPr>
          <p:nvPr>
            <p:ph type="ftr" idx="10"/>
          </p:nvPr>
        </p:nvSpPr>
        <p:spPr/>
        <p:txBody>
          <a:bodyPr/>
          <a:lstStyle/>
          <a:p>
            <a:r>
              <a:rPr lang="en-US" smtClean="0"/>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next SC6 meeting will be held in February 2020 in London</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Hosts</a:t>
            </a:r>
          </a:p>
          <a:p>
            <a:pPr lvl="1"/>
            <a:r>
              <a:rPr lang="en-AU" dirty="0" smtClean="0"/>
              <a:t>BSI</a:t>
            </a:r>
            <a:endParaRPr lang="en-AU" b="0" dirty="0"/>
          </a:p>
          <a:p>
            <a:r>
              <a:rPr lang="en-AU" dirty="0" smtClean="0"/>
              <a:t>Dates</a:t>
            </a:r>
          </a:p>
          <a:p>
            <a:pPr lvl="1"/>
            <a:r>
              <a:rPr lang="en-AU" dirty="0" smtClean="0"/>
              <a:t>3-7 Feb 2020</a:t>
            </a:r>
          </a:p>
          <a:p>
            <a:r>
              <a:rPr lang="en-AU" dirty="0"/>
              <a:t>Location</a:t>
            </a:r>
          </a:p>
          <a:p>
            <a:pPr lvl="1"/>
            <a:r>
              <a:rPr lang="en-AU" dirty="0" smtClean="0"/>
              <a:t>BSI </a:t>
            </a:r>
            <a:r>
              <a:rPr lang="en-AU" dirty="0"/>
              <a:t>Group, Chiswick Tower, 389 Chiswick High Road, London, W4 4AL, UK</a:t>
            </a:r>
          </a:p>
          <a:p>
            <a:pPr lvl="2"/>
            <a:endParaRPr lang="en-US" dirty="0" smtClean="0"/>
          </a:p>
        </p:txBody>
      </p:sp>
      <p:sp>
        <p:nvSpPr>
          <p:cNvPr id="6" name="Content Placeholder 5"/>
          <p:cNvSpPr>
            <a:spLocks noGrp="1"/>
          </p:cNvSpPr>
          <p:nvPr>
            <p:ph sz="half" idx="2"/>
          </p:nvPr>
        </p:nvSpPr>
        <p:spPr/>
        <p:txBody>
          <a:bodyPr/>
          <a:lstStyle/>
          <a:p>
            <a:r>
              <a:rPr lang="en-AU" dirty="0" smtClean="0"/>
              <a:t>Logistical details</a:t>
            </a:r>
          </a:p>
          <a:p>
            <a:pPr lvl="1"/>
            <a:r>
              <a:rPr lang="en-AU" dirty="0" smtClean="0"/>
              <a:t>Jodi will ask for WebEx</a:t>
            </a:r>
            <a:endParaRPr lang="en-AU" dirty="0"/>
          </a:p>
          <a:p>
            <a:r>
              <a:rPr lang="en-GB" dirty="0" smtClean="0"/>
              <a:t>Deadlines (for WG1)</a:t>
            </a:r>
          </a:p>
          <a:p>
            <a:pPr lvl="1"/>
            <a:r>
              <a:rPr lang="en-GB" dirty="0" smtClean="0"/>
              <a:t>New agenda items: 13 Dec 2019</a:t>
            </a:r>
          </a:p>
          <a:p>
            <a:pPr lvl="1"/>
            <a:r>
              <a:rPr lang="en-GB" dirty="0" smtClean="0"/>
              <a:t>New contributions on existing agenda items: 17 Jan 2020</a:t>
            </a:r>
          </a:p>
          <a:p>
            <a:pPr lvl="1"/>
            <a:r>
              <a:rPr lang="en-GB" dirty="0" smtClean="0"/>
              <a:t>New comments: 24 Jan 2020</a:t>
            </a:r>
          </a:p>
          <a:p>
            <a:pPr lvl="1"/>
            <a:r>
              <a:rPr lang="en-GB" dirty="0" smtClean="0"/>
              <a:t>Registration:</a:t>
            </a:r>
          </a:p>
          <a:p>
            <a:r>
              <a:rPr lang="en-GB" dirty="0" smtClean="0"/>
              <a:t>Following meeting</a:t>
            </a:r>
          </a:p>
          <a:p>
            <a:pPr lvl="1"/>
            <a:r>
              <a:rPr lang="en-GB" dirty="0" smtClean="0"/>
              <a:t>Oct or Nov 2020 in Austria</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80</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56547273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is an early draft agenda for the SC6/WG1 meeting</a:t>
            </a:r>
          </a:p>
        </p:txBody>
      </p:sp>
      <p:sp>
        <p:nvSpPr>
          <p:cNvPr id="3" name="Content Placeholder 2"/>
          <p:cNvSpPr>
            <a:spLocks noGrp="1"/>
          </p:cNvSpPr>
          <p:nvPr>
            <p:ph idx="1"/>
          </p:nvPr>
        </p:nvSpPr>
        <p:spPr/>
        <p:txBody>
          <a:bodyPr/>
          <a:lstStyle/>
          <a:p>
            <a:r>
              <a:rPr lang="en-AU" dirty="0" smtClean="0"/>
              <a:t>Draft SC6/WG1 Agenda</a:t>
            </a:r>
          </a:p>
          <a:p>
            <a:pPr marL="344488" lvl="1" indent="-342900">
              <a:buFont typeface="+mj-lt"/>
              <a:buAutoNum type="arabicPeriod"/>
            </a:pPr>
            <a:r>
              <a:rPr lang="en-AU" dirty="0" smtClean="0"/>
              <a:t>Welcome</a:t>
            </a:r>
            <a:endParaRPr lang="en-AU" dirty="0"/>
          </a:p>
          <a:p>
            <a:pPr marL="344488" lvl="1" indent="-342900">
              <a:buFont typeface="+mj-lt"/>
              <a:buAutoNum type="arabicPeriod"/>
            </a:pPr>
            <a:r>
              <a:rPr lang="en-AU" dirty="0" smtClean="0"/>
              <a:t>Roll </a:t>
            </a:r>
            <a:r>
              <a:rPr lang="en-AU" dirty="0"/>
              <a:t>Call of Delegates</a:t>
            </a:r>
          </a:p>
          <a:p>
            <a:pPr marL="344488" lvl="1" indent="-342900">
              <a:buFont typeface="+mj-lt"/>
              <a:buAutoNum type="arabicPeriod"/>
            </a:pPr>
            <a:r>
              <a:rPr lang="en-AU" dirty="0" smtClean="0"/>
              <a:t>ISO </a:t>
            </a:r>
            <a:r>
              <a:rPr lang="en-AU" dirty="0"/>
              <a:t>Code of </a:t>
            </a:r>
            <a:r>
              <a:rPr lang="en-AU" dirty="0" smtClean="0"/>
              <a:t>Conduct</a:t>
            </a:r>
          </a:p>
          <a:p>
            <a:pPr lvl="2"/>
            <a:r>
              <a:rPr lang="en-AU" b="0" dirty="0" smtClean="0">
                <a:solidFill>
                  <a:srgbClr val="FF0000"/>
                </a:solidFill>
              </a:rPr>
              <a:t>6NXXXX</a:t>
            </a:r>
            <a:r>
              <a:rPr lang="en-AU" b="0" dirty="0">
                <a:solidFill>
                  <a:srgbClr val="FF0000"/>
                </a:solidFill>
              </a:rPr>
              <a:t>: Suggestions for implementation of the ISO Code of Conduct</a:t>
            </a:r>
          </a:p>
          <a:p>
            <a:pPr marL="344488" lvl="1" indent="-342900">
              <a:buFont typeface="+mj-lt"/>
              <a:buAutoNum type="arabicPeriod"/>
            </a:pPr>
            <a:r>
              <a:rPr lang="en-AU" dirty="0" smtClean="0"/>
              <a:t>Approval </a:t>
            </a:r>
            <a:r>
              <a:rPr lang="en-AU" dirty="0"/>
              <a:t>of Agenda</a:t>
            </a:r>
          </a:p>
          <a:p>
            <a:pPr marL="344488" lvl="1" indent="-342900">
              <a:buFont typeface="+mj-lt"/>
              <a:buAutoNum type="arabicPeriod"/>
            </a:pPr>
            <a:r>
              <a:rPr lang="en-AU" dirty="0" smtClean="0"/>
              <a:t>Review </a:t>
            </a:r>
            <a:r>
              <a:rPr lang="en-AU" dirty="0"/>
              <a:t>Meeting </a:t>
            </a:r>
            <a:r>
              <a:rPr lang="en-AU" dirty="0" smtClean="0"/>
              <a:t>Report</a:t>
            </a:r>
          </a:p>
          <a:p>
            <a:pPr marL="344488" lvl="1" indent="-342900">
              <a:buFont typeface="+mj-lt"/>
              <a:buAutoNum type="arabicPeriod"/>
            </a:pPr>
            <a:r>
              <a:rPr lang="en-AU" dirty="0" smtClean="0"/>
              <a:t>Active </a:t>
            </a:r>
            <a:r>
              <a:rPr lang="en-AU" dirty="0"/>
              <a:t>Work </a:t>
            </a:r>
            <a:r>
              <a:rPr lang="en-AU" dirty="0" smtClean="0"/>
              <a:t>Items</a:t>
            </a:r>
          </a:p>
          <a:p>
            <a:pPr lvl="2"/>
            <a:r>
              <a:rPr lang="en-AU" b="0" dirty="0" smtClean="0"/>
              <a:t>6.1 </a:t>
            </a:r>
            <a:r>
              <a:rPr lang="en-AU" b="0" dirty="0"/>
              <a:t>Revision ISO/IEC 21481:2012 - Near Field Communication Interface and Protocol -2 (NFCIP-2)</a:t>
            </a:r>
          </a:p>
          <a:p>
            <a:pPr lvl="2"/>
            <a:r>
              <a:rPr lang="en-AU" b="0" dirty="0" smtClean="0"/>
              <a:t>6.2 </a:t>
            </a:r>
            <a:r>
              <a:rPr lang="en-AU" b="0" dirty="0"/>
              <a:t>Revision ISO/IEC 17982:2012 - Close Capacitive Coupling Communication Physical Layer (</a:t>
            </a:r>
            <a:r>
              <a:rPr lang="en-AU" b="0" dirty="0" smtClean="0"/>
              <a:t>CCCC PHY)</a:t>
            </a:r>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821679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is an early draft agenda for the SC6/WG1 meeting</a:t>
            </a:r>
          </a:p>
        </p:txBody>
      </p:sp>
      <p:sp>
        <p:nvSpPr>
          <p:cNvPr id="3" name="Content Placeholder 2"/>
          <p:cNvSpPr>
            <a:spLocks noGrp="1"/>
          </p:cNvSpPr>
          <p:nvPr>
            <p:ph idx="1"/>
          </p:nvPr>
        </p:nvSpPr>
        <p:spPr/>
        <p:txBody>
          <a:bodyPr/>
          <a:lstStyle/>
          <a:p>
            <a:r>
              <a:rPr lang="en-AU" dirty="0" smtClean="0"/>
              <a:t>Draft SC6/WG1 Agenda</a:t>
            </a:r>
          </a:p>
          <a:p>
            <a:pPr marL="344488" lvl="1" indent="-342900">
              <a:buFont typeface="+mj-lt"/>
              <a:buAutoNum type="arabicPeriod" startAt="7"/>
            </a:pPr>
            <a:r>
              <a:rPr lang="en-AU" dirty="0" smtClean="0"/>
              <a:t>Ad-Hoc </a:t>
            </a:r>
            <a:r>
              <a:rPr lang="en-AU" dirty="0"/>
              <a:t>group updates related to WG </a:t>
            </a:r>
            <a:r>
              <a:rPr lang="en-AU" dirty="0" smtClean="0"/>
              <a:t>1</a:t>
            </a:r>
          </a:p>
          <a:p>
            <a:pPr lvl="2"/>
            <a:r>
              <a:rPr lang="en-AU" dirty="0"/>
              <a:t>7.1 Study Group on Wearable Devices</a:t>
            </a:r>
          </a:p>
          <a:p>
            <a:pPr lvl="2"/>
            <a:r>
              <a:rPr lang="en-AU" dirty="0"/>
              <a:t>7.2 Ad-Hoc Group on Networking for Block chain</a:t>
            </a:r>
          </a:p>
          <a:p>
            <a:pPr marL="344488" lvl="1" indent="-342900">
              <a:buFont typeface="+mj-lt"/>
              <a:buAutoNum type="arabicPeriod" startAt="7"/>
            </a:pPr>
            <a:r>
              <a:rPr lang="en-AU" dirty="0" smtClean="0"/>
              <a:t>Liaison</a:t>
            </a:r>
            <a:endParaRPr lang="en-AU" dirty="0"/>
          </a:p>
          <a:p>
            <a:pPr lvl="2"/>
            <a:r>
              <a:rPr lang="en-AU" b="0" dirty="0" smtClean="0"/>
              <a:t>8.1 </a:t>
            </a:r>
            <a:r>
              <a:rPr lang="en-AU" b="0" dirty="0"/>
              <a:t>Liaisons with other </a:t>
            </a:r>
            <a:r>
              <a:rPr lang="en-AU" b="0" dirty="0" smtClean="0"/>
              <a:t>SDOs</a:t>
            </a:r>
            <a:endParaRPr lang="en-AU" b="0" dirty="0"/>
          </a:p>
          <a:p>
            <a:pPr lvl="3"/>
            <a:r>
              <a:rPr lang="en-AU" b="0" dirty="0"/>
              <a:t>JTC 1/SC 17: Cards and security devices for personal identification</a:t>
            </a:r>
          </a:p>
          <a:p>
            <a:pPr lvl="3"/>
            <a:r>
              <a:rPr lang="en-AU" b="0" dirty="0"/>
              <a:t>JTC 1/SC 27: IT Security techniques</a:t>
            </a:r>
          </a:p>
          <a:p>
            <a:pPr lvl="3"/>
            <a:r>
              <a:rPr lang="en-AU" b="0" dirty="0"/>
              <a:t>6N17050: Liaison communication from ISO/IEC JTC 1/SC 27/WG 4 to ISO/IEC JTC 1/SC 6</a:t>
            </a:r>
          </a:p>
          <a:p>
            <a:pPr lvl="3"/>
            <a:r>
              <a:rPr lang="en-AU" b="0" dirty="0"/>
              <a:t>JTC 1/SC 41: Internet of Things and related technologies</a:t>
            </a:r>
          </a:p>
          <a:p>
            <a:pPr lvl="3"/>
            <a:r>
              <a:rPr lang="en-AU" b="0" dirty="0">
                <a:solidFill>
                  <a:srgbClr val="FF0000"/>
                </a:solidFill>
              </a:rPr>
              <a:t>IEEE </a:t>
            </a:r>
            <a:r>
              <a:rPr lang="en-AU" b="0" dirty="0" smtClean="0">
                <a:solidFill>
                  <a:srgbClr val="FF0000"/>
                </a:solidFill>
              </a:rPr>
              <a:t>802</a:t>
            </a:r>
          </a:p>
          <a:p>
            <a:pPr lvl="3"/>
            <a:r>
              <a:rPr lang="en-AU" b="0" dirty="0" smtClean="0"/>
              <a:t>NFC Forum</a:t>
            </a:r>
          </a:p>
          <a:p>
            <a:pPr lvl="3"/>
            <a:r>
              <a:rPr lang="en-AU" b="0" dirty="0" smtClean="0"/>
              <a:t>IEC </a:t>
            </a:r>
            <a:r>
              <a:rPr lang="en-AU" b="0" dirty="0"/>
              <a:t>TC 100/TA </a:t>
            </a:r>
            <a:r>
              <a:rPr lang="en-AU" b="0" dirty="0" smtClean="0"/>
              <a:t>15</a:t>
            </a:r>
          </a:p>
          <a:p>
            <a:pPr lvl="3"/>
            <a:r>
              <a:rPr lang="en-AU" b="0" dirty="0" smtClean="0"/>
              <a:t>ECMA International</a:t>
            </a:r>
          </a:p>
          <a:p>
            <a:pPr lvl="2"/>
            <a:r>
              <a:rPr lang="en-AU" b="0" dirty="0" smtClean="0"/>
              <a:t>8.2 </a:t>
            </a:r>
            <a:r>
              <a:rPr lang="en-AU" b="0" dirty="0"/>
              <a:t>Review liaison </a:t>
            </a:r>
            <a:r>
              <a:rPr lang="en-AU" b="0" dirty="0" smtClean="0"/>
              <a:t>status</a:t>
            </a:r>
            <a:endParaRPr lang="en-AU" b="0"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274746884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is an early draft agenda for the SC6/WG1 meeting</a:t>
            </a:r>
            <a:endParaRPr lang="en-AU" dirty="0"/>
          </a:p>
        </p:txBody>
      </p:sp>
      <p:sp>
        <p:nvSpPr>
          <p:cNvPr id="3" name="Content Placeholder 2"/>
          <p:cNvSpPr>
            <a:spLocks noGrp="1"/>
          </p:cNvSpPr>
          <p:nvPr>
            <p:ph idx="1"/>
          </p:nvPr>
        </p:nvSpPr>
        <p:spPr/>
        <p:txBody>
          <a:bodyPr/>
          <a:lstStyle/>
          <a:p>
            <a:r>
              <a:rPr lang="en-AU" dirty="0" smtClean="0"/>
              <a:t>Draft SC6/WG1 Agenda</a:t>
            </a:r>
          </a:p>
          <a:p>
            <a:pPr>
              <a:buFont typeface="+mj-lt"/>
              <a:buAutoNum type="arabicPeriod" startAt="9"/>
            </a:pPr>
            <a:r>
              <a:rPr lang="en-AU" b="0" dirty="0"/>
              <a:t>Introduction of New </a:t>
            </a:r>
            <a:r>
              <a:rPr lang="en-AU" b="0" dirty="0" smtClean="0"/>
              <a:t>Item</a:t>
            </a:r>
          </a:p>
          <a:p>
            <a:pPr lvl="2"/>
            <a:r>
              <a:rPr lang="en-AU" dirty="0">
                <a:solidFill>
                  <a:srgbClr val="FF0000"/>
                </a:solidFill>
              </a:rPr>
              <a:t>WG1Nxxx: Technology of Variable Low Power Wake up OOK signal and Radio Device </a:t>
            </a:r>
            <a:r>
              <a:rPr lang="en-AU" dirty="0" smtClean="0">
                <a:solidFill>
                  <a:srgbClr val="FF0000"/>
                </a:solidFill>
              </a:rPr>
              <a:t>inter-operable </a:t>
            </a:r>
            <a:r>
              <a:rPr lang="en-AU" dirty="0">
                <a:solidFill>
                  <a:srgbClr val="FF0000"/>
                </a:solidFill>
              </a:rPr>
              <a:t>with ISM Legacy </a:t>
            </a:r>
            <a:r>
              <a:rPr lang="en-AU" dirty="0" smtClean="0">
                <a:solidFill>
                  <a:srgbClr val="FF0000"/>
                </a:solidFill>
              </a:rPr>
              <a:t>communication</a:t>
            </a:r>
            <a:endParaRPr lang="en-AU" b="0" dirty="0" smtClean="0">
              <a:solidFill>
                <a:srgbClr val="FF0000"/>
              </a:solidFill>
            </a:endParaRPr>
          </a:p>
          <a:p>
            <a:pPr>
              <a:buFont typeface="+mj-lt"/>
              <a:buAutoNum type="arabicPeriod" startAt="9"/>
            </a:pPr>
            <a:r>
              <a:rPr lang="en-AU" b="0" dirty="0" smtClean="0"/>
              <a:t>Other Business</a:t>
            </a:r>
          </a:p>
          <a:p>
            <a:pPr lvl="2"/>
            <a:r>
              <a:rPr lang="en-AU" dirty="0"/>
              <a:t>10.1 Improvement of WG 1 Organization</a:t>
            </a:r>
          </a:p>
          <a:p>
            <a:pPr lvl="2"/>
            <a:r>
              <a:rPr lang="en-AU" dirty="0"/>
              <a:t>10.2 Information from ISO Central Secretariat/TMB</a:t>
            </a:r>
            <a:r>
              <a:rPr lang="en-AU" dirty="0" smtClean="0"/>
              <a:t>/…</a:t>
            </a:r>
            <a:endParaRPr lang="en-AU" b="0" dirty="0" smtClean="0"/>
          </a:p>
          <a:p>
            <a:pPr>
              <a:buFont typeface="+mj-lt"/>
              <a:buAutoNum type="arabicPeriod" startAt="9"/>
            </a:pPr>
            <a:r>
              <a:rPr lang="en-AU" b="0" dirty="0" smtClean="0"/>
              <a:t>Development</a:t>
            </a:r>
            <a:r>
              <a:rPr lang="en-AU" b="0" dirty="0"/>
              <a:t>, Review, and Approval of Draft WG1 </a:t>
            </a:r>
            <a:r>
              <a:rPr lang="en-AU" b="0" dirty="0" smtClean="0"/>
              <a:t>Resolutions</a:t>
            </a:r>
          </a:p>
          <a:p>
            <a:pPr>
              <a:buFont typeface="+mj-lt"/>
              <a:buAutoNum type="arabicPeriod" startAt="9"/>
            </a:pPr>
            <a:r>
              <a:rPr lang="en-AU" b="0" dirty="0" smtClean="0"/>
              <a:t>Close</a:t>
            </a:r>
          </a:p>
          <a:p>
            <a:endParaRPr lang="en-AU" b="0"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31445050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802 EC </a:t>
            </a:r>
            <a:r>
              <a:rPr lang="en-AU" dirty="0" smtClean="0"/>
              <a:t>will be </a:t>
            </a:r>
            <a:r>
              <a:rPr lang="en-AU" dirty="0"/>
              <a:t>requested to </a:t>
            </a:r>
            <a:r>
              <a:rPr lang="en-AU" dirty="0" smtClean="0"/>
              <a:t>authorise a status report for SC6’s next meeting</a:t>
            </a:r>
            <a:endParaRPr lang="en-AU" dirty="0"/>
          </a:p>
        </p:txBody>
      </p:sp>
      <p:sp>
        <p:nvSpPr>
          <p:cNvPr id="8" name="Content Placeholder 7"/>
          <p:cNvSpPr>
            <a:spLocks noGrp="1"/>
          </p:cNvSpPr>
          <p:nvPr>
            <p:ph idx="1"/>
          </p:nvPr>
        </p:nvSpPr>
        <p:spPr/>
        <p:txBody>
          <a:bodyPr/>
          <a:lstStyle/>
          <a:p>
            <a:pPr lvl="1"/>
            <a:r>
              <a:rPr lang="en-AU" dirty="0" smtClean="0"/>
              <a:t>IEEE 802 provides a status report of activities in the PSDO process for each SC6 meeting </a:t>
            </a:r>
          </a:p>
          <a:p>
            <a:pPr lvl="1"/>
            <a:r>
              <a:rPr lang="en-AU" dirty="0" smtClean="0"/>
              <a:t>It has been determined over time that a suitable status report is based on the status pages for each activity in the PSDO process contained in the IEEE 802 JTC1 SC agenda’s</a:t>
            </a:r>
          </a:p>
          <a:p>
            <a:pPr lvl="1"/>
            <a:r>
              <a:rPr lang="en-AU" dirty="0" smtClean="0"/>
              <a:t>It is therefore requested that the IEEE 802 EC authorise the Chair &amp; Vice-Chair of the </a:t>
            </a:r>
            <a:r>
              <a:rPr lang="en-AU" i="1" dirty="0"/>
              <a:t>IEEE 802 JTC1 SC</a:t>
            </a:r>
            <a:r>
              <a:rPr lang="en-AU" dirty="0" smtClean="0"/>
              <a:t> to develop such a report for submission to SC6 by 17 Jan 2020</a:t>
            </a:r>
          </a:p>
          <a:p>
            <a:pPr lvl="2"/>
            <a:r>
              <a:rPr lang="en-AU" i="1" dirty="0"/>
              <a:t>Authorise the Chair &amp; Vice Chair of IEEE 802 JTC1 SC to develop a status </a:t>
            </a:r>
            <a:r>
              <a:rPr lang="en-AU" i="1" dirty="0" smtClean="0"/>
              <a:t>report on </a:t>
            </a:r>
            <a:r>
              <a:rPr lang="en-AU" i="1" dirty="0"/>
              <a:t>behalf of IEEE 802</a:t>
            </a:r>
            <a:r>
              <a:rPr lang="en-AU" i="1" dirty="0" smtClean="0"/>
              <a:t>, </a:t>
            </a:r>
            <a:r>
              <a:rPr lang="en-AU" i="1" dirty="0"/>
              <a:t>based on the status pages in </a:t>
            </a:r>
            <a:r>
              <a:rPr lang="en-AU" i="1" dirty="0" smtClean="0"/>
              <a:t>11-19-1731, </a:t>
            </a:r>
            <a:r>
              <a:rPr lang="en-AU" i="1" dirty="0"/>
              <a:t>for consideration by ISO/IEC JTC1/SC6 at their meeting in </a:t>
            </a:r>
            <a:r>
              <a:rPr lang="en-AU" i="1" dirty="0" smtClean="0"/>
              <a:t>Feb 2020</a:t>
            </a:r>
          </a:p>
          <a:p>
            <a:pPr lvl="2"/>
            <a:r>
              <a:rPr lang="en-AU" dirty="0"/>
              <a:t>Moved</a:t>
            </a:r>
            <a:r>
              <a:rPr lang="en-AU" dirty="0" smtClean="0"/>
              <a:t>:</a:t>
            </a:r>
            <a:endParaRPr lang="en-AU" dirty="0"/>
          </a:p>
          <a:p>
            <a:pPr lvl="2"/>
            <a:r>
              <a:rPr lang="en-AU" dirty="0"/>
              <a:t>Seconded</a:t>
            </a:r>
            <a:r>
              <a:rPr lang="en-AU" dirty="0" smtClean="0"/>
              <a: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84</a:t>
            </a:fld>
            <a:endParaRPr lang="en-US"/>
          </a:p>
        </p:txBody>
      </p:sp>
    </p:spTree>
    <p:extLst>
      <p:ext uri="{BB962C8B-B14F-4D97-AF65-F5344CB8AC3E}">
        <p14:creationId xmlns:p14="http://schemas.microsoft.com/office/powerpoint/2010/main" val="331537866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ISO/IEC JTC1/SC6 has a new </a:t>
            </a:r>
            <a:r>
              <a:rPr lang="en-AU" dirty="0"/>
              <a:t>C</a:t>
            </a:r>
            <a:r>
              <a:rPr lang="en-AU" dirty="0" smtClean="0"/>
              <a:t>ommittee Manager as of July 2019</a:t>
            </a:r>
            <a:endParaRPr lang="en-AU" dirty="0"/>
          </a:p>
        </p:txBody>
      </p:sp>
      <p:sp>
        <p:nvSpPr>
          <p:cNvPr id="3" name="Content Placeholder 2"/>
          <p:cNvSpPr>
            <a:spLocks noGrp="1"/>
          </p:cNvSpPr>
          <p:nvPr>
            <p:ph idx="1"/>
          </p:nvPr>
        </p:nvSpPr>
        <p:spPr/>
        <p:txBody>
          <a:bodyPr/>
          <a:lstStyle/>
          <a:p>
            <a:pPr lvl="1"/>
            <a:r>
              <a:rPr lang="en-AU" dirty="0" smtClean="0"/>
              <a:t>The new </a:t>
            </a:r>
            <a:r>
              <a:rPr lang="en-AU" dirty="0"/>
              <a:t>ISO/IEC JTC1/SC6 Committee Manager </a:t>
            </a:r>
            <a:r>
              <a:rPr lang="en-AU" dirty="0" smtClean="0"/>
              <a:t>is </a:t>
            </a:r>
          </a:p>
          <a:p>
            <a:pPr lvl="2"/>
            <a:r>
              <a:rPr lang="en-AU" dirty="0" smtClean="0"/>
              <a:t>Name</a:t>
            </a:r>
            <a:r>
              <a:rPr lang="en-AU" dirty="0"/>
              <a:t>: Mr. </a:t>
            </a:r>
            <a:r>
              <a:rPr lang="en-AU" dirty="0" err="1"/>
              <a:t>Jungyup</a:t>
            </a:r>
            <a:r>
              <a:rPr lang="en-AU" dirty="0"/>
              <a:t> OH</a:t>
            </a:r>
          </a:p>
          <a:p>
            <a:pPr lvl="2"/>
            <a:r>
              <a:rPr lang="en-AU" dirty="0" smtClean="0"/>
              <a:t>Nationality</a:t>
            </a:r>
            <a:r>
              <a:rPr lang="en-AU" dirty="0"/>
              <a:t>: Korea (Rep. of)</a:t>
            </a:r>
          </a:p>
          <a:p>
            <a:pPr lvl="2"/>
            <a:r>
              <a:rPr lang="en-AU" dirty="0"/>
              <a:t>Affiliation: Telecommunications Technology Association (TTA)</a:t>
            </a:r>
          </a:p>
          <a:p>
            <a:pPr lvl="2"/>
            <a:r>
              <a:rPr lang="en-AU" dirty="0" smtClean="0"/>
              <a:t>Mobile </a:t>
            </a:r>
            <a:r>
              <a:rPr lang="en-AU" dirty="0"/>
              <a:t>/ E-mail: +82-31-780-9054 / houman@tta.or.kr</a:t>
            </a:r>
          </a:p>
          <a:p>
            <a:pPr lvl="1"/>
            <a:r>
              <a:rPr lang="en-AU" dirty="0" smtClean="0"/>
              <a:t>Various submissions to SC6 should now be sent to Mr Oh</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12432047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changed in 2016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86</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87</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88</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a:t>
            </a:r>
          </a:p>
          <a:p>
            <a:pPr lvl="1"/>
            <a:r>
              <a:rPr lang="en-AU" dirty="0" smtClean="0"/>
              <a:t>Others have been added since</a:t>
            </a:r>
          </a:p>
          <a:p>
            <a:pPr lvl="2"/>
            <a:r>
              <a:rPr lang="en-AU" dirty="0" smtClean="0"/>
              <a:t>Karen Randall - </a:t>
            </a:r>
            <a:r>
              <a:rPr lang="en-AU" dirty="0" smtClean="0">
                <a:hlinkClick r:id="rId2"/>
              </a:rPr>
              <a:t>karen@randall-consulting.com</a:t>
            </a:r>
            <a:r>
              <a:rPr lang="en-AU" dirty="0" smtClean="0"/>
              <a:t> - added Sept 2015</a:t>
            </a:r>
          </a:p>
          <a:p>
            <a:pPr lvl="2"/>
            <a:r>
              <a:rPr lang="en-AU" dirty="0" smtClean="0"/>
              <a:t>Dorothy Stanley - </a:t>
            </a:r>
            <a:r>
              <a:rPr lang="en-AU" dirty="0" smtClean="0">
                <a:hlinkClick r:id="rId3"/>
              </a:rPr>
              <a:t>dorothy.stanley@hpe.com</a:t>
            </a:r>
            <a:r>
              <a:rPr lang="en-AU" dirty="0" smtClean="0"/>
              <a:t> – added Mar 2016</a:t>
            </a:r>
          </a:p>
          <a:p>
            <a:pPr lvl="2"/>
            <a:r>
              <a:rPr lang="en-AU" dirty="0" smtClean="0"/>
              <a:t>Peter Yee - </a:t>
            </a:r>
            <a:r>
              <a:rPr lang="en-US" u="sng" dirty="0" smtClean="0">
                <a:hlinkClick r:id="rId4"/>
              </a:rPr>
              <a:t>peter@akayla.com</a:t>
            </a:r>
            <a:r>
              <a:rPr lang="en-US" dirty="0"/>
              <a:t> </a:t>
            </a:r>
            <a:r>
              <a:rPr lang="en-US" dirty="0" smtClean="0"/>
              <a:t>– added Oct 2017</a:t>
            </a:r>
          </a:p>
          <a:p>
            <a:pPr lvl="2"/>
            <a:r>
              <a:rPr lang="en-AU" dirty="0" smtClean="0"/>
              <a:t>David Law – </a:t>
            </a:r>
            <a:r>
              <a:rPr lang="en-AU" dirty="0" smtClean="0">
                <a:hlinkClick r:id="rId5"/>
              </a:rPr>
              <a:t>dlaw@hpe.com</a:t>
            </a:r>
            <a:r>
              <a:rPr lang="en-AU" dirty="0" smtClean="0"/>
              <a:t> – added Oct 2017</a:t>
            </a:r>
          </a:p>
          <a:p>
            <a:pPr lvl="2"/>
            <a:r>
              <a:rPr lang="en-US" dirty="0" err="1"/>
              <a:t>Hyeong</a:t>
            </a:r>
            <a:r>
              <a:rPr lang="en-US" dirty="0"/>
              <a:t>-Ho </a:t>
            </a:r>
            <a:r>
              <a:rPr lang="en-US" dirty="0" smtClean="0"/>
              <a:t>LEE - </a:t>
            </a:r>
            <a:r>
              <a:rPr lang="en-US" dirty="0" smtClean="0">
                <a:hlinkClick r:id="rId6"/>
              </a:rPr>
              <a:t>holee@etri.re.kr</a:t>
            </a:r>
            <a:r>
              <a:rPr lang="en-US" dirty="0" smtClean="0"/>
              <a:t> - </a:t>
            </a:r>
            <a:r>
              <a:rPr lang="en-AU" dirty="0"/>
              <a:t>added Oct </a:t>
            </a:r>
            <a:r>
              <a:rPr lang="en-AU" dirty="0" smtClean="0"/>
              <a:t>2017</a:t>
            </a:r>
          </a:p>
          <a:p>
            <a:pPr lvl="2"/>
            <a:r>
              <a:rPr lang="en-US" dirty="0"/>
              <a:t>Paul Congdon </a:t>
            </a:r>
            <a:r>
              <a:rPr lang="en-US" dirty="0" smtClean="0"/>
              <a:t>- </a:t>
            </a:r>
            <a:r>
              <a:rPr lang="en-US" u="sng" dirty="0" smtClean="0">
                <a:hlinkClick r:id="rId7"/>
              </a:rPr>
              <a:t>paul_congdon@ieee.org</a:t>
            </a:r>
            <a:r>
              <a:rPr lang="en-AU" dirty="0"/>
              <a:t> </a:t>
            </a:r>
            <a:r>
              <a:rPr lang="en-AU" dirty="0" smtClean="0"/>
              <a:t>– added May 2019 (WG1)</a:t>
            </a:r>
            <a:endParaRPr lang="en-AU" dirty="0" smtClean="0">
              <a:solidFill>
                <a:srgbClr val="FF0000"/>
              </a:solidFill>
            </a:endParaRP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89</a:t>
            </a:fld>
            <a:endParaRPr lang="en-US"/>
          </a:p>
        </p:txBody>
      </p:sp>
    </p:spTree>
    <p:extLst>
      <p:ext uri="{BB962C8B-B14F-4D97-AF65-F5344CB8AC3E}">
        <p14:creationId xmlns:p14="http://schemas.microsoft.com/office/powerpoint/2010/main" val="23833330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smtClean="0">
                <a:latin typeface="+mj-lt"/>
              </a:rPr>
              <a:t>Announce </a:t>
            </a:r>
            <a:r>
              <a:rPr lang="en-US" sz="1600" dirty="0">
                <a:latin typeface="+mj-lt"/>
              </a:rPr>
              <a:t>recording </a:t>
            </a:r>
            <a:r>
              <a:rPr lang="en-US" sz="1600" dirty="0" smtClean="0">
                <a:latin typeface="+mj-lt"/>
              </a:rPr>
              <a:t>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November 2019 meeting in Hawaii</a:t>
            </a:r>
          </a:p>
        </p:txBody>
      </p:sp>
      <p:sp>
        <p:nvSpPr>
          <p:cNvPr id="7" name="Footer Placeholder 5"/>
          <p:cNvSpPr>
            <a:spLocks noGrp="1"/>
          </p:cNvSpPr>
          <p:nvPr>
            <p:ph type="ftr" sz="quarter" idx="10"/>
          </p:nvPr>
        </p:nvSpPr>
        <p:spPr/>
        <p:txBody>
          <a:bodyPr/>
          <a:lstStyle/>
          <a:p>
            <a:pPr>
              <a:defRPr/>
            </a:pPr>
            <a:r>
              <a:rPr lang="en-US" dirty="0" smtClean="0"/>
              <a:t>Andrew Myles, Cisco</a:t>
            </a:r>
            <a:endParaRPr lang="en-US" dirty="0"/>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12 Nov 2019,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90</a:t>
            </a:fld>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Hawaii </a:t>
            </a:r>
            <a:r>
              <a:rPr lang="en-AU" i="1" dirty="0" smtClean="0"/>
              <a:t>in November 2019,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91</a:t>
            </a:fld>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99</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13681</Words>
  <Application>Microsoft Office PowerPoint</Application>
  <PresentationFormat>On-screen Show (4:3)</PresentationFormat>
  <Paragraphs>2366</Paragraphs>
  <Slides>157</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157</vt:i4>
      </vt:variant>
    </vt:vector>
  </HeadingPairs>
  <TitlesOfParts>
    <vt:vector size="163" baseType="lpstr">
      <vt:lpstr>Arial</vt:lpstr>
      <vt:lpstr>Times New Roman</vt:lpstr>
      <vt:lpstr>Wingdings</vt:lpstr>
      <vt:lpstr>802-11-Submission</vt:lpstr>
      <vt:lpstr>Acrobat Document</vt:lpstr>
      <vt:lpstr>Packager Shell Object</vt:lpstr>
      <vt:lpstr>IEEE 802 JTC1 Standing Committee Nov 2019 agenda in Hawaii</vt:lpstr>
      <vt:lpstr>This document will be used to run the IEEE 802 JTC1 SC meetings in Hawaii in Nov 2019</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have one slot at the November 2019 meeting in Hawaii</vt:lpstr>
      <vt:lpstr>The IEEE 802 JTC1 SC regular meeting has a high level list of agenda items to be considered</vt:lpstr>
      <vt:lpstr>The IEEE 802 JTC1 SC will consider approving its agenda</vt:lpstr>
      <vt:lpstr>The IEEE 802 JTC1 SC will consider approval of the minutes of its previous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new iMeet area for the “Adoption of IEEE 802 standards by ISO/IEC JTC1” is operational</vt:lpstr>
      <vt:lpstr>The SC will discuss recent slow progress …</vt:lpstr>
      <vt:lpstr>IEEE 802 has sent 61 standards through to PSDO ratification with 36 in-process</vt:lpstr>
      <vt:lpstr>IEEE 802.1 WG has sent 29 standards completely through the PSDO ratification process</vt:lpstr>
      <vt:lpstr>IEEE 802.1 WG has sent 29 standards completely through the PSDO ratification process</vt:lpstr>
      <vt:lpstr>IEEE 802.1 WG has sent 29 standards completely through the PSDO ratification process</vt:lpstr>
      <vt:lpstr>IEEE 802.3 WG has sent 15 standards completely through the PSDO ratification process</vt:lpstr>
      <vt:lpstr>IEEE 802.3 WG has sent 15 standards completely through the PSDO ratification process</vt:lpstr>
      <vt:lpstr>IEEE 802.11 WG has sent 9 standards completely through the PSDO ratification process</vt:lpstr>
      <vt:lpstr>IEEE 802.15 WG has sent two standards  completely through the PSDO ratification process</vt:lpstr>
      <vt:lpstr>IEEE 802.16 WG has sent zero standards completely through the PSDO ratification process</vt:lpstr>
      <vt:lpstr>IEEE 802.21 WG has sent three standards completely through the PSDO ratification process</vt:lpstr>
      <vt:lpstr>IEEE 802.22 WG has sent three standards completely through the PSDO ratification process</vt:lpstr>
      <vt:lpstr>IEEE 802.1 has 13 standards in the pipeline for ratification under the PSDO</vt:lpstr>
      <vt:lpstr>IEEE 802.1 WG has a number of regular participants in IEEE 802 JTC1 SC activities</vt:lpstr>
      <vt:lpstr>IEEE 802.1Q-2018 is waiting start of FDIS ballot</vt:lpstr>
      <vt:lpstr>IEEE 802.1Qcc PSDO process is on hold until the baseline is approved</vt:lpstr>
      <vt:lpstr>IEEE 802.1Qcp PSDO process is on hold until the baseline is approved</vt:lpstr>
      <vt:lpstr>IEEE 802.1AR-Rev FDIS ballot closes on 14 Nov 2019 </vt:lpstr>
      <vt:lpstr>IEEE 802.1Qcy PSDO process is on hold until the baseline is approved</vt:lpstr>
      <vt:lpstr>IEEE 802.1AC/Cor-1 90-day is waiting for publication</vt:lpstr>
      <vt:lpstr>IEEE 802.1Xck is waiting for start of FDIS</vt:lpstr>
      <vt:lpstr>IEEE 802.1AE-Rev is waiting for start of FDIS</vt:lpstr>
      <vt:lpstr>IEEE 802.1AS-Rev will be sent to 60-day ballot soon</vt:lpstr>
      <vt:lpstr>IEEE 802.1AX-REV will be sent to 60-day ballot soon</vt:lpstr>
      <vt:lpstr>IEEE 802.1Qcx will be liaised when appropriate</vt:lpstr>
      <vt:lpstr>IEEE 802.1X-REV will be liaised when appropriate</vt:lpstr>
      <vt:lpstr>IEEE 802.1CMde will be liaised when appropriate</vt:lpstr>
      <vt:lpstr>IEEE 802.3 has 11 standards in the pipeline for ratification under the PSDO process</vt:lpstr>
      <vt:lpstr>IEEE 802.3 WG has a number of regular participants in IEEE 802 JTC1 SC activities</vt:lpstr>
      <vt:lpstr>IEEE 802.3cb is on hold until FDIS on IEEE 802.3-REV completes</vt:lpstr>
      <vt:lpstr>IEEE 802.3cd is on hold until FDIS on 802.3-REV completes</vt:lpstr>
      <vt:lpstr>IEEE 802.3-REV is waiting for start of FDIS ballot </vt:lpstr>
      <vt:lpstr>IEEE 802.3bt is on hold until FDIS on 802.3-REV is completed</vt:lpstr>
      <vt:lpstr>IEEE 802.3.2 will be sent to 60-day ballot soon</vt:lpstr>
      <vt:lpstr>IEEE 802.3cg is on hold until FDIS on 802.3-REV is completed</vt:lpstr>
      <vt:lpstr>IEEE 802.3cn will be liaised for information in Nov 2019</vt:lpstr>
      <vt:lpstr>IEEE 802.3cm will be liaised for information in Nov 2019</vt:lpstr>
      <vt:lpstr>IEEE 802.3cq will be liaised for information in Nov 2019</vt:lpstr>
      <vt:lpstr>IEEE 802.3ch will be liaised for information in Nov 2019</vt:lpstr>
      <vt:lpstr>IEEE 802.3ca will be liaised for information in Nov 2019</vt:lpstr>
      <vt:lpstr>IEEE 802.11 has 11 standards in the pipeline for ratification under the PSDO</vt:lpstr>
      <vt:lpstr>IEEE 802.11 has 11 standards in the pipeline for ratification under the PSDO</vt:lpstr>
      <vt:lpstr>IEEE 802.11 WG has a number of regular participants in IEEE 802 JTC1 SC activities</vt:lpstr>
      <vt:lpstr>IEEE 802.11aj is waiting for start of FDIS ballot</vt:lpstr>
      <vt:lpstr>IEEE 802.11ak is waiting for start of FDIS ballot </vt:lpstr>
      <vt:lpstr>IEEE 802.11aq is waiting for start of FDIS ballot </vt:lpstr>
      <vt:lpstr>IEEE 802.11ax was liaised for information</vt:lpstr>
      <vt:lpstr>IEEE 802.11ay was liaised for information</vt:lpstr>
      <vt:lpstr>IEEE 802.11az will be liaised in the future</vt:lpstr>
      <vt:lpstr>IEEE 802.11ba will be liaised in the future</vt:lpstr>
      <vt:lpstr>IEEE 802.11bb will be liaised when appropriate</vt:lpstr>
      <vt:lpstr>IEEE 802.11bc will be liaised when appropriate</vt:lpstr>
      <vt:lpstr>IEEE 802.11bd will be liaised when appropriate</vt:lpstr>
      <vt:lpstr>IEEE 802.11be will be liaised when appropriate</vt:lpstr>
      <vt:lpstr>IEEE 802.11REVmd will be liaised when appropriate</vt:lpstr>
      <vt:lpstr>IEEE 802.15 has one standard in the pipeline for ratification under the PSDO</vt:lpstr>
      <vt:lpstr>IEEE 802.15 WG has a number of regular participants in IEEE 802 JTC1 SC activities</vt:lpstr>
      <vt:lpstr>IEEE 802.15.6-2012 published as ISO/IEC/IEEE 8802-15-6:2017</vt:lpstr>
      <vt:lpstr>Some interest has been expressed in submitting 802.15.4 (and 802.15.3)</vt:lpstr>
      <vt:lpstr>IEEE 802.22 has one standard in the pipeline for ratification under the PSDO</vt:lpstr>
      <vt:lpstr>IEEE 802.22 WG has a number of regular participants in IEEE 802 JTC1 SC activities</vt:lpstr>
      <vt:lpstr>IEEE 802.22-REV will be liaised when appropriate</vt:lpstr>
      <vt:lpstr>Do we have any volunteers to attend the SC6 meeting in London?</vt:lpstr>
      <vt:lpstr>The next SC6 meeting will be held in February 2020 in London</vt:lpstr>
      <vt:lpstr>There is an early draft agenda for the SC6/WG1 meeting</vt:lpstr>
      <vt:lpstr>There is an early draft agenda for the SC6/WG1 meeting</vt:lpstr>
      <vt:lpstr>There is an early draft agenda for the SC6/WG1 meeting</vt:lpstr>
      <vt:lpstr>The 802 EC will be requested to authorise a status report for SC6’s next meeting</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2019-11-14T21:16:35Z</dcterms:modified>
</cp:coreProperties>
</file>