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6"/>
  </p:notesMasterIdLst>
  <p:handoutMasterIdLst>
    <p:handoutMasterId r:id="rId157"/>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343" r:id="rId18"/>
    <p:sldId id="2073" r:id="rId19"/>
    <p:sldId id="1101" r:id="rId20"/>
    <p:sldId id="1581" r:id="rId21"/>
    <p:sldId id="2279" r:id="rId22"/>
    <p:sldId id="2062" r:id="rId23"/>
    <p:sldId id="2280" r:id="rId24"/>
    <p:sldId id="1981" r:id="rId25"/>
    <p:sldId id="2074" r:id="rId26"/>
    <p:sldId id="2102" r:id="rId27"/>
    <p:sldId id="2107" r:id="rId28"/>
    <p:sldId id="2075" r:id="rId29"/>
    <p:sldId id="1657" r:id="rId30"/>
    <p:sldId id="2292" r:id="rId31"/>
    <p:sldId id="1965" r:id="rId32"/>
    <p:sldId id="1967" r:id="rId33"/>
    <p:sldId id="1968" r:id="rId34"/>
    <p:sldId id="1969" r:id="rId35"/>
    <p:sldId id="2035" r:id="rId36"/>
    <p:sldId id="2104" r:id="rId37"/>
    <p:sldId id="2112" r:id="rId38"/>
    <p:sldId id="2113" r:id="rId39"/>
    <p:sldId id="2114" r:id="rId40"/>
    <p:sldId id="2167" r:id="rId41"/>
    <p:sldId id="2317" r:id="rId42"/>
    <p:sldId id="2331" r:id="rId43"/>
    <p:sldId id="2332" r:id="rId44"/>
    <p:sldId id="2008" r:id="rId45"/>
    <p:sldId id="2291" r:id="rId46"/>
    <p:sldId id="1945" r:id="rId47"/>
    <p:sldId id="2036" r:id="rId48"/>
    <p:sldId id="2037" r:id="rId49"/>
    <p:sldId id="2071" r:id="rId50"/>
    <p:sldId id="2218" r:id="rId51"/>
    <p:sldId id="2323" r:id="rId52"/>
    <p:sldId id="2333" r:id="rId53"/>
    <p:sldId id="2334" r:id="rId54"/>
    <p:sldId id="2335" r:id="rId55"/>
    <p:sldId id="1688" r:id="rId56"/>
    <p:sldId id="2322" r:id="rId57"/>
    <p:sldId id="2293" r:id="rId58"/>
    <p:sldId id="1705" r:id="rId59"/>
    <p:sldId id="1706" r:id="rId60"/>
    <p:sldId id="1707" r:id="rId61"/>
    <p:sldId id="1708" r:id="rId62"/>
    <p:sldId id="1709" r:id="rId63"/>
    <p:sldId id="1710" r:id="rId64"/>
    <p:sldId id="1790" r:id="rId65"/>
    <p:sldId id="2199" r:id="rId66"/>
    <p:sldId id="2319" r:id="rId67"/>
    <p:sldId id="2320" r:id="rId68"/>
    <p:sldId id="2321" r:id="rId69"/>
    <p:sldId id="1698" r:id="rId70"/>
    <p:sldId id="2294" r:id="rId71"/>
    <p:sldId id="1701" r:id="rId72"/>
    <p:sldId id="2241" r:id="rId73"/>
    <p:sldId id="1679" r:id="rId74"/>
    <p:sldId id="2336" r:id="rId75"/>
    <p:sldId id="2328" r:id="rId76"/>
    <p:sldId id="2337" r:id="rId77"/>
    <p:sldId id="2304" r:id="rId78"/>
    <p:sldId id="2339" r:id="rId79"/>
    <p:sldId id="2340" r:id="rId80"/>
    <p:sldId id="2341" r:id="rId81"/>
    <p:sldId id="2342" r:id="rId82"/>
    <p:sldId id="2338" r:id="rId83"/>
    <p:sldId id="2324" r:id="rId84"/>
    <p:sldId id="1375" r:id="rId85"/>
    <p:sldId id="1376" r:id="rId86"/>
    <p:sldId id="1400" r:id="rId87"/>
    <p:sldId id="2004" r:id="rId88"/>
    <p:sldId id="619" r:id="rId89"/>
    <p:sldId id="621" r:id="rId90"/>
    <p:sldId id="1561" r:id="rId91"/>
    <p:sldId id="1555" r:id="rId92"/>
    <p:sldId id="1601" r:id="rId93"/>
    <p:sldId id="1585" r:id="rId94"/>
    <p:sldId id="1586" r:id="rId95"/>
    <p:sldId id="1587" r:id="rId96"/>
    <p:sldId id="1588" r:id="rId97"/>
    <p:sldId id="1589" r:id="rId98"/>
    <p:sldId id="1590" r:id="rId99"/>
    <p:sldId id="1771" r:id="rId100"/>
    <p:sldId id="1772" r:id="rId101"/>
    <p:sldId id="1591" r:id="rId102"/>
    <p:sldId id="1592" r:id="rId103"/>
    <p:sldId id="1593" r:id="rId104"/>
    <p:sldId id="1594" r:id="rId105"/>
    <p:sldId id="1595" r:id="rId106"/>
    <p:sldId id="1596" r:id="rId107"/>
    <p:sldId id="1597" r:id="rId108"/>
    <p:sldId id="1598" r:id="rId109"/>
    <p:sldId id="1599" r:id="rId110"/>
    <p:sldId id="1600" r:id="rId111"/>
    <p:sldId id="1628" r:id="rId112"/>
    <p:sldId id="1638" r:id="rId113"/>
    <p:sldId id="1725" r:id="rId114"/>
    <p:sldId id="1726" r:id="rId115"/>
    <p:sldId id="1947" r:id="rId116"/>
    <p:sldId id="1975" r:id="rId117"/>
    <p:sldId id="1976" r:id="rId118"/>
    <p:sldId id="1977" r:id="rId119"/>
    <p:sldId id="2039" r:id="rId120"/>
    <p:sldId id="2060" r:id="rId121"/>
    <p:sldId id="2061" r:id="rId122"/>
    <p:sldId id="2097" r:id="rId123"/>
    <p:sldId id="2103" r:id="rId124"/>
    <p:sldId id="2063" r:id="rId125"/>
    <p:sldId id="2064" r:id="rId126"/>
    <p:sldId id="2065" r:id="rId127"/>
    <p:sldId id="2066" r:id="rId128"/>
    <p:sldId id="2067" r:id="rId129"/>
    <p:sldId id="2068" r:id="rId130"/>
    <p:sldId id="2069" r:id="rId131"/>
    <p:sldId id="2146" r:id="rId132"/>
    <p:sldId id="2147" r:id="rId133"/>
    <p:sldId id="2148" r:id="rId134"/>
    <p:sldId id="2158" r:id="rId135"/>
    <p:sldId id="2159" r:id="rId136"/>
    <p:sldId id="2157" r:id="rId137"/>
    <p:sldId id="2160" r:id="rId138"/>
    <p:sldId id="2216" r:id="rId139"/>
    <p:sldId id="2217" r:id="rId140"/>
    <p:sldId id="2219" r:id="rId141"/>
    <p:sldId id="2238" r:id="rId142"/>
    <p:sldId id="2239" r:id="rId143"/>
    <p:sldId id="2240" r:id="rId144"/>
    <p:sldId id="2242" r:id="rId145"/>
    <p:sldId id="2263" r:id="rId146"/>
    <p:sldId id="2276" r:id="rId147"/>
    <p:sldId id="2277" r:id="rId148"/>
    <p:sldId id="2278" r:id="rId149"/>
    <p:sldId id="2281" r:id="rId150"/>
    <p:sldId id="2282" r:id="rId151"/>
    <p:sldId id="2283" r:id="rId152"/>
    <p:sldId id="2284" r:id="rId153"/>
    <p:sldId id="2318" r:id="rId154"/>
    <p:sldId id="2329" r:id="rId15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4"/>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autoAdjust="0"/>
  </p:normalViewPr>
  <p:slideViewPr>
    <p:cSldViewPr>
      <p:cViewPr varScale="1">
        <p:scale>
          <a:sx n="66" d="100"/>
          <a:sy n="66" d="100"/>
        </p:scale>
        <p:origin x="138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802.11-19/1731r3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9/11-19-1787-00-0jtc-minutes-of-hanoi-meeting-in-sep-2019.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2019 agenda in Hawaii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30 October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 JTC1 meeting in September 2019 in Hanoi</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a:t>Review SC6 </a:t>
            </a:r>
            <a:r>
              <a:rPr lang="en-AU" dirty="0" smtClean="0"/>
              <a:t>activities</a:t>
            </a:r>
          </a:p>
          <a:p>
            <a:pPr lvl="2"/>
            <a:r>
              <a:rPr lang="en-AU" dirty="0" smtClean="0"/>
              <a:t>Preparation for SC6 meeting in Feb 2019 in London</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908"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November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79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Hanoi, in Sept 2019, as documented in</a:t>
            </a:r>
            <a:r>
              <a:rPr lang="en-AU" i="1" dirty="0" smtClean="0">
                <a:solidFill>
                  <a:srgbClr val="FF0000"/>
                </a:solidFill>
                <a:hlinkClick r:id="rId3"/>
              </a:rPr>
              <a:t>11-19-1787-00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122</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123</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129</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130</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131</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132</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134</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135</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136</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138</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2"/>
            <a:r>
              <a:rPr lang="en-AU" dirty="0" smtClean="0"/>
              <a:t>IEEE 802.16/21/22 are now hibernating</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173"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July 2019 plenary (N17058)</a:t>
            </a:r>
            <a:r>
              <a:rPr lang="en-AU" b="0" dirty="0" smtClean="0"/>
              <a:t> noting the approval of various SGs:</a:t>
            </a:r>
            <a:endParaRPr lang="en-AU" dirty="0">
              <a:solidFill>
                <a:srgbClr val="FF0000"/>
              </a:solidFill>
            </a:endParaRPr>
          </a:p>
          <a:p>
            <a:pPr lvl="2"/>
            <a:r>
              <a:rPr lang="en-AU" dirty="0"/>
              <a:t>IEEE 802.3 Multi Gigabit Automotive Optical PHY </a:t>
            </a:r>
            <a:r>
              <a:rPr lang="en-AU" dirty="0" smtClean="0"/>
              <a:t>SG</a:t>
            </a:r>
            <a:endParaRPr lang="en-AU" dirty="0"/>
          </a:p>
          <a:p>
            <a:pPr lvl="2"/>
            <a:r>
              <a:rPr lang="en-AU" dirty="0" smtClean="0"/>
              <a:t>IEEE </a:t>
            </a:r>
            <a:r>
              <a:rPr lang="en-AU" dirty="0"/>
              <a:t>802.3 Improving PTP Timestamping Accuracy </a:t>
            </a:r>
            <a:r>
              <a:rPr lang="en-AU" dirty="0" smtClean="0"/>
              <a:t>SG</a:t>
            </a:r>
            <a:endParaRPr lang="en-AU" dirty="0"/>
          </a:p>
          <a:p>
            <a:pPr lvl="2"/>
            <a:r>
              <a:rPr lang="en-AU" dirty="0" smtClean="0"/>
              <a:t>IEEE </a:t>
            </a:r>
            <a:r>
              <a:rPr lang="en-AU" dirty="0"/>
              <a:t>802.3 10SPE </a:t>
            </a:r>
            <a:r>
              <a:rPr lang="en-AU" dirty="0" err="1"/>
              <a:t>Multidrop</a:t>
            </a:r>
            <a:r>
              <a:rPr lang="en-AU" dirty="0"/>
              <a:t> Enhancements </a:t>
            </a:r>
            <a:r>
              <a:rPr lang="en-AU" dirty="0" smtClean="0"/>
              <a:t>SG</a:t>
            </a:r>
            <a:endParaRPr lang="en-AU" b="0" dirty="0"/>
          </a:p>
          <a:p>
            <a:pPr lvl="2"/>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150</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t>N16982)</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152</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and response sent</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t>A response was sent in </a:t>
            </a:r>
            <a:r>
              <a:rPr lang="en-AU" dirty="0" smtClean="0"/>
              <a:t>Apr 2019 (N16944)</a:t>
            </a:r>
            <a:r>
              <a:rPr lang="en-AU" dirty="0" smtClean="0">
                <a:solidFill>
                  <a:srgbClr val="FF0000"/>
                </a:solidFill>
              </a:rPr>
              <a:t> </a:t>
            </a:r>
            <a:endParaRPr lang="en-AU" dirty="0">
              <a:solidFill>
                <a:srgbClr val="FF0000"/>
              </a:solidFill>
            </a:endParaRPr>
          </a:p>
          <a:p>
            <a:pPr lvl="1"/>
            <a:r>
              <a:rPr lang="en-AU" dirty="0" smtClean="0"/>
              <a:t>Published </a:t>
            </a:r>
            <a:r>
              <a:rPr lang="en-AU" dirty="0"/>
              <a:t>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153</a:t>
            </a:fld>
            <a:endParaRPr lang="en-US"/>
          </a:p>
        </p:txBody>
      </p:sp>
    </p:spTree>
    <p:extLst>
      <p:ext uri="{BB962C8B-B14F-4D97-AF65-F5344CB8AC3E}">
        <p14:creationId xmlns:p14="http://schemas.microsoft.com/office/powerpoint/2010/main" val="140662244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has been published </a:t>
            </a:r>
            <a:r>
              <a:rPr lang="en-AU" dirty="0"/>
              <a:t>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rgbClr val="00B050"/>
                </a:solidFill>
              </a:rPr>
              <a:t>passed &amp; published</a:t>
            </a:r>
          </a:p>
          <a:p>
            <a:pPr lvl="1"/>
            <a:r>
              <a:rPr lang="en-AU" dirty="0"/>
              <a:t>802.11ah passed </a:t>
            </a:r>
            <a:r>
              <a:rPr lang="en-AU" dirty="0" smtClean="0"/>
              <a:t>FDIS ballot (N16685</a:t>
            </a:r>
            <a:r>
              <a:rPr lang="en-AU" dirty="0"/>
              <a:t>) on </a:t>
            </a:r>
            <a:r>
              <a:rPr lang="en-AU" dirty="0" smtClean="0"/>
              <a:t>8 Feb 2019 (N16983)</a:t>
            </a:r>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Standard published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154</a:t>
            </a:fld>
            <a:endParaRPr lang="en-US"/>
          </a:p>
        </p:txBody>
      </p:sp>
    </p:spTree>
    <p:extLst>
      <p:ext uri="{BB962C8B-B14F-4D97-AF65-F5344CB8AC3E}">
        <p14:creationId xmlns:p14="http://schemas.microsoft.com/office/powerpoint/2010/main" val="1870478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will discuss recent slow progress …</a:t>
            </a:r>
            <a:endParaRPr lang="en-AU" dirty="0"/>
          </a:p>
        </p:txBody>
      </p:sp>
      <p:sp>
        <p:nvSpPr>
          <p:cNvPr id="8" name="Content Placeholder 7"/>
          <p:cNvSpPr>
            <a:spLocks noGrp="1"/>
          </p:cNvSpPr>
          <p:nvPr>
            <p:ph idx="1"/>
          </p:nvPr>
        </p:nvSpPr>
        <p:spPr/>
        <p:txBody>
          <a:bodyPr/>
          <a:lstStyle/>
          <a:p>
            <a:pPr lvl="1"/>
            <a:endParaRPr lang="en-AU" i="1"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17</a:t>
            </a:fld>
            <a:endParaRPr lang="en-US"/>
          </a:p>
        </p:txBody>
      </p:sp>
    </p:spTree>
    <p:extLst>
      <p:ext uri="{BB962C8B-B14F-4D97-AF65-F5344CB8AC3E}">
        <p14:creationId xmlns:p14="http://schemas.microsoft.com/office/powerpoint/2010/main" val="1273078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60 </a:t>
            </a:r>
            <a:r>
              <a:rPr lang="en-AU" dirty="0"/>
              <a:t>standards </a:t>
            </a:r>
            <a:r>
              <a:rPr lang="en-AU" dirty="0" smtClean="0"/>
              <a:t>through to </a:t>
            </a:r>
            <a:r>
              <a:rPr lang="en-AU" dirty="0"/>
              <a:t>PSDO ratification </a:t>
            </a:r>
            <a:r>
              <a:rPr lang="en-AU" dirty="0" smtClean="0"/>
              <a:t>with 34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050593"/>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28</a:t>
                      </a:r>
                      <a:endParaRPr lang="en-AU" dirty="0"/>
                    </a:p>
                  </a:txBody>
                  <a:tcPr/>
                </a:tc>
                <a:tc>
                  <a:txBody>
                    <a:bodyPr/>
                    <a:lstStyle/>
                    <a:p>
                      <a:pPr algn="ctr"/>
                      <a:r>
                        <a:rPr lang="en-AU" dirty="0" smtClean="0"/>
                        <a:t>13</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9</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60</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34</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Nov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0011209"/>
              </p:ext>
            </p:extLst>
          </p:nvPr>
        </p:nvGraphicFramePr>
        <p:xfrm>
          <a:off x="761999" y="1712149"/>
          <a:ext cx="7696200" cy="19202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802.1CB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802.1Qci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9</a:t>
                      </a:r>
                      <a:r>
                        <a:rPr lang="en-AU" sz="1600" b="0" kern="1200" baseline="0" dirty="0" smtClean="0">
                          <a:solidFill>
                            <a:srgbClr val="00B050"/>
                          </a:solidFill>
                          <a:latin typeface="+mn-lt"/>
                          <a:ea typeface="+mn-ea"/>
                          <a:cs typeface="+mn-cs"/>
                        </a:rPr>
                        <a:t> Dec 17</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802.1Qch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a:t>
                      </a:r>
                      <a:r>
                        <a:rPr lang="en-AU" sz="1600" b="0" baseline="0" dirty="0" smtClean="0">
                          <a:solidFill>
                            <a:srgbClr val="00B050"/>
                          </a:solidFill>
                          <a:latin typeface="+mj-lt"/>
                        </a:rPr>
                        <a:t> 19</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a:t>
                      </a:r>
                      <a:r>
                        <a:rPr lang="en-AU" sz="1600" b="0" kern="1200" baseline="0" dirty="0" smtClean="0">
                          <a:solidFill>
                            <a:srgbClr val="00B050"/>
                          </a:solidFill>
                          <a:latin typeface="+mn-lt"/>
                          <a:ea typeface="+mn-ea"/>
                          <a:cs typeface="+mn-cs"/>
                        </a:rPr>
                        <a:t> Feb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smtClean="0">
                          <a:latin typeface="+mj-lt"/>
                          <a:cs typeface="Arial" panose="020B0604020202020204" pitchFamily="34" charset="0"/>
                        </a:rPr>
                        <a:t>802.11ah</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20</a:t>
                      </a:r>
                      <a:r>
                        <a:rPr lang="en-AU" sz="1600" b="0" baseline="0" dirty="0" smtClean="0">
                          <a:solidFill>
                            <a:srgbClr val="00B050"/>
                          </a:solidFill>
                          <a:latin typeface="+mj-lt"/>
                        </a:rPr>
                        <a:t> Jul 17</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8</a:t>
                      </a:r>
                      <a:r>
                        <a:rPr lang="en-AU" sz="1600" b="0" kern="1200" baseline="0" dirty="0" smtClean="0">
                          <a:solidFill>
                            <a:srgbClr val="00B050"/>
                          </a:solidFill>
                          <a:latin typeface="+mn-lt"/>
                          <a:ea typeface="+mn-ea"/>
                          <a:cs typeface="+mn-cs"/>
                        </a:rPr>
                        <a:t> Feb 19</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13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322792766"/>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a:t>
                      </a:r>
                      <a:r>
                        <a:rPr lang="en-AU" sz="1600" b="0" baseline="0" dirty="0" smtClean="0">
                          <a:solidFill>
                            <a:schemeClr val="tx1"/>
                          </a:solidFill>
                          <a:latin typeface="+mj-lt"/>
                        </a:rPr>
                        <a:t> Nov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27</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Jul 19</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Jul 19</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smtClean="0">
                          <a:latin typeface="+mj-lt"/>
                          <a:cs typeface="Arial" panose="020B0604020202020204" pitchFamily="34" charset="0"/>
                        </a:rPr>
                        <a:t>.1AX-Rev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a:t>
                      </a:r>
                      <a:r>
                        <a:rPr lang="en-AU" sz="1600" b="0" baseline="0" dirty="0" smtClean="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smtClean="0">
                          <a:latin typeface="+mj-lt"/>
                          <a:cs typeface="Arial" panose="020B0604020202020204" pitchFamily="34" charset="0"/>
                        </a:rPr>
                        <a:t>.1Qcx</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smtClean="0">
                          <a:latin typeface="+mj-lt"/>
                          <a:cs typeface="Arial" panose="020B0604020202020204" pitchFamily="34" charset="0"/>
                        </a:rPr>
                        <a:t>.1X-REV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96960976"/>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a:t>Regular participants</a:t>
            </a:r>
          </a:p>
          <a:p>
            <a:pPr lvl="1"/>
            <a:r>
              <a:rPr lang="en-AU" dirty="0" smtClean="0"/>
              <a:t>Karen Randall</a:t>
            </a:r>
          </a:p>
          <a:p>
            <a:pPr lvl="1"/>
            <a:r>
              <a:rPr lang="en-AU" dirty="0"/>
              <a:t>John </a:t>
            </a:r>
            <a:r>
              <a:rPr lang="en-AU" dirty="0" smtClean="0"/>
              <a:t>Messenger</a:t>
            </a:r>
          </a:p>
          <a:p>
            <a:pPr lvl="1"/>
            <a:r>
              <a:rPr lang="en-AU" smtClean="0"/>
              <a:t>Paul Congdon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 and response sent</a:t>
            </a:r>
          </a:p>
          <a:p>
            <a:pPr lvl="1"/>
            <a:r>
              <a:rPr lang="en-AU" dirty="0"/>
              <a:t>802.1Q-2018</a:t>
            </a:r>
            <a:r>
              <a:rPr lang="en-AU" dirty="0" smtClean="0"/>
              <a:t> </a:t>
            </a:r>
            <a:r>
              <a:rPr lang="en-AU" dirty="0"/>
              <a:t>60-day ballot passed on 11 March </a:t>
            </a:r>
            <a:r>
              <a:rPr lang="en-AU" dirty="0" smtClean="0"/>
              <a:t>2019 (N16985)</a:t>
            </a:r>
            <a:endParaRPr lang="en-AU" dirty="0"/>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t>A response was sent in Apr 2019 (N16943)</a:t>
            </a:r>
            <a:endParaRPr lang="en-AU" dirty="0"/>
          </a:p>
          <a:p>
            <a:r>
              <a:rPr lang="en-AU" dirty="0" smtClean="0"/>
              <a:t>FDIS ballot: </a:t>
            </a:r>
            <a:r>
              <a:rPr lang="en-AU" dirty="0" smtClean="0">
                <a:solidFill>
                  <a:schemeClr val="accent2"/>
                </a:solidFill>
              </a:rPr>
              <a:t>waiting</a:t>
            </a:r>
          </a:p>
          <a:p>
            <a:pPr lvl="1"/>
            <a:r>
              <a:rPr lang="en-AU" dirty="0" smtClean="0">
                <a:solidFill>
                  <a:srgbClr val="FF0000"/>
                </a:solidFill>
              </a:rPr>
              <a:t>(Oct 2019) Jodi </a:t>
            </a:r>
            <a:r>
              <a:rPr lang="en-AU" dirty="0" err="1" smtClean="0">
                <a:solidFill>
                  <a:srgbClr val="FF0000"/>
                </a:solidFill>
              </a:rPr>
              <a:t>Haasz</a:t>
            </a:r>
            <a:r>
              <a:rPr lang="en-AU" dirty="0" smtClean="0">
                <a:solidFill>
                  <a:srgbClr val="FF0000"/>
                </a:solidFill>
              </a:rPr>
              <a:t> hopes it will start in next 8 weeks</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PSDO process </a:t>
            </a:r>
            <a:r>
              <a:rPr lang="en-AU" dirty="0"/>
              <a:t>is </a:t>
            </a:r>
            <a:r>
              <a:rPr lang="en-AU" dirty="0" smtClean="0"/>
              <a:t>on hold until previous amendments are approved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on hold</a:t>
            </a:r>
          </a:p>
          <a:p>
            <a:pPr marL="174625" lvl="1" indent="-174625"/>
            <a:r>
              <a:rPr lang="en-AU" dirty="0"/>
              <a:t>PSDO start will be </a:t>
            </a:r>
            <a:r>
              <a:rPr lang="en-AU" dirty="0" smtClean="0"/>
              <a:t>on hold </a:t>
            </a:r>
            <a:r>
              <a:rPr lang="en-AU" dirty="0"/>
              <a:t>until </a:t>
            </a:r>
            <a:r>
              <a:rPr lang="en-AU" dirty="0" smtClean="0"/>
              <a:t>802.1Q-2018 is approved</a:t>
            </a:r>
          </a:p>
          <a:p>
            <a:pPr marL="357187" lvl="2" indent="-174625"/>
            <a:r>
              <a:rPr lang="en-AU" dirty="0"/>
              <a:t>Submission </a:t>
            </a:r>
            <a:r>
              <a:rPr lang="en-AU" dirty="0" smtClean="0"/>
              <a:t>into PSDO process was </a:t>
            </a:r>
            <a:r>
              <a:rPr lang="en-AU" dirty="0"/>
              <a:t>approved in July </a:t>
            </a:r>
            <a:r>
              <a:rPr lang="en-AU" dirty="0" smtClean="0"/>
              <a:t>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is on hold until </a:t>
            </a:r>
            <a:r>
              <a:rPr lang="en-AU" dirty="0"/>
              <a:t>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smtClean="0">
                <a:solidFill>
                  <a:schemeClr val="accent2"/>
                </a:solidFill>
              </a:rPr>
              <a:t>on hold</a:t>
            </a:r>
            <a:endParaRPr lang="en-AU" dirty="0" smtClean="0"/>
          </a:p>
          <a:p>
            <a:pPr marL="174625" lvl="1" indent="-174625"/>
            <a:r>
              <a:rPr lang="en-AU" dirty="0"/>
              <a:t>PSDO start </a:t>
            </a:r>
            <a:r>
              <a:rPr lang="en-AU" dirty="0" smtClean="0"/>
              <a:t>is on hold until 802.1Q-2018 </a:t>
            </a:r>
            <a:r>
              <a:rPr lang="en-AU" dirty="0"/>
              <a:t>is </a:t>
            </a:r>
            <a:r>
              <a:rPr lang="en-AU" dirty="0" smtClean="0"/>
              <a:t>approved</a:t>
            </a:r>
          </a:p>
          <a:p>
            <a:pPr marL="357187" lvl="2" indent="-174625"/>
            <a:r>
              <a:rPr lang="en-AU" dirty="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FDIS ballot closes 14 Nov 2109</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closes 14 Nov 2019</a:t>
            </a:r>
          </a:p>
          <a:p>
            <a:pPr lvl="1"/>
            <a:r>
              <a:rPr lang="en-AU" smtClean="0">
                <a:solidFill>
                  <a:srgbClr val="FF0000"/>
                </a:solidFill>
              </a:rPr>
              <a:t>Results will </a:t>
            </a:r>
            <a:r>
              <a:rPr lang="en-AU" dirty="0" smtClean="0">
                <a:solidFill>
                  <a:srgbClr val="FF0000"/>
                </a:solidFill>
              </a:rPr>
              <a:t>not be available for Nov 2019 session</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has been published </a:t>
            </a:r>
            <a:r>
              <a:rPr lang="en-AU" dirty="0"/>
              <a:t>as ISO/IEC/IEEE 8802-1CM:2019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kern="1200" dirty="0" smtClean="0">
                <a:solidFill>
                  <a:srgbClr val="00B050"/>
                </a:solidFill>
              </a:rPr>
              <a:t>passed &amp; published</a:t>
            </a:r>
          </a:p>
          <a:p>
            <a:pPr lvl="1"/>
            <a:r>
              <a:rPr lang="en-AU" dirty="0"/>
              <a:t>802.</a:t>
            </a:r>
            <a:r>
              <a:rPr lang="en-AU" dirty="0">
                <a:cs typeface="Arial" panose="020B0604020202020204" pitchFamily="34" charset="0"/>
              </a:rPr>
              <a:t>1CM</a:t>
            </a:r>
            <a:r>
              <a:rPr lang="en-AU" dirty="0"/>
              <a:t> </a:t>
            </a:r>
            <a:r>
              <a:rPr lang="en-AU" dirty="0" smtClean="0"/>
              <a:t>FDIS </a:t>
            </a:r>
            <a:r>
              <a:rPr lang="en-AU" dirty="0"/>
              <a:t>ballot passed on </a:t>
            </a:r>
            <a:r>
              <a:rPr lang="en-AU" dirty="0" smtClean="0"/>
              <a:t>27 Jun 2018</a:t>
            </a:r>
          </a:p>
          <a:p>
            <a:pPr lvl="2"/>
            <a:r>
              <a:rPr lang="en-AU" kern="1200" dirty="0" smtClean="0"/>
              <a:t>Passed 10/10/10</a:t>
            </a:r>
          </a:p>
          <a:p>
            <a:pPr lvl="2"/>
            <a:r>
              <a:rPr lang="en-AU" kern="1200" dirty="0" smtClean="0"/>
              <a:t>No comments</a:t>
            </a:r>
          </a:p>
          <a:p>
            <a:pPr lvl="1"/>
            <a:r>
              <a:rPr lang="en-AU" dirty="0"/>
              <a:t>P</a:t>
            </a:r>
            <a:r>
              <a:rPr lang="en-AU" dirty="0" smtClean="0"/>
              <a:t>ublished </a:t>
            </a:r>
            <a:r>
              <a:rPr lang="en-AU" dirty="0"/>
              <a:t>as  ISO/IEC/IEEE 8802-1CM:2019</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is on hold 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smtClean="0">
                <a:solidFill>
                  <a:schemeClr val="accent2"/>
                </a:solidFill>
              </a:rPr>
              <a:t>on hold</a:t>
            </a:r>
          </a:p>
          <a:p>
            <a:pPr marL="174625" lvl="1" indent="-174625"/>
            <a:r>
              <a:rPr lang="en-AU" dirty="0"/>
              <a:t>PSDO start </a:t>
            </a:r>
            <a:r>
              <a:rPr lang="en-AU" dirty="0" smtClean="0"/>
              <a:t>is on hold until </a:t>
            </a:r>
            <a:r>
              <a:rPr lang="en-AU" dirty="0"/>
              <a:t>802.1Q-2018 is </a:t>
            </a:r>
            <a:r>
              <a:rPr lang="en-AU" dirty="0" smtClean="0"/>
              <a:t>approved</a:t>
            </a:r>
          </a:p>
          <a:p>
            <a:pPr marL="357187" lvl="2" indent="-174625"/>
            <a:r>
              <a:rPr lang="en-AU" dirty="0" smtClean="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a:xfrm>
            <a:off x="519037" y="2360613"/>
            <a:ext cx="7772400" cy="4114800"/>
          </a:xfrm>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ballot: </a:t>
            </a:r>
            <a:r>
              <a:rPr lang="en-AU" dirty="0" smtClean="0">
                <a:solidFill>
                  <a:srgbClr val="00B050"/>
                </a:solidFill>
              </a:rPr>
              <a:t>passed</a:t>
            </a:r>
            <a:r>
              <a:rPr lang="en-AU" dirty="0" smtClean="0">
                <a:solidFill>
                  <a:schemeClr val="accent2"/>
                </a:solidFill>
              </a:rPr>
              <a:t> &amp; waiting for publication</a:t>
            </a:r>
          </a:p>
          <a:p>
            <a:pPr lvl="1"/>
            <a:r>
              <a:rPr lang="en-AU" dirty="0" smtClean="0"/>
              <a:t>802.</a:t>
            </a:r>
            <a:r>
              <a:rPr lang="en-AU" dirty="0" smtClean="0">
                <a:cs typeface="Arial" panose="020B0604020202020204" pitchFamily="34" charset="0"/>
              </a:rPr>
              <a:t>1AC/Cor1</a:t>
            </a:r>
            <a:r>
              <a:rPr lang="en-AU" dirty="0" smtClean="0"/>
              <a:t> 90-day FDIS ballot </a:t>
            </a:r>
            <a:r>
              <a:rPr lang="en-AU" dirty="0"/>
              <a:t>passed on </a:t>
            </a:r>
            <a:r>
              <a:rPr lang="en-AU" dirty="0" smtClean="0"/>
              <a:t>18 Mar 2019 (N16981)</a:t>
            </a:r>
            <a:endParaRPr lang="en-AU" dirty="0"/>
          </a:p>
          <a:p>
            <a:pPr lvl="2"/>
            <a:r>
              <a:rPr lang="en-AU" dirty="0"/>
              <a:t>Passed 6</a:t>
            </a:r>
            <a:r>
              <a:rPr lang="en-AU" dirty="0" smtClean="0"/>
              <a:t>/0/12 </a:t>
            </a:r>
            <a:r>
              <a:rPr lang="en-AU" dirty="0"/>
              <a:t>on need for ISO standard</a:t>
            </a:r>
          </a:p>
          <a:p>
            <a:pPr lvl="2"/>
            <a:r>
              <a:rPr lang="en-AU" dirty="0"/>
              <a:t>Passed 6</a:t>
            </a:r>
            <a:r>
              <a:rPr lang="en-AU" dirty="0" smtClean="0"/>
              <a:t>/0/12 </a:t>
            </a:r>
            <a:r>
              <a:rPr lang="en-AU" dirty="0"/>
              <a:t>on </a:t>
            </a:r>
            <a:r>
              <a:rPr lang="en-AU" dirty="0" smtClean="0"/>
              <a:t>approval</a:t>
            </a:r>
            <a:endParaRPr lang="en-AU" dirty="0">
              <a:solidFill>
                <a:srgbClr val="FF0000"/>
              </a:solidFill>
            </a:endParaRPr>
          </a:p>
          <a:p>
            <a:pPr lvl="1"/>
            <a:r>
              <a:rPr lang="en-AU" dirty="0" smtClean="0"/>
              <a:t>Publication is expected in about 8 weeks (as of end of Oct 2019)</a:t>
            </a:r>
          </a:p>
          <a:p>
            <a:pPr lvl="1"/>
            <a:r>
              <a:rPr lang="en-AU" dirty="0" smtClean="0"/>
              <a:t>IEEE 802.1AC/</a:t>
            </a:r>
            <a:r>
              <a:rPr lang="en-AU" dirty="0" err="1" smtClean="0"/>
              <a:t>Cor</a:t>
            </a:r>
            <a:r>
              <a:rPr lang="en-AU" dirty="0" smtClean="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waiting for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smtClean="0">
                <a:solidFill>
                  <a:srgbClr val="00B050"/>
                </a:solidFill>
              </a:rPr>
              <a:t>and </a:t>
            </a:r>
            <a:r>
              <a:rPr lang="en-AU" dirty="0">
                <a:solidFill>
                  <a:srgbClr val="00B050"/>
                </a:solidFill>
              </a:rPr>
              <a:t>response </a:t>
            </a:r>
            <a:r>
              <a:rPr lang="en-AU" dirty="0" smtClean="0">
                <a:solidFill>
                  <a:srgbClr val="00B050"/>
                </a:solidFill>
              </a:rPr>
              <a:t>sent</a:t>
            </a: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t>Response was sent in Sept 2019 (N17060) </a:t>
            </a:r>
          </a:p>
          <a:p>
            <a:r>
              <a:rPr lang="en-AU" dirty="0" smtClean="0"/>
              <a:t>FDIS ballot: </a:t>
            </a:r>
            <a:r>
              <a:rPr lang="en-AU" dirty="0" smtClean="0">
                <a:solidFill>
                  <a:schemeClr val="accent2"/>
                </a:solidFill>
              </a:rPr>
              <a:t>waiting</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be called ISO/IEC/IEEE 8802-1X:2013/AMD2-2019</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718"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is waiting for start of FDIS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p>
          <a:p>
            <a:pPr lvl="2"/>
            <a:r>
              <a:rPr lang="en-AU" dirty="0"/>
              <a:t>Response was sent in </a:t>
            </a:r>
            <a:r>
              <a:rPr lang="en-AU" dirty="0" smtClean="0"/>
              <a:t>Sept </a:t>
            </a:r>
            <a:r>
              <a:rPr lang="en-AU" dirty="0"/>
              <a:t>2019 (</a:t>
            </a:r>
            <a:r>
              <a:rPr lang="en-AU" dirty="0" smtClean="0"/>
              <a:t>N17059)</a:t>
            </a:r>
          </a:p>
          <a:p>
            <a:r>
              <a:rPr lang="en-AU" dirty="0" smtClean="0"/>
              <a:t>FDIS ballot: </a:t>
            </a:r>
            <a:r>
              <a:rPr lang="en-AU" dirty="0" smtClean="0">
                <a:solidFill>
                  <a:schemeClr val="accent2"/>
                </a:solidFill>
              </a:rPr>
              <a:t>waiting</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be known as </a:t>
            </a:r>
            <a:r>
              <a:rPr lang="en-AU" dirty="0"/>
              <a:t>ISO/IEC/IEEE </a:t>
            </a:r>
            <a:r>
              <a:rPr lang="en-AU" dirty="0" smtClean="0"/>
              <a:t>8802-1AE:20</a:t>
            </a:r>
            <a:r>
              <a:rPr lang="en-AU" dirty="0" smtClean="0">
                <a:solidFill>
                  <a:srgbClr val="FF0000"/>
                </a:solidFill>
              </a:rPr>
              <a:t>XX</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742"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Participant behavior in IEEE-SA activities is guided</a:t>
            </a:r>
            <a:br>
              <a:rPr lang="en-US" smtClean="0"/>
            </a:br>
            <a:r>
              <a:rPr lang="en-US" smtClean="0"/>
              <a:t>by the IEEE Codes of Ethics &amp; Conduct</a:t>
            </a:r>
            <a:endParaRPr lang="en-US" dirty="0"/>
          </a:p>
        </p:txBody>
      </p:sp>
      <p:sp>
        <p:nvSpPr>
          <p:cNvPr id="3" name="Content Placeholder 2"/>
          <p:cNvSpPr>
            <a:spLocks noGrp="1"/>
          </p:cNvSpPr>
          <p:nvPr>
            <p:ph idx="1"/>
          </p:nvPr>
        </p:nvSpPr>
        <p:spPr/>
        <p:txBody>
          <a:bodyPr/>
          <a:lstStyle/>
          <a:p>
            <a:pPr lvl="1"/>
            <a:r>
              <a:rPr lang="en-US" dirty="0" smtClean="0"/>
              <a:t>All participants in IEEE-SA activities are expected to adhere to the core principles underlying the:</a:t>
            </a:r>
          </a:p>
          <a:p>
            <a:pPr lvl="2"/>
            <a:r>
              <a:rPr lang="en-US" dirty="0" smtClean="0">
                <a:hlinkClick r:id="rId2"/>
              </a:rPr>
              <a:t>IEEE Code of Ethics</a:t>
            </a:r>
            <a:endParaRPr lang="en-US" dirty="0" smtClean="0"/>
          </a:p>
          <a:p>
            <a:pPr lvl="2"/>
            <a:r>
              <a:rPr lang="en-US" dirty="0" smtClean="0">
                <a:hlinkClick r:id="rId3"/>
              </a:rPr>
              <a:t>IEEE Code of Conduct</a:t>
            </a:r>
            <a:endParaRPr lang="en-US" dirty="0" smtClean="0"/>
          </a:p>
          <a:p>
            <a:pPr lvl="1"/>
            <a:r>
              <a:rPr lang="en-US" dirty="0" smtClean="0"/>
              <a:t>The core principles of the IEEE Codes of Ethics &amp; Conduct are to:</a:t>
            </a:r>
          </a:p>
          <a:p>
            <a:pPr lvl="2"/>
            <a:r>
              <a:rPr lang="en-US" i="1" dirty="0" smtClean="0"/>
              <a:t>Uphold the highest standards of integrity, responsible behavior, and ethical and professional conduct</a:t>
            </a:r>
          </a:p>
          <a:p>
            <a:pPr lvl="2"/>
            <a:r>
              <a:rPr lang="en-US" i="1" dirty="0" smtClean="0"/>
              <a:t>Treat people fairly and with respect, to not engage in harassment, discrimination, or retaliation, and to protect people's privacy.</a:t>
            </a:r>
          </a:p>
          <a:p>
            <a:pPr lvl="2"/>
            <a:r>
              <a:rPr lang="en-US" i="1" dirty="0" smtClean="0"/>
              <a:t>Avoid injuring others, their property, reputation, or employment by false or malicious action</a:t>
            </a:r>
          </a:p>
          <a:p>
            <a:pPr lvl="1"/>
            <a:r>
              <a:rPr lang="en-US" dirty="0" smtClean="0"/>
              <a:t>The most recent versions of these Codes are available at</a:t>
            </a:r>
          </a:p>
          <a:p>
            <a:pPr lvl="2"/>
            <a:r>
              <a:rPr lang="en-US" dirty="0" smtClean="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smtClean="0"/>
              <a:t>Andrew Myles, Cisco</a:t>
            </a:r>
            <a:endParaRPr lang="en-US" dirty="0"/>
          </a:p>
        </p:txBody>
      </p:sp>
      <p:sp>
        <p:nvSpPr>
          <p:cNvPr id="4" name="Slide Number Placeholder 3"/>
          <p:cNvSpPr>
            <a:spLocks noGrp="1"/>
          </p:cNvSpPr>
          <p:nvPr>
            <p:ph type="sldNum" idx="11"/>
          </p:nvPr>
        </p:nvSpPr>
        <p:spPr/>
        <p:txBody>
          <a:bodyPr/>
          <a:lstStyle/>
          <a:p>
            <a:r>
              <a:rPr lang="en-GB" smtClean="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solidFill>
                  <a:srgbClr val="FF0000"/>
                </a:solidFill>
              </a:rPr>
              <a:t>(May 2019) 802.1AS </a:t>
            </a:r>
            <a:r>
              <a:rPr lang="en-AU" dirty="0">
                <a:solidFill>
                  <a:srgbClr val="FF0000"/>
                </a:solidFill>
              </a:rPr>
              <a:t>is now in Sponsor Ballot and will go for adoption when published</a:t>
            </a:r>
            <a:endParaRPr lang="en-AU" dirty="0" smtClean="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1AX-REV </a:t>
            </a:r>
            <a:r>
              <a:rPr lang="en-AU" dirty="0"/>
              <a:t>was liaised for information in </a:t>
            </a:r>
            <a:r>
              <a:rPr lang="en-AU" dirty="0" smtClean="0"/>
              <a:t>July  </a:t>
            </a:r>
            <a:r>
              <a:rPr lang="en-AU" dirty="0"/>
              <a:t>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1AX-Rev </a:t>
            </a:r>
            <a:r>
              <a:rPr lang="en-US" dirty="0" smtClean="0"/>
              <a:t>D2.0 </a:t>
            </a:r>
            <a:r>
              <a:rPr lang="en-US" dirty="0"/>
              <a:t>was liaised in </a:t>
            </a:r>
            <a:r>
              <a:rPr lang="en-US" dirty="0" smtClean="0"/>
              <a:t>Jul 2019 (N</a:t>
            </a:r>
            <a:r>
              <a:rPr lang="en-AU" dirty="0" smtClean="0"/>
              <a:t>16984)</a:t>
            </a:r>
            <a:endParaRPr lang="en-US" dirty="0" smtClean="0"/>
          </a:p>
          <a:p>
            <a:r>
              <a:rPr lang="en-US" dirty="0" smtClean="0"/>
              <a:t>60-day</a:t>
            </a:r>
            <a:r>
              <a:rPr lang="en-AU" dirty="0" smtClean="0"/>
              <a:t> pre-ballot: </a:t>
            </a:r>
            <a:r>
              <a:rPr lang="en-AU" dirty="0" smtClean="0">
                <a:solidFill>
                  <a:schemeClr val="accent2"/>
                </a:solidFill>
              </a:rPr>
              <a:t>waiting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194887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Approval in July 2019 for submission of draft for information on entering Sponsor Ballot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40487334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802.1X-REV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Approval in July 2019 for submission of draft for information on entering Sponsor Ballot</a:t>
            </a:r>
          </a:p>
          <a:p>
            <a:pPr lvl="2"/>
            <a:r>
              <a:rPr lang="en-AU" dirty="0" smtClean="0">
                <a:solidFill>
                  <a:srgbClr val="FF0000"/>
                </a:solidFill>
              </a:rPr>
              <a:t>In Sept 2019, the 802,1 WG decided to hold off until 802.1Xck balloting is complete (&gt; March 2020)</a:t>
            </a:r>
          </a:p>
          <a:p>
            <a:r>
              <a:rPr lang="en-US" dirty="0" smtClean="0"/>
              <a:t>60-day</a:t>
            </a:r>
            <a:r>
              <a:rPr lang="en-AU" dirty="0" smtClean="0"/>
              <a:t> pre-ballot: </a:t>
            </a:r>
            <a:r>
              <a:rPr lang="en-AU" dirty="0" smtClean="0">
                <a:solidFill>
                  <a:schemeClr val="accent2"/>
                </a:solidFill>
              </a:rPr>
              <a:t>waiting</a:t>
            </a:r>
          </a:p>
          <a:p>
            <a:pPr lvl="1"/>
            <a:r>
              <a:rPr lang="en-AU" dirty="0" smtClean="0"/>
              <a:t>Will discuss when the PSDO process should start in Nov 2019</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29411053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9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675341"/>
              </p:ext>
            </p:extLst>
          </p:nvPr>
        </p:nvGraphicFramePr>
        <p:xfrm>
          <a:off x="152399" y="16002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smtClean="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D3.1</a:t>
                      </a:r>
                    </a:p>
                  </a:txBody>
                  <a:tcPr marR="0"/>
                </a:tc>
                <a:tc>
                  <a:txBody>
                    <a:bodyPr/>
                    <a:lstStyle/>
                    <a:p>
                      <a:pPr algn="ctr"/>
                      <a:r>
                        <a:rPr lang="en-GB" sz="1600" dirty="0" smtClean="0">
                          <a:solidFill>
                            <a:schemeClr val="tx1"/>
                          </a:solidFill>
                          <a:latin typeface="+mj-lt"/>
                        </a:rPr>
                        <a:t>Jun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smtClean="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smtClean="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smtClean="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David Law (802.3 Chair)</a:t>
            </a:r>
          </a:p>
          <a:p>
            <a:pPr lvl="1"/>
            <a:r>
              <a:rPr lang="en-AU" dirty="0" smtClean="0"/>
              <a:t>Adam Healey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795304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is on hold until </a:t>
            </a:r>
            <a:r>
              <a:rPr lang="en-AU" dirty="0"/>
              <a:t>FDIS on IEEE 802.3-REV </a:t>
            </a:r>
            <a:r>
              <a:rPr lang="en-AU" dirty="0" smtClean="0"/>
              <a:t>completes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a:t>
            </a:r>
          </a:p>
          <a:p>
            <a:r>
              <a:rPr lang="en-US" dirty="0" smtClean="0"/>
              <a:t>60-day</a:t>
            </a:r>
            <a:r>
              <a:rPr lang="en-AU" dirty="0" smtClean="0"/>
              <a:t> pre-ballot: </a:t>
            </a:r>
            <a:r>
              <a:rPr lang="en-AU" dirty="0">
                <a:solidFill>
                  <a:srgbClr val="00B050"/>
                </a:solidFill>
              </a:rPr>
              <a:t>passed </a:t>
            </a:r>
            <a:r>
              <a:rPr lang="en-AU" dirty="0" smtClean="0">
                <a:solidFill>
                  <a:srgbClr val="00B050"/>
                </a:solidFill>
              </a:rPr>
              <a:t>&amp; </a:t>
            </a:r>
            <a:r>
              <a:rPr lang="en-AU" dirty="0">
                <a:solidFill>
                  <a:srgbClr val="00B050"/>
                </a:solidFill>
              </a:rPr>
              <a:t>response </a:t>
            </a:r>
            <a:r>
              <a:rPr lang="en-AU" dirty="0" smtClean="0">
                <a:solidFill>
                  <a:srgbClr val="00B050"/>
                </a:solidFill>
              </a:rPr>
              <a:t>sent</a:t>
            </a:r>
            <a:endParaRPr lang="en-AU" dirty="0">
              <a:solidFill>
                <a:srgbClr val="00B050"/>
              </a:solidFill>
            </a:endParaRPr>
          </a:p>
          <a:p>
            <a:pPr lvl="1"/>
            <a:r>
              <a:rPr lang="en-AU" dirty="0" smtClean="0"/>
              <a:t>802.</a:t>
            </a:r>
            <a:r>
              <a:rPr lang="en-AU" dirty="0" smtClean="0">
                <a:cs typeface="Arial" panose="020B0604020202020204" pitchFamily="34" charset="0"/>
              </a:rPr>
              <a:t>3cb</a:t>
            </a:r>
            <a:r>
              <a:rPr lang="en-AU" dirty="0" smtClean="0"/>
              <a:t> </a:t>
            </a:r>
            <a:r>
              <a:rPr lang="en-AU" dirty="0"/>
              <a:t>60-day ballot passed on </a:t>
            </a:r>
            <a:r>
              <a:rPr lang="en-AU" dirty="0" smtClean="0"/>
              <a:t>8 April 2019 </a:t>
            </a:r>
            <a:r>
              <a:rPr lang="en-AU" dirty="0"/>
              <a:t>(</a:t>
            </a:r>
            <a:r>
              <a:rPr lang="en-AU" dirty="0" smtClean="0"/>
              <a:t>N16914)</a:t>
            </a:r>
            <a:endParaRPr lang="en-AU" dirty="0"/>
          </a:p>
          <a:p>
            <a:pPr lvl="2"/>
            <a:r>
              <a:rPr lang="en-AU" dirty="0"/>
              <a:t>Passed </a:t>
            </a:r>
            <a:r>
              <a:rPr lang="en-AU" dirty="0" smtClean="0"/>
              <a:t>8/0/9 </a:t>
            </a:r>
            <a:r>
              <a:rPr lang="en-AU" dirty="0"/>
              <a:t>on need for ISO standard</a:t>
            </a:r>
          </a:p>
          <a:p>
            <a:pPr lvl="2"/>
            <a:r>
              <a:rPr lang="en-AU" dirty="0"/>
              <a:t>Passed </a:t>
            </a:r>
            <a:r>
              <a:rPr lang="en-AU" dirty="0" smtClean="0"/>
              <a:t>6/1/10 </a:t>
            </a:r>
            <a:r>
              <a:rPr lang="en-AU" dirty="0"/>
              <a:t>on support for submission to </a:t>
            </a:r>
            <a:r>
              <a:rPr lang="en-AU" dirty="0" smtClean="0"/>
              <a:t>FDIS</a:t>
            </a:r>
          </a:p>
          <a:p>
            <a:pPr lvl="1"/>
            <a:r>
              <a:rPr lang="en-AU" dirty="0" smtClean="0"/>
              <a:t>China NB voted “no” with comments</a:t>
            </a:r>
          </a:p>
          <a:p>
            <a:pPr lvl="2"/>
            <a:r>
              <a:rPr lang="en-AU" dirty="0" smtClean="0"/>
              <a:t>Response was sent in June 2019 (N16971)</a:t>
            </a:r>
          </a:p>
          <a:p>
            <a:r>
              <a:rPr lang="en-AU" dirty="0" smtClean="0"/>
              <a:t>FDIS ballot: </a:t>
            </a:r>
            <a:r>
              <a:rPr lang="en-AU" dirty="0" smtClean="0">
                <a:solidFill>
                  <a:schemeClr val="accent2"/>
                </a:solidFill>
              </a:rPr>
              <a:t>on hold</a:t>
            </a:r>
          </a:p>
          <a:p>
            <a:pPr lvl="1"/>
            <a:r>
              <a:rPr lang="en-US" dirty="0">
                <a:solidFill>
                  <a:srgbClr val="FF0000"/>
                </a:solidFill>
              </a:rPr>
              <a:t>FDIS approval for IEEE 802.3-REV will need to </a:t>
            </a:r>
            <a:r>
              <a:rPr lang="en-US" dirty="0" smtClean="0">
                <a:solidFill>
                  <a:srgbClr val="FF0000"/>
                </a:solidFill>
              </a:rPr>
              <a:t>precede </a:t>
            </a:r>
            <a:r>
              <a:rPr lang="en-US" dirty="0">
                <a:solidFill>
                  <a:srgbClr val="FF0000"/>
                </a:solidFill>
              </a:rPr>
              <a:t>IEEE </a:t>
            </a:r>
            <a:r>
              <a:rPr lang="en-US" dirty="0" smtClean="0">
                <a:solidFill>
                  <a:srgbClr val="FF0000"/>
                </a:solidFill>
              </a:rPr>
              <a:t>802.3cb FDIS start, </a:t>
            </a:r>
            <a:r>
              <a:rPr lang="en-US" dirty="0">
                <a:solidFill>
                  <a:srgbClr val="FF0000"/>
                </a:solidFill>
              </a:rPr>
              <a:t>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773"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is </a:t>
            </a:r>
            <a:r>
              <a:rPr lang="en-AU" dirty="0" smtClean="0"/>
              <a:t>on hold </a:t>
            </a:r>
            <a:r>
              <a:rPr lang="en-AU" dirty="0"/>
              <a:t>until </a:t>
            </a:r>
            <a:r>
              <a:rPr lang="en-AU" dirty="0" smtClean="0"/>
              <a:t>FDIS on 802.3-REV </a:t>
            </a:r>
            <a:r>
              <a:rPr lang="en-AU" dirty="0"/>
              <a:t>is 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on hold</a:t>
            </a:r>
          </a:p>
          <a:p>
            <a:pPr lvl="1"/>
            <a:r>
              <a:rPr lang="en-AU" dirty="0"/>
              <a:t>Submission approved in Mar 2019</a:t>
            </a:r>
          </a:p>
          <a:p>
            <a:pPr lvl="2"/>
            <a:r>
              <a:rPr lang="en-AU" dirty="0">
                <a:solidFill>
                  <a:srgbClr val="FF0000"/>
                </a:solidFill>
              </a:rPr>
              <a:t>Delayed until 802.</a:t>
            </a:r>
            <a:r>
              <a:rPr lang="en-AU" dirty="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a:t>
            </a:r>
            <a:r>
              <a:rPr lang="en-AU" dirty="0"/>
              <a:t>is waiting for start of FDIS ballot </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a:solidFill>
                  <a:srgbClr val="00B050"/>
                </a:solidFill>
              </a:rPr>
              <a:t>passed &amp; response sent</a:t>
            </a:r>
            <a:endParaRPr lang="en-AU" dirty="0" smtClean="0">
              <a:solidFill>
                <a:schemeClr val="accent2"/>
              </a:solidFill>
            </a:endParaRPr>
          </a:p>
          <a:p>
            <a:pPr lvl="1"/>
            <a:r>
              <a:rPr lang="en-AU" dirty="0" smtClean="0"/>
              <a:t>Submitted in Feb 2019 (N16892)</a:t>
            </a:r>
          </a:p>
          <a:p>
            <a:pPr lvl="1"/>
            <a:r>
              <a:rPr lang="en-AU" dirty="0" smtClean="0"/>
              <a:t>802.</a:t>
            </a:r>
            <a:r>
              <a:rPr lang="en-AU" dirty="0" smtClean="0">
                <a:cs typeface="Arial" panose="020B0604020202020204" pitchFamily="34" charset="0"/>
              </a:rPr>
              <a:t>3-REV</a:t>
            </a:r>
            <a:r>
              <a:rPr lang="en-AU" dirty="0" smtClean="0"/>
              <a:t> </a:t>
            </a:r>
            <a:r>
              <a:rPr lang="en-AU" dirty="0"/>
              <a:t>60-day ballot passed on </a:t>
            </a:r>
            <a:r>
              <a:rPr lang="en-AU" dirty="0" smtClean="0"/>
              <a:t>14 </a:t>
            </a:r>
            <a:r>
              <a:rPr lang="en-AU" dirty="0"/>
              <a:t>April 2019 (</a:t>
            </a:r>
            <a:r>
              <a:rPr lang="en-AU" dirty="0" smtClean="0"/>
              <a:t>N16917)</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voted “no” with comments</a:t>
            </a:r>
          </a:p>
          <a:p>
            <a:pPr lvl="2"/>
            <a:r>
              <a:rPr lang="en-AU" dirty="0"/>
              <a:t>Response was sent in June 2019 (N16971)</a:t>
            </a:r>
          </a:p>
          <a:p>
            <a:r>
              <a:rPr lang="en-AU" dirty="0" smtClean="0"/>
              <a:t>FDIS </a:t>
            </a:r>
            <a:r>
              <a:rPr lang="en-AU" dirty="0"/>
              <a:t>ballot: </a:t>
            </a:r>
            <a:r>
              <a:rPr lang="en-AU" dirty="0" smtClean="0">
                <a:solidFill>
                  <a:schemeClr val="accent2"/>
                </a:solidFill>
              </a:rPr>
              <a:t>waiting for start</a:t>
            </a:r>
          </a:p>
          <a:p>
            <a:pPr lvl="1"/>
            <a:r>
              <a:rPr lang="en-AU" dirty="0" smtClean="0"/>
              <a:t>Will </a:t>
            </a:r>
            <a:r>
              <a:rPr lang="en-AU" dirty="0"/>
              <a:t>be </a:t>
            </a:r>
            <a:r>
              <a:rPr lang="en-AU" dirty="0" smtClean="0"/>
              <a:t>published </a:t>
            </a:r>
            <a:r>
              <a:rPr lang="en-AU" dirty="0"/>
              <a:t>as </a:t>
            </a:r>
            <a:r>
              <a:rPr lang="en-AU" dirty="0">
                <a:solidFill>
                  <a:srgbClr val="FF0000"/>
                </a:solidFill>
              </a:rPr>
              <a:t>ISO/IEC/IEEE 8802-3:20xx (year </a:t>
            </a:r>
            <a:r>
              <a:rPr lang="en-AU" dirty="0" smtClean="0">
                <a:solidFill>
                  <a:srgbClr val="FF0000"/>
                </a:solidFill>
              </a:rPr>
              <a:t>TBD)</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on hold until FDIS on 802.3-REV is </a:t>
            </a:r>
            <a:r>
              <a:rPr lang="en-AU" dirty="0"/>
              <a:t>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on hold</a:t>
            </a:r>
          </a:p>
          <a:p>
            <a:pPr lvl="1"/>
            <a:r>
              <a:rPr lang="en-AU" dirty="0"/>
              <a:t>Submission </a:t>
            </a:r>
            <a:r>
              <a:rPr lang="en-AU" dirty="0" smtClean="0"/>
              <a:t>approved in Mar 2019</a:t>
            </a:r>
          </a:p>
          <a:p>
            <a:pPr lvl="2"/>
            <a:r>
              <a:rPr lang="en-AU" dirty="0" smtClean="0">
                <a:solidFill>
                  <a:srgbClr val="FF0000"/>
                </a:solidFill>
              </a:rPr>
              <a:t>Delayed until 802.</a:t>
            </a:r>
            <a:r>
              <a:rPr lang="en-AU" dirty="0" smtClean="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smtClean="0"/>
              <a:t>Participants in the IEEE-SA “individual process” shall act independently of others, including employers</a:t>
            </a:r>
            <a:endParaRPr lang="en-US" dirty="0"/>
          </a:p>
        </p:txBody>
      </p:sp>
      <p:sp>
        <p:nvSpPr>
          <p:cNvPr id="3" name="Content Placeholder 2"/>
          <p:cNvSpPr>
            <a:spLocks noGrp="1"/>
          </p:cNvSpPr>
          <p:nvPr>
            <p:ph idx="1"/>
          </p:nvPr>
        </p:nvSpPr>
        <p:spPr/>
        <p:txBody>
          <a:bodyPr/>
          <a:lstStyle/>
          <a:p>
            <a:pPr lvl="1"/>
            <a:r>
              <a:rPr lang="en-US" dirty="0" smtClean="0"/>
              <a:t>The </a:t>
            </a:r>
            <a:r>
              <a:rPr lang="en-US" dirty="0" smtClean="0">
                <a:hlinkClick r:id="rId2"/>
              </a:rPr>
              <a:t>IEEE-SA Standards Board Bylaws </a:t>
            </a:r>
            <a:r>
              <a:rPr lang="en-US" dirty="0" smtClean="0"/>
              <a:t>require that “participants in the IEEE standards development individual process shall act based on their qualifications and experience”</a:t>
            </a:r>
          </a:p>
          <a:p>
            <a:pPr lvl="1"/>
            <a:r>
              <a:rPr lang="en-US" dirty="0" smtClean="0"/>
              <a:t>This means participants:</a:t>
            </a:r>
          </a:p>
          <a:p>
            <a:pPr lvl="2"/>
            <a:r>
              <a:rPr lang="en-US" b="1" dirty="0" smtClean="0">
                <a:solidFill>
                  <a:srgbClr val="00B050"/>
                </a:solidFill>
              </a:rPr>
              <a:t>Shall act &amp; vote </a:t>
            </a:r>
            <a:r>
              <a:rPr lang="en-US" dirty="0" smtClean="0"/>
              <a:t>based on their personal &amp; independent opinions derived from their expertise, knowledge, and qualifications</a:t>
            </a:r>
          </a:p>
          <a:p>
            <a:pPr lvl="2"/>
            <a:r>
              <a:rPr lang="en-US" b="1" dirty="0" smtClean="0">
                <a:solidFill>
                  <a:srgbClr val="FF0000"/>
                </a:solidFill>
              </a:rPr>
              <a:t>Shall not act or vote </a:t>
            </a:r>
            <a:r>
              <a:rPr lang="en-US" dirty="0" smtClean="0"/>
              <a:t>based on any obligation to or any direction from any other person or organization, including an employer or client, regardless of any external commitments, agreements, contracts, or orders</a:t>
            </a:r>
          </a:p>
          <a:p>
            <a:pPr lvl="2"/>
            <a:r>
              <a:rPr lang="en-US" b="1" dirty="0" smtClean="0">
                <a:solidFill>
                  <a:srgbClr val="FF0000"/>
                </a:solidFill>
              </a:rPr>
              <a:t>Shall not direct </a:t>
            </a:r>
            <a:r>
              <a:rPr lang="en-US" dirty="0" smtClean="0"/>
              <a:t>the actions or votes of other participants or retaliate against other participants for fulfilling their responsibility to act &amp; vote based on their personal &amp; independently developed opinions</a:t>
            </a:r>
          </a:p>
          <a:p>
            <a:pPr lvl="1"/>
            <a:r>
              <a:rPr lang="en-US" dirty="0" smtClean="0"/>
              <a:t>By participating in standards activities using the “</a:t>
            </a:r>
            <a:r>
              <a:rPr lang="en-US" i="1" dirty="0" smtClean="0"/>
              <a:t>individual process</a:t>
            </a:r>
            <a:r>
              <a:rPr lang="en-US" dirty="0" smtClean="0"/>
              <a:t>”, you are deemed to accept these requirements; if you are unable to satisfy these requirements then you shall immediately cease any participation</a:t>
            </a:r>
            <a:endParaRPr lang="en-US" dirty="0"/>
          </a:p>
        </p:txBody>
      </p:sp>
      <p:sp>
        <p:nvSpPr>
          <p:cNvPr id="5" name="Footer Placeholder 4"/>
          <p:cNvSpPr>
            <a:spLocks noGrp="1"/>
          </p:cNvSpPr>
          <p:nvPr>
            <p:ph type="ftr" idx="10"/>
          </p:nvPr>
        </p:nvSpPr>
        <p:spPr/>
        <p:txBody>
          <a:bodyPr/>
          <a:lstStyle/>
          <a:p>
            <a:r>
              <a:rPr lang="en-US" smtClean="0"/>
              <a:t>Andrew Myles, Cisco</a:t>
            </a:r>
            <a:endParaRPr lang="en-US" dirty="0"/>
          </a:p>
        </p:txBody>
      </p:sp>
      <p:sp>
        <p:nvSpPr>
          <p:cNvPr id="4" name="Slide Number Placeholder 3"/>
          <p:cNvSpPr>
            <a:spLocks noGrp="1"/>
          </p:cNvSpPr>
          <p:nvPr>
            <p:ph type="sldNum" idx="11"/>
          </p:nvPr>
        </p:nvSpPr>
        <p:spPr/>
        <p:txBody>
          <a:bodyPr/>
          <a:lstStyle/>
          <a:p>
            <a:r>
              <a:rPr lang="en-GB" smtClean="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802.3cg was liaised </a:t>
            </a:r>
            <a:r>
              <a:rPr lang="en-AU" dirty="0"/>
              <a:t>for information in </a:t>
            </a:r>
            <a:r>
              <a:rPr lang="en-AU" dirty="0" smtClean="0"/>
              <a:t>Jun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802.3cg D3.1 was </a:t>
            </a:r>
            <a:r>
              <a:rPr lang="en-AU" dirty="0"/>
              <a:t>liaised for information in </a:t>
            </a:r>
            <a:r>
              <a:rPr lang="en-AU" dirty="0" smtClean="0"/>
              <a:t>Jun 2019 (N16973)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2159426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802.3cn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8554847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802.3cm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22240284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31592858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11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4035954"/>
              </p:ext>
            </p:extLst>
          </p:nvPr>
        </p:nvGraphicFramePr>
        <p:xfrm>
          <a:off x="152399" y="2161466"/>
          <a:ext cx="8839199" cy="237713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19</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11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smtClean="0">
                          <a:solidFill>
                            <a:schemeClr val="tx1"/>
                          </a:solidFill>
                          <a:latin typeface="+mj-lt"/>
                        </a:rPr>
                        <a:t>11ac</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smtClean="0">
                          <a:solidFill>
                            <a:schemeClr val="tx1"/>
                          </a:solidFill>
                          <a:latin typeface="+mj-lt"/>
                        </a:rPr>
                        <a:t>11bd</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smtClean="0">
                          <a:solidFill>
                            <a:schemeClr val="tx1"/>
                          </a:solidFill>
                          <a:latin typeface="+mj-lt"/>
                        </a:rPr>
                        <a:t>11be</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6606012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a:t>
            </a:r>
            <a:r>
              <a:rPr lang="en-AU" dirty="0"/>
              <a:t>participants</a:t>
            </a:r>
          </a:p>
          <a:p>
            <a:pPr lvl="1"/>
            <a:r>
              <a:rPr lang="en-AU" dirty="0" smtClean="0"/>
              <a:t>Andrew Myles</a:t>
            </a:r>
          </a:p>
          <a:p>
            <a:pPr lvl="1"/>
            <a:r>
              <a:rPr lang="en-AU" dirty="0" smtClean="0"/>
              <a:t>Dan Harkins</a:t>
            </a:r>
          </a:p>
          <a:p>
            <a:pPr lvl="1"/>
            <a:r>
              <a:rPr lang="en-AU" dirty="0" smtClean="0"/>
              <a:t>Dorothy Stanley (802.11 WG Chair)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203830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is waiting for start of FDIS ballot</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two comments</a:t>
            </a:r>
          </a:p>
          <a:p>
            <a:pPr lvl="2"/>
            <a:r>
              <a:rPr lang="en-AU" dirty="0" smtClean="0"/>
              <a:t>Response sent in July 2019 (11-19-1177-03)</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be published as </a:t>
            </a:r>
            <a:r>
              <a:rPr lang="en-AU" dirty="0">
                <a:solidFill>
                  <a:srgbClr val="FF0000"/>
                </a:solidFill>
              </a:rPr>
              <a:t>ISO/IEC/IEEE 8802-11:2018/AMD 3:20xx</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a:t>
            </a:r>
            <a:r>
              <a:rPr lang="en-AU" dirty="0"/>
              <a:t>be published as </a:t>
            </a:r>
            <a:r>
              <a:rPr lang="en-AU" dirty="0">
                <a:solidFill>
                  <a:srgbClr val="FF0000"/>
                </a:solidFill>
              </a:rPr>
              <a:t>ISO/IEC/IEEE 8802-11:2018/AMD </a:t>
            </a:r>
            <a:r>
              <a:rPr lang="en-AU" dirty="0" smtClean="0">
                <a:solidFill>
                  <a:srgbClr val="FF0000"/>
                </a:solidFill>
              </a:rPr>
              <a:t>4:20xx</a:t>
            </a:r>
            <a:endParaRPr lang="en-AU" dirty="0">
              <a:solidFill>
                <a:srgbClr val="FF0000"/>
              </a:solidFill>
            </a:endParaRP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IEEE-SA standards activities shall allow the fair &amp;</a:t>
            </a:r>
            <a:br>
              <a:rPr lang="en-US" smtClean="0"/>
            </a:br>
            <a:r>
              <a:rPr lang="en-US" smtClean="0"/>
              <a:t>equitable consideration of all viewpoints</a:t>
            </a:r>
            <a:endParaRPr lang="en-US" dirty="0"/>
          </a:p>
        </p:txBody>
      </p:sp>
      <p:sp>
        <p:nvSpPr>
          <p:cNvPr id="3" name="Content Placeholder 2"/>
          <p:cNvSpPr>
            <a:spLocks noGrp="1"/>
          </p:cNvSpPr>
          <p:nvPr>
            <p:ph idx="1"/>
          </p:nvPr>
        </p:nvSpPr>
        <p:spPr/>
        <p:txBody>
          <a:bodyPr/>
          <a:lstStyle/>
          <a:p>
            <a:pPr lvl="1"/>
            <a:r>
              <a:rPr lang="en-US" dirty="0" smtClean="0"/>
              <a:t>The </a:t>
            </a:r>
            <a:r>
              <a:rPr lang="en-US" dirty="0" smtClean="0">
                <a:hlinkClick r:id="rId2"/>
              </a:rPr>
              <a:t>IEEE-SA Standards Board Bylaws </a:t>
            </a:r>
            <a:r>
              <a:rPr lang="en-US" dirty="0" smtClean="0"/>
              <a:t>(clause 5.2.1.3) specifies that “the standards development process shall not be dominated by any single interest category, individual, or organization”</a:t>
            </a:r>
          </a:p>
          <a:p>
            <a:pPr lvl="2"/>
            <a:r>
              <a:rPr lang="en-US" dirty="0" smtClean="0"/>
              <a:t>This means no participant may </a:t>
            </a:r>
            <a:r>
              <a:rPr lang="en-US" i="1" dirty="0" smtClean="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smtClean="0"/>
              <a:t>This rule applies equally to those participating in a standards development project and to that project’s leadership group</a:t>
            </a:r>
          </a:p>
          <a:p>
            <a:pPr lvl="1"/>
            <a:r>
              <a:rPr lang="en-US" dirty="0" smtClean="0"/>
              <a:t>Any person who reasonably suspects that dominance is occurring in a standards development project is encouraged to bring the issue to the attention of the Standards Committee or the project’s IEEE-SA Program Manager</a:t>
            </a:r>
            <a:endParaRPr lang="en-US" dirty="0"/>
          </a:p>
        </p:txBody>
      </p:sp>
      <p:sp>
        <p:nvSpPr>
          <p:cNvPr id="5" name="Footer Placeholder 4"/>
          <p:cNvSpPr>
            <a:spLocks noGrp="1"/>
          </p:cNvSpPr>
          <p:nvPr>
            <p:ph type="ftr" idx="10"/>
          </p:nvPr>
        </p:nvSpPr>
        <p:spPr/>
        <p:txBody>
          <a:bodyPr/>
          <a:lstStyle/>
          <a:p>
            <a:r>
              <a:rPr lang="en-US" smtClean="0"/>
              <a:t>Andrew Myles, Cisco</a:t>
            </a:r>
            <a:endParaRPr lang="en-US" dirty="0"/>
          </a:p>
        </p:txBody>
      </p:sp>
      <p:sp>
        <p:nvSpPr>
          <p:cNvPr id="4" name="Slide Number Placeholder 3"/>
          <p:cNvSpPr>
            <a:spLocks noGrp="1"/>
          </p:cNvSpPr>
          <p:nvPr>
            <p:ph type="sldNum" idx="11"/>
          </p:nvPr>
        </p:nvSpPr>
        <p:spPr/>
        <p:txBody>
          <a:bodyPr/>
          <a:lstStyle/>
          <a:p>
            <a:r>
              <a:rPr lang="en-GB" smtClean="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a:t>
            </a:r>
            <a:r>
              <a:rPr lang="en-AU" dirty="0" smtClean="0">
                <a:solidFill>
                  <a:srgbClr val="FF0000"/>
                </a:solidFill>
              </a:rPr>
              <a:t>8 weeks</a:t>
            </a:r>
            <a:endParaRPr lang="en-AU" dirty="0">
              <a:solidFill>
                <a:srgbClr val="FF0000"/>
              </a:solidFill>
            </a:endParaRPr>
          </a:p>
          <a:p>
            <a:pPr lvl="1"/>
            <a:r>
              <a:rPr lang="en-AU" dirty="0" smtClean="0"/>
              <a:t>Will </a:t>
            </a:r>
            <a:r>
              <a:rPr lang="en-AU" dirty="0"/>
              <a:t>be published as </a:t>
            </a:r>
            <a:r>
              <a:rPr lang="en-AU" dirty="0">
                <a:solidFill>
                  <a:srgbClr val="FF0000"/>
                </a:solidFill>
              </a:rPr>
              <a:t>ISO/IEC/IEEE 8802-11:2018/AMD </a:t>
            </a:r>
            <a:r>
              <a:rPr lang="en-AU" dirty="0" smtClean="0">
                <a:solidFill>
                  <a:srgbClr val="FF0000"/>
                </a:solidFill>
              </a:rPr>
              <a:t>5:20xx</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be liaised in the future</a:t>
            </a:r>
          </a:p>
          <a:p>
            <a:pPr lvl="2"/>
            <a:r>
              <a:rPr lang="en-AU" dirty="0" smtClean="0"/>
              <a:t>Draft has too many TBDs as of March 2019</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802.11bc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145062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802.11bd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21122610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802.11be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0734299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443759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19</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smtClean="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smtClean="0"/>
              <a:t>By participating in this activity, you agree to comply with the IEEE Code of Ethics, all applicable laws, and all IEEE policies and procedures including, but not limited to, the IEEE SA Copyright Policy. </a:t>
            </a:r>
          </a:p>
          <a:p>
            <a:pPr lvl="2"/>
            <a:r>
              <a:rPr lang="en-US" altLang="en-US" smtClean="0"/>
              <a:t>Previously Published material (copyright assertion indicated) shall not be presented/submitted to the Working Group nor incorporated into a Working Group draft unless permission is granted. </a:t>
            </a:r>
          </a:p>
          <a:p>
            <a:pPr lvl="2"/>
            <a:r>
              <a:rPr lang="en-US" altLang="en-US" smtClean="0"/>
              <a:t>Prior to presentation or submission, you shall notify the Working Group Chair of previously Published material and should assist the Chair in obtaining copyright permission acceptable to IEEE SA.</a:t>
            </a:r>
          </a:p>
          <a:p>
            <a:pPr lvl="2"/>
            <a:r>
              <a:rPr lang="en-US" altLang="en-US" smtClean="0"/>
              <a:t>For material that is not previously Published, IEEE is automatically granted a license to use any material that is presented or submitted.</a:t>
            </a:r>
            <a:endParaRPr lang="en-US" altLang="en-US" dirty="0" smtClean="0"/>
          </a:p>
        </p:txBody>
      </p:sp>
      <p:sp>
        <p:nvSpPr>
          <p:cNvPr id="6" name="Footer Placeholder 5"/>
          <p:cNvSpPr>
            <a:spLocks noGrp="1"/>
          </p:cNvSpPr>
          <p:nvPr>
            <p:ph type="ftr" idx="10"/>
          </p:nvPr>
        </p:nvSpPr>
        <p:spPr/>
        <p:txBody>
          <a:bodyPr/>
          <a:lstStyle/>
          <a:p>
            <a:r>
              <a:rPr lang="en-US" smtClean="0"/>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Peter Yee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680289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2"/>
            <a:r>
              <a:rPr lang="en-AU" dirty="0"/>
              <a:t>Response finally sent after July 2019 meeting by e-mail but SC6 Secretary decided not to publish because so </a:t>
            </a:r>
            <a:r>
              <a:rPr lang="en-AU" dirty="0" smtClean="0"/>
              <a:t>late</a:t>
            </a:r>
          </a:p>
          <a:p>
            <a:pPr lvl="1"/>
            <a:r>
              <a:rPr lang="en-AU" dirty="0"/>
              <a:t>Published as ISO/IEC/IEEE </a:t>
            </a:r>
            <a:r>
              <a:rPr lang="en-AU" dirty="0" smtClean="0"/>
              <a:t>8802-15-6:2017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13754243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one standard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163477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.22-REV</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rgbClr val="00B050"/>
                          </a:solidFill>
                          <a:latin typeface="+mj-lt"/>
                        </a:rPr>
                        <a:t>-</a:t>
                      </a:r>
                      <a:endParaRPr lang="en-AU" sz="1600" dirty="0">
                        <a:solidFill>
                          <a:srgbClr val="00B050"/>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6"/>
                          </a:solidFill>
                          <a:latin typeface="+mj-lt"/>
                        </a:rPr>
                        <a:t>-</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rgbClr val="00B050"/>
                          </a:solidFill>
                          <a:latin typeface="+mj-lt"/>
                        </a:rPr>
                        <a:t>-</a:t>
                      </a: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Apurva Mody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40150213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802.22-REV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Approval in July for submission of D8.0</a:t>
            </a:r>
          </a:p>
          <a:p>
            <a:pPr lvl="2"/>
            <a:r>
              <a:rPr lang="en-AU" dirty="0" smtClean="0">
                <a:solidFill>
                  <a:srgbClr val="FF0000"/>
                </a:solidFill>
              </a:rPr>
              <a:t>Apurva promised to send on 15 Aug</a:t>
            </a:r>
          </a:p>
          <a:p>
            <a:pPr lvl="2"/>
            <a:r>
              <a:rPr lang="en-AU" smtClean="0">
                <a:solidFill>
                  <a:srgbClr val="FF0000"/>
                </a:solidFill>
              </a:rPr>
              <a:t>Checked </a:t>
            </a:r>
            <a:r>
              <a:rPr lang="en-AU" dirty="0" smtClean="0">
                <a:solidFill>
                  <a:srgbClr val="FF0000"/>
                </a:solidFill>
              </a:rPr>
              <a:t>with Apurva on 28 Oct</a:t>
            </a:r>
          </a:p>
          <a:p>
            <a:pPr lvl="2"/>
            <a:r>
              <a:rPr lang="en-AU" dirty="0" smtClean="0">
                <a:solidFill>
                  <a:srgbClr val="FF0000"/>
                </a:solidFill>
              </a:rPr>
              <a:t>Told me he will do it on 30 Oct</a:t>
            </a:r>
          </a:p>
          <a:p>
            <a:r>
              <a:rPr lang="en-US" dirty="0" smtClean="0"/>
              <a:t>60-day</a:t>
            </a:r>
            <a:r>
              <a:rPr lang="en-AU" dirty="0" smtClean="0"/>
              <a:t> pre-ballot: </a:t>
            </a:r>
            <a:r>
              <a:rPr lang="en-AU" dirty="0" smtClean="0">
                <a:solidFill>
                  <a:schemeClr val="accent2"/>
                </a:solidFill>
              </a:rPr>
              <a:t>waiting</a:t>
            </a:r>
          </a:p>
          <a:p>
            <a:pPr lvl="1"/>
            <a:r>
              <a:rPr lang="en-AU" dirty="0" smtClean="0"/>
              <a:t>Approval in July 2019 for submission into PSDO process on publication</a:t>
            </a:r>
          </a:p>
          <a:p>
            <a:pPr lvl="1"/>
            <a:r>
              <a:rPr lang="en-AU" dirty="0" smtClean="0"/>
              <a:t>802.22 WG will be in hibernation and so comment resolution will be a little more challenging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35510148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we have any volunteers to attend the SC6 meeting in London?</a:t>
            </a:r>
            <a:endParaRPr lang="en-AU" dirty="0"/>
          </a:p>
        </p:txBody>
      </p:sp>
      <p:sp>
        <p:nvSpPr>
          <p:cNvPr id="3" name="Content Placeholder 2"/>
          <p:cNvSpPr>
            <a:spLocks noGrp="1"/>
          </p:cNvSpPr>
          <p:nvPr>
            <p:ph idx="1"/>
          </p:nvPr>
        </p:nvSpPr>
        <p:spPr/>
        <p:txBody>
          <a:bodyPr/>
          <a:lstStyle/>
          <a:p>
            <a:pPr lvl="1"/>
            <a:r>
              <a:rPr lang="en-AU" dirty="0" smtClean="0"/>
              <a:t>Tentative volunteers</a:t>
            </a:r>
          </a:p>
          <a:p>
            <a:pPr lvl="2"/>
            <a:r>
              <a:rPr lang="en-AU" dirty="0" smtClean="0"/>
              <a:t>Dorothy Stanley</a:t>
            </a:r>
          </a:p>
          <a:p>
            <a:pPr lvl="2"/>
            <a:r>
              <a:rPr lang="en-AU" dirty="0" smtClean="0"/>
              <a:t>Stephen McCann (will </a:t>
            </a:r>
            <a:r>
              <a:rPr lang="en-AU" smtClean="0"/>
              <a:t>be attending)</a:t>
            </a:r>
            <a:endParaRPr lang="en-AU" dirty="0" smtClean="0"/>
          </a:p>
          <a:p>
            <a:pPr lvl="1"/>
            <a:r>
              <a:rPr lang="en-AU" dirty="0" smtClean="0"/>
              <a:t>The role of any volunteers will be to gather information and to present the IEEE 802.11 Liaison report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6573178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February 2020 in London</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smtClean="0"/>
              <a:t>BSI</a:t>
            </a:r>
            <a:endParaRPr lang="en-AU" b="0" dirty="0"/>
          </a:p>
          <a:p>
            <a:r>
              <a:rPr lang="en-AU" dirty="0" smtClean="0"/>
              <a:t>Dates</a:t>
            </a:r>
          </a:p>
          <a:p>
            <a:pPr lvl="1"/>
            <a:r>
              <a:rPr lang="en-AU" dirty="0" smtClean="0"/>
              <a:t>3-7 Feb 2020</a:t>
            </a:r>
          </a:p>
          <a:p>
            <a:r>
              <a:rPr lang="en-AU" dirty="0"/>
              <a:t>Location</a:t>
            </a:r>
          </a:p>
          <a:p>
            <a:pPr lvl="1"/>
            <a:r>
              <a:rPr lang="en-AU" dirty="0" smtClean="0"/>
              <a:t>BSI </a:t>
            </a:r>
            <a:r>
              <a:rPr lang="en-AU" dirty="0"/>
              <a:t>Group, Chiswick Tower, 389 Chiswick High Road, London, W4 4AL, UK</a:t>
            </a:r>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WebEx availability unknown</a:t>
            </a:r>
            <a:endParaRPr lang="en-AU" dirty="0"/>
          </a:p>
          <a:p>
            <a:r>
              <a:rPr lang="en-GB" dirty="0" smtClean="0"/>
              <a:t>Deadlines (for WG1)</a:t>
            </a:r>
          </a:p>
          <a:p>
            <a:pPr lvl="1"/>
            <a:r>
              <a:rPr lang="en-GB" dirty="0" smtClean="0"/>
              <a:t>New agenda items: 13 Dec 2019</a:t>
            </a:r>
          </a:p>
          <a:p>
            <a:pPr lvl="1"/>
            <a:r>
              <a:rPr lang="en-GB" dirty="0" smtClean="0"/>
              <a:t>New contributions on existing agenda items: 17 Jan 2020</a:t>
            </a:r>
          </a:p>
          <a:p>
            <a:pPr lvl="1"/>
            <a:r>
              <a:rPr lang="en-GB" dirty="0" smtClean="0"/>
              <a:t>New comments: 24 Jan 2020</a:t>
            </a:r>
          </a:p>
          <a:p>
            <a:pPr lvl="1"/>
            <a:r>
              <a:rPr lang="en-GB" dirty="0" smtClean="0"/>
              <a:t>Registration:</a:t>
            </a:r>
          </a:p>
          <a:p>
            <a:r>
              <a:rPr lang="en-GB" dirty="0" smtClean="0"/>
              <a:t>Following meeting</a:t>
            </a:r>
          </a:p>
          <a:p>
            <a:pPr lvl="1"/>
            <a:r>
              <a:rPr lang="en-GB" dirty="0" smtClean="0"/>
              <a:t>Oct or Nov 2020 in Austria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smtClean="0"/>
              <a:t>Draft SC6/WG Agenda</a:t>
            </a:r>
          </a:p>
          <a:p>
            <a:pPr marL="344488" lvl="1" indent="-342900">
              <a:buFont typeface="+mj-lt"/>
              <a:buAutoNum type="arabicPeriod"/>
            </a:pPr>
            <a:r>
              <a:rPr lang="en-AU" dirty="0" smtClean="0"/>
              <a:t>Welcome</a:t>
            </a:r>
            <a:endParaRPr lang="en-AU" dirty="0"/>
          </a:p>
          <a:p>
            <a:pPr marL="344488" lvl="1" indent="-342900">
              <a:buFont typeface="+mj-lt"/>
              <a:buAutoNum type="arabicPeriod"/>
            </a:pPr>
            <a:r>
              <a:rPr lang="en-AU" dirty="0" smtClean="0"/>
              <a:t>Roll </a:t>
            </a:r>
            <a:r>
              <a:rPr lang="en-AU" dirty="0"/>
              <a:t>Call of Delegates</a:t>
            </a:r>
          </a:p>
          <a:p>
            <a:pPr marL="344488" lvl="1" indent="-342900">
              <a:buFont typeface="+mj-lt"/>
              <a:buAutoNum type="arabicPeriod"/>
            </a:pPr>
            <a:r>
              <a:rPr lang="en-AU" dirty="0" smtClean="0"/>
              <a:t>ISO </a:t>
            </a:r>
            <a:r>
              <a:rPr lang="en-AU" dirty="0"/>
              <a:t>Code of </a:t>
            </a:r>
            <a:r>
              <a:rPr lang="en-AU" dirty="0" smtClean="0"/>
              <a:t>Conduct</a:t>
            </a:r>
          </a:p>
          <a:p>
            <a:pPr lvl="2"/>
            <a:r>
              <a:rPr lang="en-AU" b="0" dirty="0" smtClean="0">
                <a:solidFill>
                  <a:srgbClr val="FF0000"/>
                </a:solidFill>
              </a:rPr>
              <a:t>6NXXXX</a:t>
            </a:r>
            <a:r>
              <a:rPr lang="en-AU" b="0" dirty="0">
                <a:solidFill>
                  <a:srgbClr val="FF0000"/>
                </a:solidFill>
              </a:rPr>
              <a:t>: Suggestions for implementation of the ISO Code of Conduct</a:t>
            </a:r>
          </a:p>
          <a:p>
            <a:pPr marL="344488" lvl="1" indent="-342900">
              <a:buFont typeface="+mj-lt"/>
              <a:buAutoNum type="arabicPeriod"/>
            </a:pPr>
            <a:r>
              <a:rPr lang="en-AU" dirty="0" smtClean="0"/>
              <a:t>Approval </a:t>
            </a:r>
            <a:r>
              <a:rPr lang="en-AU" dirty="0"/>
              <a:t>of Agenda</a:t>
            </a:r>
          </a:p>
          <a:p>
            <a:pPr marL="344488" lvl="1" indent="-342900">
              <a:buFont typeface="+mj-lt"/>
              <a:buAutoNum type="arabicPeriod"/>
            </a:pPr>
            <a:r>
              <a:rPr lang="en-AU" dirty="0" smtClean="0"/>
              <a:t>Review </a:t>
            </a:r>
            <a:r>
              <a:rPr lang="en-AU" dirty="0"/>
              <a:t>Meeting </a:t>
            </a:r>
            <a:r>
              <a:rPr lang="en-AU" dirty="0" smtClean="0"/>
              <a:t>Report</a:t>
            </a:r>
          </a:p>
          <a:p>
            <a:pPr marL="344488" lvl="1" indent="-342900">
              <a:buFont typeface="+mj-lt"/>
              <a:buAutoNum type="arabicPeriod"/>
            </a:pPr>
            <a:r>
              <a:rPr lang="en-AU" dirty="0" smtClean="0"/>
              <a:t>Active </a:t>
            </a:r>
            <a:r>
              <a:rPr lang="en-AU" dirty="0"/>
              <a:t>Work </a:t>
            </a:r>
            <a:r>
              <a:rPr lang="en-AU" dirty="0" smtClean="0"/>
              <a:t>Items</a:t>
            </a:r>
          </a:p>
          <a:p>
            <a:pPr lvl="2"/>
            <a:r>
              <a:rPr lang="en-AU" b="0" dirty="0" smtClean="0"/>
              <a:t>6.1 </a:t>
            </a:r>
            <a:r>
              <a:rPr lang="en-AU" b="0" dirty="0"/>
              <a:t>Revision ISO/IEC 21481:2012 - Near Field Communication Interface and Protocol -2 (NFCIP-2)</a:t>
            </a:r>
          </a:p>
          <a:p>
            <a:pPr lvl="2"/>
            <a:r>
              <a:rPr lang="en-AU" b="0" dirty="0" smtClean="0"/>
              <a:t>6.2 </a:t>
            </a:r>
            <a:r>
              <a:rPr lang="en-AU" b="0" dirty="0"/>
              <a:t>Revision ISO/IEC 17982:2012 - Close Capacitive Coupling Communication Physical Layer (</a:t>
            </a:r>
            <a:r>
              <a:rPr lang="en-AU" b="0" dirty="0" smtClean="0"/>
              <a:t>CCCC PHY)</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821679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smtClean="0"/>
              <a:t>Draft SC6/WG Agenda</a:t>
            </a:r>
          </a:p>
          <a:p>
            <a:pPr marL="344488" lvl="1" indent="-342900">
              <a:buFont typeface="+mj-lt"/>
              <a:buAutoNum type="arabicPeriod" startAt="7"/>
            </a:pPr>
            <a:r>
              <a:rPr lang="en-AU" dirty="0" smtClean="0"/>
              <a:t>Ad-Hoc </a:t>
            </a:r>
            <a:r>
              <a:rPr lang="en-AU" dirty="0"/>
              <a:t>group updates related to WG </a:t>
            </a:r>
            <a:r>
              <a:rPr lang="en-AU" dirty="0" smtClean="0"/>
              <a:t>1</a:t>
            </a:r>
          </a:p>
          <a:p>
            <a:pPr lvl="2"/>
            <a:r>
              <a:rPr lang="en-AU" dirty="0"/>
              <a:t>7.1 Study Group on Wearable Devices</a:t>
            </a:r>
          </a:p>
          <a:p>
            <a:pPr lvl="2"/>
            <a:r>
              <a:rPr lang="en-AU" dirty="0"/>
              <a:t>7.2 Ad-Hoc Group on Networking for Block chain</a:t>
            </a:r>
          </a:p>
          <a:p>
            <a:pPr marL="344488" lvl="1" indent="-342900">
              <a:buFont typeface="+mj-lt"/>
              <a:buAutoNum type="arabicPeriod" startAt="7"/>
            </a:pPr>
            <a:r>
              <a:rPr lang="en-AU" dirty="0" smtClean="0"/>
              <a:t>Liaison</a:t>
            </a:r>
            <a:endParaRPr lang="en-AU" dirty="0"/>
          </a:p>
          <a:p>
            <a:pPr lvl="2"/>
            <a:r>
              <a:rPr lang="en-AU" b="0" dirty="0" smtClean="0"/>
              <a:t>8.1 </a:t>
            </a:r>
            <a:r>
              <a:rPr lang="en-AU" b="0" dirty="0"/>
              <a:t>Liaisons with other </a:t>
            </a:r>
            <a:r>
              <a:rPr lang="en-AU" b="0" dirty="0" smtClean="0"/>
              <a:t>SDOs</a:t>
            </a:r>
            <a:endParaRPr lang="en-AU" b="0" dirty="0"/>
          </a:p>
          <a:p>
            <a:pPr lvl="3"/>
            <a:r>
              <a:rPr lang="en-AU" b="0" dirty="0"/>
              <a:t>JTC 1/SC 17: Cards and security devices for personal identification</a:t>
            </a:r>
          </a:p>
          <a:p>
            <a:pPr lvl="3"/>
            <a:r>
              <a:rPr lang="en-AU" b="0" dirty="0"/>
              <a:t>JTC 1/SC 27: IT Security techniques</a:t>
            </a:r>
          </a:p>
          <a:p>
            <a:pPr lvl="3"/>
            <a:r>
              <a:rPr lang="en-AU" b="0" dirty="0"/>
              <a:t>6N17050: Liaison communication from ISO/IEC JTC 1/SC 27/WG 4 to ISO/IEC JTC 1/SC 6</a:t>
            </a:r>
          </a:p>
          <a:p>
            <a:pPr lvl="3"/>
            <a:r>
              <a:rPr lang="en-AU" b="0" dirty="0"/>
              <a:t>JTC 1/SC 41: Internet of Things and related technologies</a:t>
            </a:r>
          </a:p>
          <a:p>
            <a:pPr lvl="3"/>
            <a:r>
              <a:rPr lang="en-AU" b="0" dirty="0">
                <a:solidFill>
                  <a:srgbClr val="FF0000"/>
                </a:solidFill>
              </a:rPr>
              <a:t>IEEE </a:t>
            </a:r>
            <a:r>
              <a:rPr lang="en-AU" b="0" dirty="0" smtClean="0">
                <a:solidFill>
                  <a:srgbClr val="FF0000"/>
                </a:solidFill>
              </a:rPr>
              <a:t>802</a:t>
            </a:r>
          </a:p>
          <a:p>
            <a:pPr lvl="3"/>
            <a:r>
              <a:rPr lang="en-AU" b="0" dirty="0" smtClean="0"/>
              <a:t>NFC Forum</a:t>
            </a:r>
          </a:p>
          <a:p>
            <a:pPr lvl="3"/>
            <a:r>
              <a:rPr lang="en-AU" b="0" dirty="0" smtClean="0"/>
              <a:t>IEC </a:t>
            </a:r>
            <a:r>
              <a:rPr lang="en-AU" b="0" dirty="0"/>
              <a:t>TC 100/TA </a:t>
            </a:r>
            <a:r>
              <a:rPr lang="en-AU" b="0" dirty="0" smtClean="0"/>
              <a:t>15</a:t>
            </a:r>
          </a:p>
          <a:p>
            <a:pPr lvl="3"/>
            <a:r>
              <a:rPr lang="en-AU" b="0" dirty="0" smtClean="0"/>
              <a:t>ECMA International</a:t>
            </a:r>
          </a:p>
          <a:p>
            <a:pPr lvl="2"/>
            <a:r>
              <a:rPr lang="en-AU" b="0" dirty="0" smtClean="0"/>
              <a:t>8.2 </a:t>
            </a:r>
            <a:r>
              <a:rPr lang="en-AU" b="0" dirty="0"/>
              <a:t>Review liaison </a:t>
            </a:r>
            <a:r>
              <a:rPr lang="en-AU" b="0" dirty="0" smtClean="0"/>
              <a:t>status</a:t>
            </a:r>
            <a:endParaRPr lang="en-AU" b="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74746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smtClean="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smtClean="0"/>
              <a:t>The IEEE SA Copyright Policy is described in the IEEE SA Standards Board Bylaws and IEEE SA Standards Board Operations Manual</a:t>
            </a:r>
          </a:p>
          <a:p>
            <a:pPr lvl="2"/>
            <a:r>
              <a:rPr lang="en-US" smtClean="0"/>
              <a:t>IEEE SA Copyright Policy, see:</a:t>
            </a:r>
          </a:p>
          <a:p>
            <a:pPr lvl="3"/>
            <a:r>
              <a:rPr lang="en-US" smtClean="0">
                <a:hlinkClick r:id="rId2"/>
              </a:rPr>
              <a:t>Clause 7</a:t>
            </a:r>
            <a:r>
              <a:rPr lang="en-US" smtClean="0"/>
              <a:t> of the IEEE SA Standards Board Bylaws</a:t>
            </a:r>
          </a:p>
          <a:p>
            <a:pPr lvl="3"/>
            <a:r>
              <a:rPr lang="en-US" smtClean="0">
                <a:hlinkClick r:id="rId3"/>
              </a:rPr>
              <a:t>Clause 6.1</a:t>
            </a:r>
            <a:r>
              <a:rPr lang="en-US" smtClean="0"/>
              <a:t> of the IEEE SA Standards Board Operations Manual</a:t>
            </a:r>
          </a:p>
          <a:p>
            <a:pPr lvl="1"/>
            <a:r>
              <a:rPr lang="en-US" smtClean="0">
                <a:hlinkClick r:id="rId4"/>
              </a:rPr>
              <a:t>IEEE SA Copyright Permission</a:t>
            </a:r>
            <a:endParaRPr lang="en-US" smtClean="0"/>
          </a:p>
          <a:p>
            <a:pPr lvl="1"/>
            <a:r>
              <a:rPr lang="en-US" smtClean="0">
                <a:hlinkClick r:id="rId5"/>
              </a:rPr>
              <a:t>IEEE SA Copyright FAQs</a:t>
            </a:r>
            <a:endParaRPr lang="en-US" smtClean="0"/>
          </a:p>
          <a:p>
            <a:pPr lvl="1"/>
            <a:r>
              <a:rPr lang="en-US" smtClean="0">
                <a:hlinkClick r:id="rId6"/>
              </a:rPr>
              <a:t>IEEE SA Best Practices for IEEE Standards Development</a:t>
            </a:r>
            <a:r>
              <a:rPr lang="en-US" smtClean="0"/>
              <a:t> </a:t>
            </a:r>
          </a:p>
          <a:p>
            <a:pPr lvl="1"/>
            <a:r>
              <a:rPr lang="en-US" smtClean="0"/>
              <a:t>Distribution of Draft Standards (see </a:t>
            </a:r>
            <a:r>
              <a:rPr lang="en-US" smtClean="0">
                <a:hlinkClick r:id="rId3"/>
              </a:rPr>
              <a:t>Clause 6.1.3</a:t>
            </a:r>
            <a:r>
              <a:rPr lang="en-US" smtClean="0"/>
              <a:t> of the SASB Operations Manual)</a:t>
            </a:r>
            <a:endParaRPr lang="en-US" dirty="0" smtClean="0"/>
          </a:p>
        </p:txBody>
      </p:sp>
      <p:sp>
        <p:nvSpPr>
          <p:cNvPr id="6" name="Footer Placeholder 5"/>
          <p:cNvSpPr>
            <a:spLocks noGrp="1"/>
          </p:cNvSpPr>
          <p:nvPr>
            <p:ph type="ftr" idx="10"/>
          </p:nvPr>
        </p:nvSpPr>
        <p:spPr/>
        <p:txBody>
          <a:bodyPr/>
          <a:lstStyle/>
          <a:p>
            <a:r>
              <a:rPr lang="en-US" smtClean="0"/>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an early draft agenda for the SC6/WG1 meeting</a:t>
            </a:r>
            <a:endParaRPr lang="en-AU" dirty="0"/>
          </a:p>
        </p:txBody>
      </p:sp>
      <p:sp>
        <p:nvSpPr>
          <p:cNvPr id="3" name="Content Placeholder 2"/>
          <p:cNvSpPr>
            <a:spLocks noGrp="1"/>
          </p:cNvSpPr>
          <p:nvPr>
            <p:ph idx="1"/>
          </p:nvPr>
        </p:nvSpPr>
        <p:spPr/>
        <p:txBody>
          <a:bodyPr/>
          <a:lstStyle/>
          <a:p>
            <a:r>
              <a:rPr lang="en-AU" dirty="0" smtClean="0"/>
              <a:t>Draft SC6/WG Agenda</a:t>
            </a:r>
          </a:p>
          <a:p>
            <a:pPr>
              <a:buFont typeface="+mj-lt"/>
              <a:buAutoNum type="arabicPeriod" startAt="9"/>
            </a:pPr>
            <a:r>
              <a:rPr lang="en-AU" b="0" dirty="0"/>
              <a:t>Introduction of New </a:t>
            </a:r>
            <a:r>
              <a:rPr lang="en-AU" b="0" dirty="0" smtClean="0"/>
              <a:t>Item</a:t>
            </a:r>
          </a:p>
          <a:p>
            <a:pPr lvl="2"/>
            <a:r>
              <a:rPr lang="en-AU" dirty="0">
                <a:solidFill>
                  <a:srgbClr val="FF0000"/>
                </a:solidFill>
              </a:rPr>
              <a:t>WG1Nxxx: Technology of Variable Low Power Wake up OOK signal and Radio Device </a:t>
            </a:r>
            <a:r>
              <a:rPr lang="en-AU" dirty="0" smtClean="0">
                <a:solidFill>
                  <a:srgbClr val="FF0000"/>
                </a:solidFill>
              </a:rPr>
              <a:t>inter-operable </a:t>
            </a:r>
            <a:r>
              <a:rPr lang="en-AU" dirty="0">
                <a:solidFill>
                  <a:srgbClr val="FF0000"/>
                </a:solidFill>
              </a:rPr>
              <a:t>with ISM Legacy </a:t>
            </a:r>
            <a:r>
              <a:rPr lang="en-AU" dirty="0" smtClean="0">
                <a:solidFill>
                  <a:srgbClr val="FF0000"/>
                </a:solidFill>
              </a:rPr>
              <a:t>communication</a:t>
            </a:r>
            <a:endParaRPr lang="en-AU" b="0" dirty="0" smtClean="0">
              <a:solidFill>
                <a:srgbClr val="FF0000"/>
              </a:solidFill>
            </a:endParaRPr>
          </a:p>
          <a:p>
            <a:pPr>
              <a:buFont typeface="+mj-lt"/>
              <a:buAutoNum type="arabicPeriod" startAt="9"/>
            </a:pPr>
            <a:r>
              <a:rPr lang="en-AU" b="0" dirty="0" smtClean="0"/>
              <a:t>Other Business</a:t>
            </a:r>
          </a:p>
          <a:p>
            <a:pPr lvl="2"/>
            <a:r>
              <a:rPr lang="en-AU" dirty="0"/>
              <a:t>10.1 Improvement of WG 1 Organization</a:t>
            </a:r>
          </a:p>
          <a:p>
            <a:pPr lvl="2"/>
            <a:r>
              <a:rPr lang="en-AU" dirty="0"/>
              <a:t>10.2 Information from ISO Central Secretariat/TMB</a:t>
            </a:r>
            <a:r>
              <a:rPr lang="en-AU" dirty="0" smtClean="0"/>
              <a:t>/…</a:t>
            </a:r>
            <a:endParaRPr lang="en-AU" b="0" dirty="0" smtClean="0"/>
          </a:p>
          <a:p>
            <a:pPr>
              <a:buFont typeface="+mj-lt"/>
              <a:buAutoNum type="arabicPeriod" startAt="9"/>
            </a:pPr>
            <a:r>
              <a:rPr lang="en-AU" b="0" dirty="0" smtClean="0"/>
              <a:t>Development</a:t>
            </a:r>
            <a:r>
              <a:rPr lang="en-AU" b="0" dirty="0"/>
              <a:t>, Review, and Approval of Draft WG1 </a:t>
            </a:r>
            <a:r>
              <a:rPr lang="en-AU" b="0" dirty="0" smtClean="0"/>
              <a:t>Resolutions</a:t>
            </a:r>
          </a:p>
          <a:p>
            <a:pPr>
              <a:buFont typeface="+mj-lt"/>
              <a:buAutoNum type="arabicPeriod" startAt="9"/>
            </a:pPr>
            <a:r>
              <a:rPr lang="en-AU" b="0" dirty="0" smtClean="0"/>
              <a:t>Close</a:t>
            </a:r>
          </a:p>
          <a:p>
            <a:endParaRPr lang="en-AU" b="0"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1445050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seems to have one item of potential interest  </a:t>
            </a:r>
            <a:endParaRPr lang="en-AU" dirty="0"/>
          </a:p>
        </p:txBody>
      </p:sp>
      <p:sp>
        <p:nvSpPr>
          <p:cNvPr id="3" name="Content Placeholder 2"/>
          <p:cNvSpPr>
            <a:spLocks noGrp="1"/>
          </p:cNvSpPr>
          <p:nvPr>
            <p:ph idx="1"/>
          </p:nvPr>
        </p:nvSpPr>
        <p:spPr/>
        <p:txBody>
          <a:bodyPr/>
          <a:lstStyle/>
          <a:p>
            <a:r>
              <a:rPr lang="en-AU" dirty="0"/>
              <a:t>Draft SC6/WG Agenda</a:t>
            </a:r>
          </a:p>
          <a:p>
            <a:pPr lvl="1"/>
            <a:r>
              <a:rPr lang="en-AU" dirty="0" smtClean="0"/>
              <a:t>…</a:t>
            </a:r>
          </a:p>
          <a:p>
            <a:pPr marL="539750" lvl="1" indent="-538163">
              <a:buFont typeface="+mj-lt"/>
              <a:buAutoNum type="arabicPeriod" startAt="13"/>
            </a:pPr>
            <a:r>
              <a:rPr lang="en-AU" dirty="0" smtClean="0"/>
              <a:t>Other </a:t>
            </a:r>
            <a:r>
              <a:rPr lang="en-AU" dirty="0"/>
              <a:t>WG 7 related Issues</a:t>
            </a:r>
          </a:p>
          <a:p>
            <a:pPr lvl="2"/>
            <a:r>
              <a:rPr lang="en-AU" b="0" dirty="0" smtClean="0">
                <a:solidFill>
                  <a:srgbClr val="FF0000"/>
                </a:solidFill>
              </a:rPr>
              <a:t>Wireless </a:t>
            </a:r>
            <a:r>
              <a:rPr lang="en-AU" b="0" dirty="0">
                <a:solidFill>
                  <a:srgbClr val="FF0000"/>
                </a:solidFill>
              </a:rPr>
              <a:t>LAN Access Control</a:t>
            </a:r>
          </a:p>
          <a:p>
            <a:pPr lvl="2"/>
            <a:r>
              <a:rPr lang="en-AU" b="0" dirty="0" smtClean="0"/>
              <a:t>Hybrid </a:t>
            </a:r>
            <a:r>
              <a:rPr lang="en-AU" b="0" dirty="0"/>
              <a:t>P2P Networking Architecture and Protocols</a:t>
            </a:r>
          </a:p>
          <a:p>
            <a:pPr lvl="2"/>
            <a:r>
              <a:rPr lang="en-AU" b="0" dirty="0" smtClean="0"/>
              <a:t>Others</a:t>
            </a:r>
            <a:endParaRPr lang="en-AU" b="0" dirty="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71562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802 EC </a:t>
            </a:r>
            <a:r>
              <a:rPr lang="en-AU" dirty="0" smtClean="0"/>
              <a:t>will be </a:t>
            </a:r>
            <a:r>
              <a:rPr lang="en-AU" dirty="0"/>
              <a:t>requested to </a:t>
            </a:r>
            <a:r>
              <a:rPr lang="en-AU" dirty="0" smtClean="0"/>
              <a:t>authorise a status report for SC6’s next meeting</a:t>
            </a:r>
            <a:endParaRPr lang="en-AU" dirty="0"/>
          </a:p>
        </p:txBody>
      </p:sp>
      <p:sp>
        <p:nvSpPr>
          <p:cNvPr id="8" name="Content Placeholder 7"/>
          <p:cNvSpPr>
            <a:spLocks noGrp="1"/>
          </p:cNvSpPr>
          <p:nvPr>
            <p:ph idx="1"/>
          </p:nvPr>
        </p:nvSpPr>
        <p:spPr/>
        <p:txBody>
          <a:bodyPr/>
          <a:lstStyle/>
          <a:p>
            <a:pPr lvl="1"/>
            <a:r>
              <a:rPr lang="en-AU" dirty="0" smtClean="0"/>
              <a:t>IEEE 802 provides a status report of activities in the PSDO process for each SC6 meeting </a:t>
            </a:r>
          </a:p>
          <a:p>
            <a:pPr lvl="1"/>
            <a:r>
              <a:rPr lang="en-AU" dirty="0" smtClean="0"/>
              <a:t>It has been determined over time that a suitable status report is based on the status pages for each activity in the PSDO process contained in the IEEE 802 JTC1 SC agenda’s</a:t>
            </a:r>
          </a:p>
          <a:p>
            <a:pPr lvl="1"/>
            <a:r>
              <a:rPr lang="en-AU" dirty="0" smtClean="0"/>
              <a:t>It is therefore requested that the IEEE 802 EC authorise the Chair &amp; Vice-Chair of the </a:t>
            </a:r>
            <a:r>
              <a:rPr lang="en-AU" i="1" dirty="0"/>
              <a:t>IEEE 802 JTC1 SC</a:t>
            </a:r>
            <a:r>
              <a:rPr lang="en-AU" dirty="0" smtClean="0"/>
              <a:t> to develop such a report for submission to SC6 by 17 Jan 2020</a:t>
            </a:r>
          </a:p>
          <a:p>
            <a:pPr lvl="2"/>
            <a:r>
              <a:rPr lang="en-AU" i="1" dirty="0"/>
              <a:t>Authorise the Chair &amp; Vice Chair of IEEE 802 JTC1 SC to develop a status </a:t>
            </a:r>
            <a:r>
              <a:rPr lang="en-AU" i="1" dirty="0" smtClean="0"/>
              <a:t>report on </a:t>
            </a:r>
            <a:r>
              <a:rPr lang="en-AU" i="1" dirty="0"/>
              <a:t>behalf of IEEE 802</a:t>
            </a:r>
            <a:r>
              <a:rPr lang="en-AU" i="1" dirty="0" smtClean="0"/>
              <a:t>, </a:t>
            </a:r>
            <a:r>
              <a:rPr lang="en-AU" i="1" dirty="0"/>
              <a:t>based on the status pages in </a:t>
            </a:r>
            <a:r>
              <a:rPr lang="en-AU" i="1" dirty="0" smtClean="0"/>
              <a:t>11-19-1731, </a:t>
            </a:r>
            <a:r>
              <a:rPr lang="en-AU" i="1" dirty="0"/>
              <a:t>for consideration by ISO/IEC JTC1/SC6 at their meeting in </a:t>
            </a:r>
            <a:r>
              <a:rPr lang="en-AU" i="1" dirty="0" smtClean="0"/>
              <a:t>Feb 2020</a:t>
            </a:r>
          </a:p>
          <a:p>
            <a:pPr lvl="2"/>
            <a:r>
              <a:rPr lang="en-AU" dirty="0"/>
              <a:t>Moved</a:t>
            </a:r>
            <a:r>
              <a:rPr lang="en-AU" dirty="0" smtClean="0"/>
              <a:t>:</a:t>
            </a:r>
            <a:endParaRPr lang="en-AU" dirty="0"/>
          </a:p>
          <a:p>
            <a:pPr lvl="2"/>
            <a:r>
              <a:rPr lang="en-AU" dirty="0"/>
              <a:t>Seconded</a:t>
            </a:r>
            <a:r>
              <a:rPr lang="en-AU" dirty="0" smtClean="0"/>
              <a: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82</a:t>
            </a:fld>
            <a:endParaRPr lang="en-US"/>
          </a:p>
        </p:txBody>
      </p:sp>
    </p:spTree>
    <p:extLst>
      <p:ext uri="{BB962C8B-B14F-4D97-AF65-F5344CB8AC3E}">
        <p14:creationId xmlns:p14="http://schemas.microsoft.com/office/powerpoint/2010/main" val="33153786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ISO/IEC JTC1/SC6 has a new secretary as of July 2019</a:t>
            </a:r>
            <a:endParaRPr lang="en-AU" dirty="0"/>
          </a:p>
        </p:txBody>
      </p:sp>
      <p:sp>
        <p:nvSpPr>
          <p:cNvPr id="3" name="Content Placeholder 2"/>
          <p:cNvSpPr>
            <a:spLocks noGrp="1"/>
          </p:cNvSpPr>
          <p:nvPr>
            <p:ph idx="1"/>
          </p:nvPr>
        </p:nvSpPr>
        <p:spPr/>
        <p:txBody>
          <a:bodyPr/>
          <a:lstStyle/>
          <a:p>
            <a:pPr lvl="1"/>
            <a:r>
              <a:rPr lang="en-AU" dirty="0" smtClean="0"/>
              <a:t>The new </a:t>
            </a:r>
            <a:r>
              <a:rPr lang="en-AU" dirty="0"/>
              <a:t>ISO/IEC JTC1/SC6 </a:t>
            </a:r>
            <a:r>
              <a:rPr lang="en-AU" dirty="0" smtClean="0"/>
              <a:t>secretary is </a:t>
            </a:r>
          </a:p>
          <a:p>
            <a:pPr lvl="2"/>
            <a:r>
              <a:rPr lang="en-AU" dirty="0" smtClean="0"/>
              <a:t>Name</a:t>
            </a:r>
            <a:r>
              <a:rPr lang="en-AU" dirty="0"/>
              <a:t>: Mr. </a:t>
            </a:r>
            <a:r>
              <a:rPr lang="en-AU" dirty="0" err="1"/>
              <a:t>Jungyup</a:t>
            </a:r>
            <a:r>
              <a:rPr lang="en-AU" dirty="0"/>
              <a:t> OH</a:t>
            </a:r>
          </a:p>
          <a:p>
            <a:pPr lvl="2"/>
            <a:r>
              <a:rPr lang="en-AU" dirty="0" smtClean="0"/>
              <a:t>Nationality</a:t>
            </a:r>
            <a:r>
              <a:rPr lang="en-AU" dirty="0"/>
              <a:t>: Korea (Rep. of)</a:t>
            </a:r>
          </a:p>
          <a:p>
            <a:pPr lvl="2"/>
            <a:r>
              <a:rPr lang="en-AU" dirty="0"/>
              <a:t>Affiliation: Telecommunications Technology Association (TTA)</a:t>
            </a:r>
          </a:p>
          <a:p>
            <a:pPr lvl="2"/>
            <a:r>
              <a:rPr lang="en-AU" dirty="0" smtClean="0"/>
              <a:t>Mobile </a:t>
            </a:r>
            <a:r>
              <a:rPr lang="en-AU" dirty="0"/>
              <a:t>/ E-mail: +82-31-780-9054 / houman@tta.or.kr</a:t>
            </a:r>
          </a:p>
          <a:p>
            <a:pPr lvl="1"/>
            <a:r>
              <a:rPr lang="en-AU" dirty="0" smtClean="0"/>
              <a:t>Various submissions to SC6 should now be sent to Mr Oh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2432047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p>
          <a:p>
            <a:pPr lvl="2"/>
            <a:r>
              <a:rPr lang="en-US" dirty="0"/>
              <a:t>Paul Congdon </a:t>
            </a:r>
            <a:r>
              <a:rPr lang="en-US" dirty="0" smtClean="0"/>
              <a:t>- </a:t>
            </a:r>
            <a:r>
              <a:rPr lang="en-US" u="sng" dirty="0" smtClean="0">
                <a:hlinkClick r:id="rId7"/>
              </a:rPr>
              <a:t>paul_congdon@ieee.org</a:t>
            </a:r>
            <a:r>
              <a:rPr lang="en-AU" dirty="0"/>
              <a:t> </a:t>
            </a:r>
            <a:r>
              <a:rPr lang="en-AU" dirty="0" smtClean="0"/>
              <a:t>– added May 2019 (WG1)</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Hawaii </a:t>
            </a:r>
            <a:r>
              <a:rPr lang="en-AU" i="1" dirty="0" smtClean="0"/>
              <a:t>in November 2019,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November 2019 meeting in Hawaii</a:t>
            </a:r>
          </a:p>
        </p:txBody>
      </p:sp>
      <p:sp>
        <p:nvSpPr>
          <p:cNvPr id="7" name="Footer Placeholder 5"/>
          <p:cNvSpPr>
            <a:spLocks noGrp="1"/>
          </p:cNvSpPr>
          <p:nvPr>
            <p:ph type="ftr" sz="quarter" idx="10"/>
          </p:nvPr>
        </p:nvSpPr>
        <p:spPr/>
        <p:txBody>
          <a:bodyPr/>
          <a:lstStyle/>
          <a:p>
            <a:pPr>
              <a:defRPr/>
            </a:pPr>
            <a:r>
              <a:rPr lang="en-US" dirty="0" smtClean="0"/>
              <a:t>Andrew Myles, Cisco</a:t>
            </a:r>
            <a:endParaRPr lang="en-US" dirty="0"/>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12 Nov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13366</Words>
  <Application>Microsoft Office PowerPoint</Application>
  <PresentationFormat>On-screen Show (4:3)</PresentationFormat>
  <Paragraphs>2311</Paragraphs>
  <Slides>154</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154</vt:i4>
      </vt:variant>
    </vt:vector>
  </HeadingPairs>
  <TitlesOfParts>
    <vt:vector size="160" baseType="lpstr">
      <vt:lpstr>Arial</vt:lpstr>
      <vt:lpstr>Times New Roman</vt:lpstr>
      <vt:lpstr>Wingdings</vt:lpstr>
      <vt:lpstr>802-11-Submission</vt:lpstr>
      <vt:lpstr>Acrobat Document</vt:lpstr>
      <vt:lpstr>Packager Shell Object</vt:lpstr>
      <vt:lpstr>IEEE 802 JTC1 Standing Committee Nov 2019 agenda in Hawaii</vt:lpstr>
      <vt:lpstr>This document will be used to run the IEEE 802 JTC1 SC meetings in Hawaii in Nov 2019</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have one slot at the November 2019 meeting in Hawaii</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The SC will discuss recent slow progress …</vt:lpstr>
      <vt:lpstr>IEEE 802 has sent 60 standards through to PSDO ratification with 34 in-process</vt:lpstr>
      <vt:lpstr>IEEE 802.1 WG has sent 28 standards completely through the PSDO ratification process</vt:lpstr>
      <vt:lpstr>IEEE 802.1 WG has sent 28 standards completely through the PSDO ratification process</vt:lpstr>
      <vt:lpstr>IEEE 802.1 WG has sent 28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is waiting start of FDIS ballot</vt:lpstr>
      <vt:lpstr>IEEE 802.1Qcc PSDO process is on hold until previous amendments are approved</vt:lpstr>
      <vt:lpstr>IEEE 802.1Qcp PSDO process is on hold until previous amendments are approved</vt:lpstr>
      <vt:lpstr>IEEE 802.1AR-Rev FDIS ballot closes 14 Nov 2109 </vt:lpstr>
      <vt:lpstr>IEEE 802.1CM has been published as ISO/IEC/IEEE 8802-1CM:2019</vt:lpstr>
      <vt:lpstr>IEEE 802.1Qcy PSDO process is on hold until previous amendments are approved</vt:lpstr>
      <vt:lpstr>IEEE 802.1AC/Cor-1 90-day is waiting for publication</vt:lpstr>
      <vt:lpstr>IEEE 802.1Xck is waiting for start of FDIS</vt:lpstr>
      <vt:lpstr>IEEE 802.1AE-Rev is waiting for start of FDIS</vt:lpstr>
      <vt:lpstr>IEEE 802.1AS-Rev was liaised for information in March 2019</vt:lpstr>
      <vt:lpstr>IEEE 802.1AX-REV was liaised for information in July  2019</vt:lpstr>
      <vt:lpstr>IEEE 802.1Qcx will be liaised when appropriate</vt:lpstr>
      <vt:lpstr>IEEE 802.1X-REV will be liaised when appropriate</vt:lpstr>
      <vt:lpstr>IEEE 802.3 has 9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is complete</vt:lpstr>
      <vt:lpstr>IEEE 802.3-REV is waiting for start of FDIS ballot </vt:lpstr>
      <vt:lpstr>IEEE 802.3bt is on hold until FDIS on 802.3-REV is complete</vt:lpstr>
      <vt:lpstr>IEEE 802.3.2 was liaised for information in Feb 2019</vt:lpstr>
      <vt:lpstr>IEEE 802.3cg was liaised for information in Jun 2019</vt:lpstr>
      <vt:lpstr>IEEE 802.3cn will be liaised when appropriate</vt:lpstr>
      <vt:lpstr>IEEE 802.3cm will be liaised when appropriate</vt:lpstr>
      <vt:lpstr>IEEE 802.3cq will be liaised when appropriate</vt:lpstr>
      <vt:lpstr>IEEE 802.11 has 11 standards in the pipeline for ratification under the PSDO</vt:lpstr>
      <vt:lpstr>IEEE 802.11 has 11 standards in the pipeline for ratification under the PSDO</vt:lpstr>
      <vt:lpstr>IEEE 802.11 WG has a number of regular participants in IEEE 802 JTC1 SC activities</vt:lpstr>
      <vt:lpstr>IEEE 802.11aj is waiting for start of FDIS ballot</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802.15 has one standard in the pipeline for ratification under the PSDO</vt:lpstr>
      <vt:lpstr>IEEE 802.15 WG has a number of regular participants in IEEE 802 JTC1 SC activities</vt:lpstr>
      <vt:lpstr>IEEE 802.15.6-2012 published as ISO/IEC/IEEE 8802-15-6:2017</vt:lpstr>
      <vt:lpstr>Some interest has been expressed in submitting 802.15.4 (and 802.15.3)</vt:lpstr>
      <vt:lpstr>IEEE 802.22 has one standard in the pipeline for ratification under the PSDO</vt:lpstr>
      <vt:lpstr>IEEE 802.22 WG has a number of regular participants in IEEE 802 JTC1 SC activities</vt:lpstr>
      <vt:lpstr>IEEE 802.22-REV will be liaised when appropriate</vt:lpstr>
      <vt:lpstr>Do we have any volunteers to attend the SC6 meeting in London?</vt:lpstr>
      <vt:lpstr>The next SC6 meeting will be held in February 2020 in London</vt:lpstr>
      <vt:lpstr>There is an early draft agenda for the SC6/WG1 meeting</vt:lpstr>
      <vt:lpstr>There is an early draft agenda for the SC6/WG1 meeting</vt:lpstr>
      <vt:lpstr>There is an early draft agenda for the SC6/WG1 meeting</vt:lpstr>
      <vt:lpstr>SC6/WG7 seems to have one item of potential interest  </vt:lpstr>
      <vt:lpstr>The 802 EC will be requested to authorise a status report for SC6’s next meeting</vt:lpstr>
      <vt:lpstr>ISO/IEC JTC1/SC6 has a new secretary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2019-11-12T19:02:29Z</dcterms:modified>
</cp:coreProperties>
</file>