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2" r:id="rId15"/>
    <p:sldId id="333" r:id="rId16"/>
    <p:sldId id="335" r:id="rId17"/>
    <p:sldId id="351" r:id="rId18"/>
    <p:sldId id="321" r:id="rId19"/>
    <p:sldId id="366" r:id="rId20"/>
    <p:sldId id="334" r:id="rId21"/>
    <p:sldId id="322" r:id="rId22"/>
    <p:sldId id="323" r:id="rId23"/>
    <p:sldId id="367" r:id="rId24"/>
    <p:sldId id="368" r:id="rId25"/>
    <p:sldId id="369" r:id="rId26"/>
    <p:sldId id="370" r:id="rId27"/>
    <p:sldId id="325" r:id="rId28"/>
    <p:sldId id="326" r:id="rId29"/>
    <p:sldId id="341" r:id="rId30"/>
    <p:sldId id="336" r:id="rId31"/>
    <p:sldId id="318" r:id="rId32"/>
    <p:sldId id="355" r:id="rId33"/>
    <p:sldId id="357" r:id="rId34"/>
    <p:sldId id="372" r:id="rId35"/>
    <p:sldId id="373" r:id="rId36"/>
    <p:sldId id="371" r:id="rId37"/>
    <p:sldId id="319" r:id="rId38"/>
    <p:sldId id="342" r:id="rId39"/>
    <p:sldId id="344" r:id="rId40"/>
    <p:sldId id="346" r:id="rId41"/>
    <p:sldId id="374" r:id="rId42"/>
    <p:sldId id="375" r:id="rId43"/>
    <p:sldId id="376" r:id="rId44"/>
    <p:sldId id="377" r:id="rId45"/>
    <p:sldId id="365" r:id="rId46"/>
    <p:sldId id="349" r:id="rId47"/>
    <p:sldId id="315" r:id="rId48"/>
    <p:sldId id="312" r:id="rId49"/>
    <p:sldId id="259" r:id="rId50"/>
    <p:sldId id="260" r:id="rId51"/>
    <p:sldId id="261" r:id="rId52"/>
    <p:sldId id="262" r:id="rId53"/>
    <p:sldId id="263" r:id="rId54"/>
    <p:sldId id="264" r:id="rId5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332"/>
            <p14:sldId id="333"/>
            <p14:sldId id="335"/>
            <p14:sldId id="351"/>
          </p14:sldIdLst>
        </p14:section>
        <p14:section name="Day 1" id="{000247A0-A865-4345-B575-B5F5D49437B2}">
          <p14:sldIdLst>
            <p14:sldId id="321"/>
            <p14:sldId id="366"/>
            <p14:sldId id="334"/>
            <p14:sldId id="322"/>
            <p14:sldId id="323"/>
            <p14:sldId id="367"/>
            <p14:sldId id="368"/>
            <p14:sldId id="369"/>
            <p14:sldId id="370"/>
            <p14:sldId id="325"/>
            <p14:sldId id="326"/>
          </p14:sldIdLst>
        </p14:section>
        <p14:section name="Day 2" id="{AF565E1E-37B3-4982-AAA3-17998117A1D0}">
          <p14:sldIdLst>
            <p14:sldId id="341"/>
            <p14:sldId id="336"/>
            <p14:sldId id="318"/>
            <p14:sldId id="355"/>
            <p14:sldId id="357"/>
            <p14:sldId id="372"/>
            <p14:sldId id="373"/>
            <p14:sldId id="371"/>
            <p14:sldId id="319"/>
          </p14:sldIdLst>
        </p14:section>
        <p14:section name="Day 3" id="{A03B3DEA-4680-48DB-9008-5B6E42F8D147}">
          <p14:sldIdLst>
            <p14:sldId id="342"/>
            <p14:sldId id="344"/>
            <p14:sldId id="346"/>
            <p14:sldId id="374"/>
            <p14:sldId id="375"/>
            <p14:sldId id="376"/>
            <p14:sldId id="377"/>
            <p14:sldId id="365"/>
            <p14:sldId id="349"/>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27" autoAdjust="0"/>
    <p:restoredTop sz="94660"/>
  </p:normalViewPr>
  <p:slideViewPr>
    <p:cSldViewPr>
      <p:cViewPr varScale="1">
        <p:scale>
          <a:sx n="64" d="100"/>
          <a:sy n="64" d="100"/>
        </p:scale>
        <p:origin x="712" y="3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67734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20603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0315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937023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a:p>
        </p:txBody>
      </p:sp>
    </p:spTree>
    <p:extLst>
      <p:ext uri="{BB962C8B-B14F-4D97-AF65-F5344CB8AC3E}">
        <p14:creationId xmlns:p14="http://schemas.microsoft.com/office/powerpoint/2010/main" val="31563969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9984377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23844199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10558634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28777627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614248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34097881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41</a:t>
            </a:fld>
            <a:endParaRPr lang="en-US"/>
          </a:p>
        </p:txBody>
      </p:sp>
    </p:spTree>
    <p:extLst>
      <p:ext uri="{BB962C8B-B14F-4D97-AF65-F5344CB8AC3E}">
        <p14:creationId xmlns:p14="http://schemas.microsoft.com/office/powerpoint/2010/main" val="660943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39794174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29333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1320911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2331386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3356865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980232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440754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2019</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2019</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2019</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802.11-19/1715r4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ocuments?is_dcn=DCN,%20Title,%20Author%20or%20Affiliation&amp;is_group=00az"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Ad Hoc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2019-11-07</a:t>
            </a:r>
          </a:p>
        </p:txBody>
      </p:sp>
      <p:sp>
        <p:nvSpPr>
          <p:cNvPr id="6" name="Date Placeholder 3"/>
          <p:cNvSpPr>
            <a:spLocks noGrp="1"/>
          </p:cNvSpPr>
          <p:nvPr>
            <p:ph type="dt" idx="10"/>
          </p:nvPr>
        </p:nvSpPr>
        <p:spPr/>
        <p:txBody>
          <a:bodyPr/>
          <a:lstStyle/>
          <a:p>
            <a:r>
              <a:rPr lang="en-US"/>
              <a:t>Nov. 2019</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81550593"/>
              </p:ext>
            </p:extLst>
          </p:nvPr>
        </p:nvGraphicFramePr>
        <p:xfrm>
          <a:off x="994931" y="2420888"/>
          <a:ext cx="10628313" cy="2457450"/>
        </p:xfrm>
        <a:graphic>
          <a:graphicData uri="http://schemas.openxmlformats.org/presentationml/2006/ole">
            <mc:AlternateContent xmlns:mc="http://schemas.openxmlformats.org/markup-compatibility/2006">
              <mc:Choice xmlns:v="urn:schemas-microsoft-com:vml" Requires="v">
                <p:oleObj spid="_x0000_s3186"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4931" y="2420888"/>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a:t>IEEE 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meeting</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ad hoc (15min).</a:t>
            </a:r>
          </a:p>
          <a:p>
            <a:pPr algn="just">
              <a:spcBef>
                <a:spcPct val="20000"/>
              </a:spcBef>
              <a:buFontTx/>
              <a:buChar char="•"/>
            </a:pPr>
            <a:r>
              <a:rPr lang="en-US" altLang="en-US" sz="2000" b="0" dirty="0"/>
              <a:t>Consider comment resolution submission (as needed).</a:t>
            </a:r>
          </a:p>
          <a:p>
            <a:pPr algn="just">
              <a:spcBef>
                <a:spcPct val="20000"/>
              </a:spcBef>
              <a:buFontTx/>
              <a:buChar char="•"/>
            </a:pPr>
            <a:r>
              <a:rPr lang="en-US" altLang="en-US" sz="2000" b="0" dirty="0"/>
              <a:t>Planning for the upcoming IEEE week (special order  Friday 16:00, 15min).</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8548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meeting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82742824"/>
              </p:ext>
            </p:extLst>
          </p:nvPr>
        </p:nvGraphicFramePr>
        <p:xfrm>
          <a:off x="914401" y="1340768"/>
          <a:ext cx="11014247" cy="5059584"/>
        </p:xfrm>
        <a:graphic>
          <a:graphicData uri="http://schemas.openxmlformats.org/drawingml/2006/table">
            <a:tbl>
              <a:tblPr firstRow="1" bandRow="1">
                <a:tableStyleId>{21E4AEA4-8DFA-4A89-87EB-49C32662AFE0}</a:tableStyleId>
              </a:tblPr>
              <a:tblGrid>
                <a:gridCol w="1285795">
                  <a:extLst>
                    <a:ext uri="{9D8B030D-6E8A-4147-A177-3AD203B41FA5}">
                      <a16:colId xmlns:a16="http://schemas.microsoft.com/office/drawing/2014/main" val="20000"/>
                    </a:ext>
                  </a:extLst>
                </a:gridCol>
                <a:gridCol w="1743846">
                  <a:extLst>
                    <a:ext uri="{9D8B030D-6E8A-4147-A177-3AD203B41FA5}">
                      <a16:colId xmlns:a16="http://schemas.microsoft.com/office/drawing/2014/main" val="20001"/>
                    </a:ext>
                  </a:extLst>
                </a:gridCol>
                <a:gridCol w="6904486">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tblGrid>
              <a:tr h="332739">
                <a:tc>
                  <a:txBody>
                    <a:bodyPr/>
                    <a:lstStyle/>
                    <a:p>
                      <a:pPr algn="ctr"/>
                      <a:r>
                        <a:rPr lang="en-US" sz="1800" dirty="0"/>
                        <a:t>DCN</a:t>
                      </a:r>
                    </a:p>
                  </a:txBody>
                  <a:tcPr marR="36000" marT="45712" marB="45712"/>
                </a:tc>
                <a:tc>
                  <a:txBody>
                    <a:bodyPr/>
                    <a:lstStyle/>
                    <a:p>
                      <a:pPr algn="ctr"/>
                      <a:r>
                        <a:rPr lang="en-US" sz="1800" dirty="0"/>
                        <a:t>Presenter</a:t>
                      </a:r>
                    </a:p>
                  </a:txBody>
                  <a:tcPr marR="36000" marT="45712" marB="45712"/>
                </a:tc>
                <a:tc>
                  <a:txBody>
                    <a:bodyPr/>
                    <a:lstStyle/>
                    <a:p>
                      <a:pPr algn="ctr"/>
                      <a:r>
                        <a:rPr lang="en-US" sz="1800" dirty="0"/>
                        <a:t>Title</a:t>
                      </a:r>
                    </a:p>
                  </a:txBody>
                  <a:tcPr marR="36000" marT="45712" marB="45712"/>
                </a:tc>
                <a:tc>
                  <a:txBody>
                    <a:bodyPr/>
                    <a:lstStyle/>
                    <a:p>
                      <a:pPr algn="ctr"/>
                      <a:r>
                        <a:rPr lang="en-US" sz="1800" dirty="0"/>
                        <a:t>Topic</a:t>
                      </a:r>
                    </a:p>
                  </a:txBody>
                  <a:tcPr marR="36000" marT="45712" marB="45712"/>
                </a:tc>
                <a:extLst>
                  <a:ext uri="{0D108BD9-81ED-4DB2-BD59-A6C34878D82A}">
                    <a16:rowId xmlns:a16="http://schemas.microsoft.com/office/drawing/2014/main" val="10000"/>
                  </a:ext>
                </a:extLst>
              </a:tr>
              <a:tr h="332739">
                <a:tc>
                  <a:txBody>
                    <a:bodyPr/>
                    <a:lstStyle/>
                    <a:p>
                      <a:pPr marL="0" algn="l" defTabSz="914400" rtl="0" eaLnBrk="1" latinLnBrk="0" hangingPunct="1"/>
                      <a:r>
                        <a:rPr lang="en-US" sz="1600" kern="1200" dirty="0">
                          <a:solidFill>
                            <a:schemeClr val="dk1"/>
                          </a:solidFill>
                          <a:latin typeface="+mn-lt"/>
                          <a:ea typeface="+mn-ea"/>
                          <a:cs typeface="+mn-cs"/>
                        </a:rPr>
                        <a:t>11-19-1715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Ad</a:t>
                      </a:r>
                      <a:r>
                        <a:rPr lang="en-US" sz="1600" kern="1200" baseline="0" dirty="0">
                          <a:solidFill>
                            <a:schemeClr val="dk1"/>
                          </a:solidFill>
                          <a:latin typeface="+mn-lt"/>
                          <a:ea typeface="+mn-ea"/>
                          <a:cs typeface="+mn-cs"/>
                        </a:rPr>
                        <a:t>-Hoc</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182872">
                <a:tc>
                  <a:txBody>
                    <a:bodyPr/>
                    <a:lstStyle/>
                    <a:p>
                      <a:pPr marL="0" algn="l" defTabSz="914400" rtl="0" eaLnBrk="1" latinLnBrk="0" hangingPunct="1"/>
                      <a:r>
                        <a:rPr lang="en-US" sz="1600" kern="1200" dirty="0">
                          <a:solidFill>
                            <a:schemeClr val="dk1"/>
                          </a:solidFill>
                          <a:effectLst/>
                          <a:latin typeface="+mn-lt"/>
                          <a:ea typeface="+mn-ea"/>
                          <a:cs typeface="+mn-cs"/>
                        </a:rPr>
                        <a:t>11-19-1866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Dibakar</a:t>
                      </a:r>
                      <a:r>
                        <a:rPr lang="en-US" sz="1600" kern="1200" dirty="0">
                          <a:solidFill>
                            <a:schemeClr val="dk1"/>
                          </a:solidFill>
                          <a:latin typeface="+mn-lt"/>
                          <a:ea typeface="+mn-ea"/>
                          <a:cs typeface="+mn-cs"/>
                        </a:rPr>
                        <a:t> Das</a:t>
                      </a: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CR Ranging Parameters field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2"/>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Nabil </a:t>
                      </a:r>
                      <a:r>
                        <a:rPr lang="en-US" sz="1600" kern="1200" dirty="0" err="1">
                          <a:solidFill>
                            <a:schemeClr val="dk1"/>
                          </a:solidFill>
                          <a:latin typeface="+mn-lt"/>
                          <a:ea typeface="+mn-ea"/>
                          <a:cs typeface="+mn-cs"/>
                        </a:rPr>
                        <a:t>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11-19-1723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Girish </a:t>
                      </a:r>
                      <a:r>
                        <a:rPr lang="en-US" sz="1600" kern="1200" dirty="0" err="1">
                          <a:solidFill>
                            <a:schemeClr val="dk1"/>
                          </a:solidFill>
                          <a:latin typeface="+mn-lt"/>
                          <a:ea typeface="+mn-ea"/>
                          <a:cs typeface="+mn-cs"/>
                        </a:rPr>
                        <a:t>Madpuwar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nn-NO" sz="1600" kern="1200" dirty="0">
                          <a:solidFill>
                            <a:schemeClr val="dk1"/>
                          </a:solidFill>
                          <a:effectLst/>
                          <a:latin typeface="+mn-lt"/>
                          <a:ea typeface="+mn-ea"/>
                          <a:cs typeface="+mn-cs"/>
                        </a:rPr>
                        <a:t>Comment resolution for ftm overview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4"/>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11-19-1809</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Jerome Henry</a:t>
                      </a: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Proposal for resolution of CID 1968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5"/>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11-19-1674</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LB240-Resolution to CID 1059 </a:t>
                      </a:r>
                      <a:endParaRPr lang="en-US" sz="1600" b="0" dirty="0">
                        <a:effectLst/>
                      </a:endParaRPr>
                    </a:p>
                  </a:txBody>
                  <a:tcPr anchor="ctr"/>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11-19-1691</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LB240-resolution-to-misc-CIDs </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0007"/>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11-19-1785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LB240-Secure-EDMG-FTM-CIDs-v2 </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885959061"/>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b="0" dirty="0">
                          <a:effectLst/>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2323176728"/>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11-19-1812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algn="l"/>
                      <a:r>
                        <a:rPr lang="en-US" sz="1600" kern="1200" dirty="0">
                          <a:solidFill>
                            <a:schemeClr val="dk1"/>
                          </a:solidFill>
                          <a:effectLst/>
                          <a:latin typeface="+mn-lt"/>
                          <a:ea typeface="+mn-ea"/>
                          <a:cs typeface="+mn-cs"/>
                        </a:rPr>
                        <a:t>Part 2 for LB240 CR for Unassigned Comments</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2176958789"/>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11-19-1043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kern="1200" dirty="0">
                          <a:solidFill>
                            <a:schemeClr val="dk1"/>
                          </a:solidFill>
                          <a:effectLst/>
                          <a:latin typeface="+mn-lt"/>
                          <a:ea typeface="+mn-ea"/>
                          <a:cs typeface="+mn-cs"/>
                        </a:rPr>
                        <a:t>LB240 CID Resolutions - Phase Shift TOA in Passive Location - Amendment text</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95238516"/>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11-19-035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3855439188"/>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11-19-1841</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MIB variables –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132468969"/>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11-19-1840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FTM Parameters Element – More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794866998"/>
                  </a:ext>
                </a:extLst>
              </a:tr>
            </a:tbl>
          </a:graphicData>
        </a:graphic>
      </p:graphicFrame>
    </p:spTree>
    <p:extLst>
      <p:ext uri="{BB962C8B-B14F-4D97-AF65-F5344CB8AC3E}">
        <p14:creationId xmlns:p14="http://schemas.microsoft.com/office/powerpoint/2010/main" val="2192217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meeting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68326708"/>
              </p:ext>
            </p:extLst>
          </p:nvPr>
        </p:nvGraphicFramePr>
        <p:xfrm>
          <a:off x="695400" y="1340768"/>
          <a:ext cx="11014246" cy="3535616"/>
        </p:xfrm>
        <a:graphic>
          <a:graphicData uri="http://schemas.openxmlformats.org/drawingml/2006/table">
            <a:tbl>
              <a:tblPr firstRow="1" bandRow="1">
                <a:tableStyleId>{21E4AEA4-8DFA-4A89-87EB-49C32662AFE0}</a:tableStyleId>
              </a:tblPr>
              <a:tblGrid>
                <a:gridCol w="1149151">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7560840">
                  <a:extLst>
                    <a:ext uri="{9D8B030D-6E8A-4147-A177-3AD203B41FA5}">
                      <a16:colId xmlns:a16="http://schemas.microsoft.com/office/drawing/2014/main" val="20002"/>
                    </a:ext>
                  </a:extLst>
                </a:gridCol>
                <a:gridCol w="936103">
                  <a:extLst>
                    <a:ext uri="{9D8B030D-6E8A-4147-A177-3AD203B41FA5}">
                      <a16:colId xmlns:a16="http://schemas.microsoft.com/office/drawing/2014/main" val="20003"/>
                    </a:ext>
                  </a:extLst>
                </a:gridCol>
              </a:tblGrid>
              <a:tr h="332739">
                <a:tc>
                  <a:txBody>
                    <a:bodyPr/>
                    <a:lstStyle/>
                    <a:p>
                      <a:pPr algn="ctr"/>
                      <a:r>
                        <a:rPr lang="en-US" sz="1800" dirty="0"/>
                        <a:t>DCN</a:t>
                      </a:r>
                    </a:p>
                  </a:txBody>
                  <a:tcPr marR="36000" marT="45712" marB="45712"/>
                </a:tc>
                <a:tc>
                  <a:txBody>
                    <a:bodyPr/>
                    <a:lstStyle/>
                    <a:p>
                      <a:pPr algn="ctr"/>
                      <a:r>
                        <a:rPr lang="en-US" sz="1800" dirty="0"/>
                        <a:t>Presenter</a:t>
                      </a:r>
                    </a:p>
                  </a:txBody>
                  <a:tcPr marR="36000" marT="45712" marB="45712"/>
                </a:tc>
                <a:tc>
                  <a:txBody>
                    <a:bodyPr/>
                    <a:lstStyle/>
                    <a:p>
                      <a:pPr algn="ctr"/>
                      <a:r>
                        <a:rPr lang="en-US" sz="1800" dirty="0"/>
                        <a:t>Title</a:t>
                      </a:r>
                    </a:p>
                  </a:txBody>
                  <a:tcPr marR="36000" marT="45712" marB="45712"/>
                </a:tc>
                <a:tc>
                  <a:txBody>
                    <a:bodyPr/>
                    <a:lstStyle/>
                    <a:p>
                      <a:pPr algn="ctr"/>
                      <a:r>
                        <a:rPr lang="en-US" sz="1800" dirty="0"/>
                        <a:t>Topic</a:t>
                      </a:r>
                    </a:p>
                  </a:txBody>
                  <a:tcPr marR="36000" marT="45712" marB="45712"/>
                </a:tc>
                <a:extLst>
                  <a:ext uri="{0D108BD9-81ED-4DB2-BD59-A6C34878D82A}">
                    <a16:rowId xmlns:a16="http://schemas.microsoft.com/office/drawing/2014/main" val="10000"/>
                  </a:ext>
                </a:extLst>
              </a:tr>
              <a:tr h="457192">
                <a:tc>
                  <a:txBody>
                    <a:bodyPr/>
                    <a:lstStyle/>
                    <a:p>
                      <a:pPr marL="0" algn="l" defTabSz="914400" rtl="0" eaLnBrk="1" latinLnBrk="0" hangingPunct="1"/>
                      <a:r>
                        <a:rPr lang="en-US" sz="1600" kern="1200" dirty="0">
                          <a:solidFill>
                            <a:schemeClr val="dk1"/>
                          </a:solidFill>
                          <a:effectLst/>
                          <a:latin typeface="+mn-lt"/>
                          <a:ea typeface="+mn-ea"/>
                          <a:cs typeface="+mn-cs"/>
                        </a:rPr>
                        <a:t>11-19-1042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1"/>
                  </a:ext>
                </a:extLst>
              </a:tr>
              <a:tr h="457192">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extLst>
                  <a:ext uri="{0D108BD9-81ED-4DB2-BD59-A6C34878D82A}">
                    <a16:rowId xmlns:a16="http://schemas.microsoft.com/office/drawing/2014/main" val="10002"/>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11-19-1677</a:t>
                      </a:r>
                    </a:p>
                  </a:txBody>
                  <a:tcPr marT="45712" marB="45712"/>
                </a:tc>
                <a:tc>
                  <a:txBody>
                    <a:bodyPr/>
                    <a:lstStyle/>
                    <a:p>
                      <a:pPr marL="0" algn="l" defTabSz="914400" rtl="0" eaLnBrk="1" latinLnBrk="0" hangingPunct="1"/>
                      <a:r>
                        <a:rPr lang="en-US" sz="1600" b="0" i="0" kern="1200" dirty="0" err="1">
                          <a:solidFill>
                            <a:schemeClr val="dk1"/>
                          </a:solidFill>
                          <a:effectLst/>
                          <a:latin typeface="+mn-lt"/>
                          <a:ea typeface="+mn-ea"/>
                          <a:cs typeface="+mn-cs"/>
                        </a:rPr>
                        <a:t>Tianyu</a:t>
                      </a:r>
                      <a:r>
                        <a:rPr lang="en-US" sz="1600" b="0" i="0" kern="1200" dirty="0">
                          <a:solidFill>
                            <a:schemeClr val="dk1"/>
                          </a:solidFill>
                          <a:effectLst/>
                          <a:latin typeface="+mn-lt"/>
                          <a:ea typeface="+mn-ea"/>
                          <a:cs typeface="+mn-cs"/>
                        </a:rPr>
                        <a:t> Wu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CR for PHY service interface and PPDU format</a:t>
                      </a:r>
                      <a:endParaRPr lang="en-US" sz="16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0003"/>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11-19-1876</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Follow up on CID 2274</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4"/>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11-19-1893</a:t>
                      </a:r>
                    </a:p>
                  </a:txBody>
                  <a:tcPr marT="45712" marB="45712"/>
                </a:tc>
                <a:tc>
                  <a:txBody>
                    <a:bodyPr/>
                    <a:lstStyle/>
                    <a:p>
                      <a:r>
                        <a:rPr lang="en-US" sz="1600" dirty="0"/>
                        <a:t>Feng Jiang</a:t>
                      </a:r>
                    </a:p>
                  </a:txBody>
                  <a:tcPr anchor="ctr"/>
                </a:tc>
                <a:tc>
                  <a:txBody>
                    <a:bodyPr/>
                    <a:lstStyle/>
                    <a:p>
                      <a:r>
                        <a:rPr lang="en-US" sz="1600" dirty="0"/>
                        <a:t>ISTA LCI table update for passive location</a:t>
                      </a:r>
                    </a:p>
                  </a:txBody>
                  <a:tcPr anchor="ctr"/>
                </a:tc>
                <a:tc>
                  <a:txBody>
                    <a:bodyPr/>
                    <a:lstStyle/>
                    <a:p>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5"/>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11-19-1762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Ganesh Venkatesan</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Resolution to few LB240 CIDs part 9</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6"/>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11-19-1880</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Dibakar</a:t>
                      </a:r>
                      <a:r>
                        <a:rPr lang="en-US" sz="1600" kern="1200" dirty="0">
                          <a:solidFill>
                            <a:schemeClr val="dk1"/>
                          </a:solidFill>
                          <a:latin typeface="+mn-lt"/>
                          <a:ea typeface="+mn-ea"/>
                          <a:cs typeface="+mn-cs"/>
                        </a:rPr>
                        <a:t> Das</a:t>
                      </a:r>
                    </a:p>
                  </a:txBody>
                  <a:tcPr marT="45712" marB="45712"/>
                </a:tc>
                <a:tc>
                  <a:txBody>
                    <a:bodyPr/>
                    <a:lstStyle/>
                    <a:p>
                      <a:pPr algn="l"/>
                      <a:r>
                        <a:rPr lang="en-US" sz="1600" b="0" dirty="0">
                          <a:effectLst/>
                        </a:rPr>
                        <a:t>CR for miscellaneous unassigned CIDs</a:t>
                      </a:r>
                    </a:p>
                  </a:txBody>
                  <a:tcPr anchor="ctr"/>
                </a:tc>
                <a:tc>
                  <a:txBody>
                    <a:bodyPr/>
                    <a:lstStyle/>
                    <a:p>
                      <a:r>
                        <a:rPr lang="en-US" sz="1600" dirty="0"/>
                        <a:t>CR</a:t>
                      </a:r>
                    </a:p>
                  </a:txBody>
                  <a:tcPr marT="45712" marB="45712"/>
                </a:tc>
                <a:extLst>
                  <a:ext uri="{0D108BD9-81ED-4DB2-BD59-A6C34878D82A}">
                    <a16:rowId xmlns:a16="http://schemas.microsoft.com/office/drawing/2014/main" val="10007"/>
                  </a:ext>
                </a:extLst>
              </a:tr>
              <a:tr h="182872">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algn="l"/>
                      <a:endParaRPr lang="en-US" sz="1600" b="0" dirty="0">
                        <a:effectLst/>
                      </a:endParaRPr>
                    </a:p>
                  </a:txBody>
                  <a:tcPr anchor="ctr"/>
                </a:tc>
                <a:tc>
                  <a:txBody>
                    <a:bodyPr/>
                    <a:lstStyle/>
                    <a:p>
                      <a:endParaRPr lang="en-US" sz="1600" dirty="0"/>
                    </a:p>
                  </a:txBody>
                  <a:tcPr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906525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meeting (3)</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6373800"/>
              </p:ext>
            </p:extLst>
          </p:nvPr>
        </p:nvGraphicFramePr>
        <p:xfrm>
          <a:off x="914401" y="1340768"/>
          <a:ext cx="10460567" cy="1493456"/>
        </p:xfrm>
        <a:graphic>
          <a:graphicData uri="http://schemas.openxmlformats.org/drawingml/2006/table">
            <a:tbl>
              <a:tblPr firstRow="1" bandRow="1">
                <a:tableStyleId>{21E4AEA4-8DFA-4A89-87EB-49C32662AFE0}</a:tableStyleId>
              </a:tblPr>
              <a:tblGrid>
                <a:gridCol w="1566971">
                  <a:extLst>
                    <a:ext uri="{9D8B030D-6E8A-4147-A177-3AD203B41FA5}">
                      <a16:colId xmlns:a16="http://schemas.microsoft.com/office/drawing/2014/main" val="20000"/>
                    </a:ext>
                  </a:extLst>
                </a:gridCol>
                <a:gridCol w="2015607">
                  <a:extLst>
                    <a:ext uri="{9D8B030D-6E8A-4147-A177-3AD203B41FA5}">
                      <a16:colId xmlns:a16="http://schemas.microsoft.com/office/drawing/2014/main" val="20001"/>
                    </a:ext>
                  </a:extLst>
                </a:gridCol>
                <a:gridCol w="4552289">
                  <a:extLst>
                    <a:ext uri="{9D8B030D-6E8A-4147-A177-3AD203B41FA5}">
                      <a16:colId xmlns:a16="http://schemas.microsoft.com/office/drawing/2014/main" val="20002"/>
                    </a:ext>
                  </a:extLst>
                </a:gridCol>
                <a:gridCol w="2325700">
                  <a:extLst>
                    <a:ext uri="{9D8B030D-6E8A-4147-A177-3AD203B41FA5}">
                      <a16:colId xmlns:a16="http://schemas.microsoft.com/office/drawing/2014/main" val="20003"/>
                    </a:ext>
                  </a:extLst>
                </a:gridCol>
              </a:tblGrid>
              <a:tr h="332739">
                <a:tc>
                  <a:txBody>
                    <a:bodyPr/>
                    <a:lstStyle/>
                    <a:p>
                      <a:pPr algn="ctr"/>
                      <a:r>
                        <a:rPr lang="en-US" sz="2000" dirty="0"/>
                        <a:t>DCN</a:t>
                      </a:r>
                    </a:p>
                  </a:txBody>
                  <a:tcPr marR="36000" marT="45712" marB="45712"/>
                </a:tc>
                <a:tc>
                  <a:txBody>
                    <a:bodyPr/>
                    <a:lstStyle/>
                    <a:p>
                      <a:pPr algn="ctr"/>
                      <a:r>
                        <a:rPr lang="en-US" sz="2000" dirty="0"/>
                        <a:t>Presenter</a:t>
                      </a:r>
                    </a:p>
                  </a:txBody>
                  <a:tcPr marR="36000" marT="45712" marB="45712"/>
                </a:tc>
                <a:tc>
                  <a:txBody>
                    <a:bodyPr/>
                    <a:lstStyle/>
                    <a:p>
                      <a:pPr algn="ctr"/>
                      <a:r>
                        <a:rPr lang="en-US" sz="2000" dirty="0"/>
                        <a:t>Title</a:t>
                      </a:r>
                    </a:p>
                  </a:txBody>
                  <a:tcPr marR="36000" marT="45712" marB="45712"/>
                </a:tc>
                <a:tc>
                  <a:txBody>
                    <a:bodyPr/>
                    <a:lstStyle/>
                    <a:p>
                      <a:pPr algn="ctr"/>
                      <a:r>
                        <a:rPr lang="en-US" sz="2000" dirty="0"/>
                        <a:t>Topic</a:t>
                      </a:r>
                    </a:p>
                  </a:txBody>
                  <a:tcPr marR="36000" marT="45712" marB="45712"/>
                </a:tc>
                <a:extLst>
                  <a:ext uri="{0D108BD9-81ED-4DB2-BD59-A6C34878D82A}">
                    <a16:rowId xmlns:a16="http://schemas.microsoft.com/office/drawing/2014/main" val="10000"/>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10001"/>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10002"/>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54878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Nov. Ad Hoc Day 1</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a:t>Agenda setting (35min).</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Recess (17:30)</a:t>
            </a:r>
          </a:p>
          <a:p>
            <a:pPr algn="just">
              <a:spcBef>
                <a:spcPct val="20000"/>
              </a:spcBef>
              <a:buFontTx/>
              <a:buChar char="•"/>
            </a:pPr>
            <a:endParaRPr lang="en-US" sz="1800" b="0" dirty="0"/>
          </a:p>
          <a:p>
            <a:pPr algn="just">
              <a:spcBef>
                <a:spcPct val="20000"/>
              </a:spcBef>
              <a:buFontTx/>
              <a:buChar char="•"/>
            </a:pPr>
            <a:r>
              <a:rPr lang="en-US" sz="1800" dirty="0"/>
              <a:t>Logistics</a:t>
            </a:r>
            <a:r>
              <a:rPr lang="en-US" sz="1800" b="0" dirty="0"/>
              <a:t>:</a:t>
            </a:r>
          </a:p>
          <a:p>
            <a:pPr lvl="1" algn="just">
              <a:spcBef>
                <a:spcPct val="20000"/>
              </a:spcBef>
              <a:buFontTx/>
              <a:buChar char="•"/>
            </a:pPr>
            <a:r>
              <a:rPr lang="en-US" sz="1800" dirty="0"/>
              <a:t>10:45 – 11:00 coffee break </a:t>
            </a:r>
          </a:p>
          <a:p>
            <a:pPr lvl="1" algn="just">
              <a:spcBef>
                <a:spcPct val="20000"/>
              </a:spcBef>
              <a:buFontTx/>
              <a:buChar char="•"/>
            </a:pPr>
            <a:r>
              <a:rPr lang="en-US" sz="1800" dirty="0"/>
              <a:t>12:00 – 13:00 lunch (depending on discussion)</a:t>
            </a:r>
          </a:p>
          <a:p>
            <a:pPr lvl="1" algn="just">
              <a:spcBef>
                <a:spcPct val="20000"/>
              </a:spcBef>
              <a:buFontTx/>
              <a:buChar char="•"/>
            </a:pPr>
            <a:r>
              <a:rPr lang="en-US" sz="1600" dirty="0"/>
              <a:t>14:45 – 15:00 coffee break</a:t>
            </a:r>
          </a:p>
          <a:p>
            <a:pPr lvl="1" algn="just">
              <a:spcBef>
                <a:spcPct val="20000"/>
              </a:spcBef>
              <a:buFontTx/>
              <a:buChar char="•"/>
            </a:pPr>
            <a:r>
              <a:rPr lang="en-US" sz="1600" dirty="0"/>
              <a:t>16:00 - 16:10  coffee break</a:t>
            </a:r>
          </a:p>
          <a:p>
            <a:pPr lvl="1" algn="just">
              <a:spcBef>
                <a:spcPct val="20000"/>
              </a:spcBef>
              <a:buFontTx/>
              <a:buChar char="•"/>
            </a:pPr>
            <a:r>
              <a:rPr lang="en-US" altLang="en-US" sz="1600" b="0" dirty="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393971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Nov. Ad Hoc Day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672525341"/>
              </p:ext>
            </p:extLst>
          </p:nvPr>
        </p:nvGraphicFramePr>
        <p:xfrm>
          <a:off x="263352" y="1628800"/>
          <a:ext cx="11521279" cy="4510880"/>
        </p:xfrm>
        <a:graphic>
          <a:graphicData uri="http://schemas.openxmlformats.org/drawingml/2006/table">
            <a:tbl>
              <a:tblPr firstRow="1" bandRow="1">
                <a:tableStyleId>{21E4AEA4-8DFA-4A89-87EB-49C32662AFE0}</a:tableStyleId>
              </a:tblPr>
              <a:tblGrid>
                <a:gridCol w="1368152">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4294741">
                  <a:extLst>
                    <a:ext uri="{9D8B030D-6E8A-4147-A177-3AD203B41FA5}">
                      <a16:colId xmlns:a16="http://schemas.microsoft.com/office/drawing/2014/main" val="20002"/>
                    </a:ext>
                  </a:extLst>
                </a:gridCol>
                <a:gridCol w="2319532">
                  <a:extLst>
                    <a:ext uri="{9D8B030D-6E8A-4147-A177-3AD203B41FA5}">
                      <a16:colId xmlns:a16="http://schemas.microsoft.com/office/drawing/2014/main" val="20003"/>
                    </a:ext>
                  </a:extLst>
                </a:gridCol>
                <a:gridCol w="1378614">
                  <a:extLst>
                    <a:ext uri="{9D8B030D-6E8A-4147-A177-3AD203B41FA5}">
                      <a16:colId xmlns:a16="http://schemas.microsoft.com/office/drawing/2014/main" val="20004"/>
                    </a:ext>
                  </a:extLst>
                </a:gridCol>
              </a:tblGrid>
              <a:tr h="305408">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11-19-1691</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LB240-resolution-to-misc-CIDs </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6"/>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11-19-1785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LB240-Secure-EDMG-FTM-CIDs-v2 </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20min </a:t>
                      </a:r>
                    </a:p>
                  </a:txBody>
                  <a:tcPr marT="45712" marB="45712"/>
                </a:tc>
                <a:extLst>
                  <a:ext uri="{0D108BD9-81ED-4DB2-BD59-A6C34878D82A}">
                    <a16:rowId xmlns:a16="http://schemas.microsoft.com/office/drawing/2014/main" val="10007"/>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11-19-1674</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LB240-Resolution to CID 1059 </a:t>
                      </a:r>
                      <a:endParaRPr lang="en-US" sz="1600" b="0" dirty="0">
                        <a:effectLst/>
                      </a:endParaRPr>
                    </a:p>
                  </a:txBody>
                  <a:tcPr anchor="ctr"/>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2750700328"/>
                  </a:ext>
                </a:extLst>
              </a:tr>
              <a:tr h="305408">
                <a:tc>
                  <a:txBody>
                    <a:bodyPr/>
                    <a:lstStyle/>
                    <a:p>
                      <a:pPr marL="0" algn="l" defTabSz="914400" rtl="0" eaLnBrk="1" latinLnBrk="0" hangingPunct="1"/>
                      <a:r>
                        <a:rPr lang="en-US" sz="1600" kern="1200" dirty="0">
                          <a:solidFill>
                            <a:schemeClr val="dk1"/>
                          </a:solidFill>
                          <a:effectLst/>
                          <a:latin typeface="+mn-lt"/>
                          <a:ea typeface="+mn-ea"/>
                          <a:cs typeface="+mn-cs"/>
                        </a:rPr>
                        <a:t>11-19-1866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Dibakar</a:t>
                      </a:r>
                      <a:r>
                        <a:rPr lang="en-US" sz="1600" kern="1200" dirty="0">
                          <a:solidFill>
                            <a:schemeClr val="dk1"/>
                          </a:solidFill>
                          <a:latin typeface="+mn-lt"/>
                          <a:ea typeface="+mn-ea"/>
                          <a:cs typeface="+mn-cs"/>
                        </a:rPr>
                        <a:t> Das</a:t>
                      </a: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CR Ranging Parameters field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3124320630"/>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11-19-1723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Girish </a:t>
                      </a:r>
                      <a:r>
                        <a:rPr lang="en-US" sz="1600" kern="1200" dirty="0" err="1">
                          <a:solidFill>
                            <a:schemeClr val="dk1"/>
                          </a:solidFill>
                          <a:latin typeface="+mn-lt"/>
                          <a:ea typeface="+mn-ea"/>
                          <a:cs typeface="+mn-cs"/>
                        </a:rPr>
                        <a:t>Madpuwar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nn-NO" sz="1600" kern="1200" dirty="0">
                          <a:solidFill>
                            <a:schemeClr val="dk1"/>
                          </a:solidFill>
                          <a:effectLst/>
                          <a:latin typeface="+mn-lt"/>
                          <a:ea typeface="+mn-ea"/>
                          <a:cs typeface="+mn-cs"/>
                        </a:rPr>
                        <a:t>Comment resolution for ftm overview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90396825"/>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11-19-1812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algn="l"/>
                      <a:r>
                        <a:rPr lang="en-US" sz="1600" kern="1200" dirty="0">
                          <a:solidFill>
                            <a:schemeClr val="dk1"/>
                          </a:solidFill>
                          <a:effectLst/>
                          <a:latin typeface="+mn-lt"/>
                          <a:ea typeface="+mn-ea"/>
                          <a:cs typeface="+mn-cs"/>
                        </a:rPr>
                        <a:t>Part 2 for LB240 CR for Unassigned Comments</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2095960726"/>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11-19-1809</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Jerome Henry</a:t>
                      </a: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Proposal for resolution of CID 1968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895893941"/>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11-19-035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3547333684"/>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11-19-1841</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MIB variables –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917221021"/>
                  </a:ext>
                </a:extLst>
              </a:tr>
              <a:tr h="305408">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endParaRPr lang="en-US"/>
                    </a:p>
                  </a:txBody>
                  <a:tcPr anchor="ctr"/>
                </a:tc>
                <a:tc>
                  <a:txBody>
                    <a:bodyPr/>
                    <a:lstStyle/>
                    <a:p>
                      <a:endParaRPr lang="en-US"/>
                    </a:p>
                  </a:txBody>
                  <a:tcPr anchor="ctr"/>
                </a:tc>
                <a:tc>
                  <a:txBody>
                    <a:bodyPr/>
                    <a:lstStyle/>
                    <a:p>
                      <a:endParaRPr lang="en-US" dirty="0"/>
                    </a:p>
                  </a:txBody>
                  <a:tcPr marT="45712" marB="45712"/>
                </a:tc>
                <a:extLst>
                  <a:ext uri="{0D108BD9-81ED-4DB2-BD59-A6C34878D82A}">
                    <a16:rowId xmlns:a16="http://schemas.microsoft.com/office/drawing/2014/main" val="1723805498"/>
                  </a:ext>
                </a:extLst>
              </a:tr>
            </a:tbl>
          </a:graphicData>
        </a:graphic>
      </p:graphicFrame>
    </p:spTree>
    <p:extLst>
      <p:ext uri="{BB962C8B-B14F-4D97-AF65-F5344CB8AC3E}">
        <p14:creationId xmlns:p14="http://schemas.microsoft.com/office/powerpoint/2010/main" val="1298214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Ad Hoc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Nov. Ad Hoc Day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1264071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520546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11-19-1691</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11-19-1691r2 for CIDs 1002, 1037, 1057, 2212, 1591, 1995 and 2147. </a:t>
            </a:r>
          </a:p>
          <a:p>
            <a:pPr marL="0" indent="0"/>
            <a:endParaRPr lang="en-US" b="0" dirty="0"/>
          </a:p>
          <a:p>
            <a:pPr marL="0" indent="0"/>
            <a:r>
              <a:rPr lang="en-US" b="0" dirty="0"/>
              <a:t>Results (Y/N/A): approved unanimously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84640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11-19-1866</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11-19-1866r1 for CIDs </a:t>
            </a:r>
            <a:r>
              <a:rPr lang="en-GB" b="0" dirty="0"/>
              <a:t>1467, 1475, 2073 and 1729</a:t>
            </a:r>
            <a:r>
              <a:rPr lang="en-US" b="0" dirty="0"/>
              <a:t>. </a:t>
            </a:r>
          </a:p>
          <a:p>
            <a:pPr marL="0" indent="0"/>
            <a:endParaRPr lang="en-US" b="0" dirty="0"/>
          </a:p>
          <a:p>
            <a:pPr marL="0" indent="0"/>
            <a:r>
              <a:rPr lang="en-US" b="0" dirty="0"/>
              <a:t>Results (Y/N/A): 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74966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11-19-1812</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11-19-1812r1 for CIDs </a:t>
            </a:r>
            <a:r>
              <a:rPr lang="en-GB" b="0" dirty="0"/>
              <a:t>1155, 1156, 1245, 1246, 1365, 1480, 1772, 1773, 1779, 1809, 1891, 1895, 2132, 2254, 2464, 2465 and 2466.</a:t>
            </a:r>
            <a:r>
              <a:rPr lang="en-US" b="0" dirty="0"/>
              <a:t> </a:t>
            </a:r>
          </a:p>
          <a:p>
            <a:pPr marL="0" indent="0"/>
            <a:endParaRPr lang="en-US" b="0" dirty="0"/>
          </a:p>
          <a:p>
            <a:pPr marL="0" indent="0"/>
            <a:r>
              <a:rPr lang="en-US" b="0" dirty="0"/>
              <a:t>Results (Y/N/A): unanimous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926442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11-19-1723</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11-19-1723r4 for CIDs 2148 and 1090</a:t>
            </a:r>
            <a:r>
              <a:rPr lang="en-GB" b="0" dirty="0"/>
              <a:t>.</a:t>
            </a:r>
            <a:r>
              <a:rPr lang="en-US" b="0" dirty="0"/>
              <a:t> </a:t>
            </a:r>
          </a:p>
          <a:p>
            <a:pPr marL="0" indent="0"/>
            <a:endParaRPr lang="en-US" b="0" dirty="0"/>
          </a:p>
          <a:p>
            <a:pPr marL="0" indent="0"/>
            <a:r>
              <a:rPr lang="en-US" b="0" dirty="0"/>
              <a:t>Results (Y/N/A): 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03039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11-19-1809</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 depicted by document 11-19-1809r2 for CID 1968.</a:t>
            </a:r>
          </a:p>
          <a:p>
            <a:pPr marL="0" indent="0"/>
            <a:endParaRPr lang="en-US" b="0" dirty="0"/>
          </a:p>
          <a:p>
            <a:pPr marL="0" indent="0"/>
            <a:r>
              <a:rPr lang="en-US" b="0" dirty="0"/>
              <a:t>Results (Y/N/A): 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845138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069085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pPr algn="ctr"/>
            <a:r>
              <a:rPr lang="en-US" sz="4800" dirty="0">
                <a:solidFill>
                  <a:srgbClr val="FF0000"/>
                </a:solidFill>
              </a:rPr>
              <a:t>Recess for the day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679764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Nov. Ad Hoc Day 2</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a:t>Agenda setting (20min).</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Recess</a:t>
            </a:r>
          </a:p>
          <a:p>
            <a:pPr algn="just">
              <a:spcBef>
                <a:spcPct val="20000"/>
              </a:spcBef>
              <a:buFontTx/>
              <a:buChar char="•"/>
            </a:pPr>
            <a:endParaRPr lang="en-US" sz="1800" b="0" dirty="0"/>
          </a:p>
          <a:p>
            <a:pPr algn="just">
              <a:spcBef>
                <a:spcPct val="20000"/>
              </a:spcBef>
              <a:buFontTx/>
              <a:buChar char="•"/>
            </a:pPr>
            <a:r>
              <a:rPr lang="en-US" sz="1800" dirty="0"/>
              <a:t>Logistics</a:t>
            </a:r>
            <a:r>
              <a:rPr lang="en-US" sz="1800" b="0" dirty="0"/>
              <a:t>:</a:t>
            </a:r>
          </a:p>
          <a:p>
            <a:pPr lvl="1" algn="just">
              <a:spcBef>
                <a:spcPct val="20000"/>
              </a:spcBef>
              <a:buFontTx/>
              <a:buChar char="•"/>
            </a:pPr>
            <a:r>
              <a:rPr lang="en-US" sz="1800" dirty="0"/>
              <a:t>10:45 – 11:00 coffee break </a:t>
            </a:r>
          </a:p>
          <a:p>
            <a:pPr lvl="1" algn="just">
              <a:spcBef>
                <a:spcPct val="20000"/>
              </a:spcBef>
              <a:buFontTx/>
              <a:buChar char="•"/>
            </a:pPr>
            <a:r>
              <a:rPr lang="en-US" sz="1800" dirty="0"/>
              <a:t>12:00 – 13:00 lunch (depending on discussion)</a:t>
            </a:r>
          </a:p>
          <a:p>
            <a:pPr lvl="1" algn="just">
              <a:spcBef>
                <a:spcPct val="20000"/>
              </a:spcBef>
              <a:buFontTx/>
              <a:buChar char="•"/>
            </a:pPr>
            <a:r>
              <a:rPr lang="en-US" sz="1600" dirty="0"/>
              <a:t>14:45 – 15:00 coffee break</a:t>
            </a:r>
          </a:p>
          <a:p>
            <a:pPr lvl="1" algn="just">
              <a:spcBef>
                <a:spcPct val="20000"/>
              </a:spcBef>
              <a:buFontTx/>
              <a:buChar char="•"/>
            </a:pPr>
            <a:r>
              <a:rPr lang="en-US" sz="1600" dirty="0"/>
              <a:t>16:00 - 16:10  coffee break</a:t>
            </a:r>
          </a:p>
          <a:p>
            <a:pPr lvl="1" algn="just">
              <a:spcBef>
                <a:spcPct val="20000"/>
              </a:spcBef>
              <a:buFontTx/>
              <a:buChar char="•"/>
            </a:pPr>
            <a:r>
              <a:rPr lang="en-US" altLang="en-US" sz="1600" b="0" dirty="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071057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presentation contains the agenda for IEEE 802.11 </a:t>
            </a:r>
            <a:r>
              <a:rPr lang="en-US" altLang="en-US" dirty="0" err="1"/>
              <a:t>TGaz</a:t>
            </a:r>
            <a:r>
              <a:rPr lang="en-US" altLang="en-US" dirty="0"/>
              <a:t> Next Generation Positioning for the November ad-hoc.</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Nov. Ad Hoc Day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74428460"/>
              </p:ext>
            </p:extLst>
          </p:nvPr>
        </p:nvGraphicFramePr>
        <p:xfrm>
          <a:off x="191344" y="1265916"/>
          <a:ext cx="11521279" cy="4846160"/>
        </p:xfrm>
        <a:graphic>
          <a:graphicData uri="http://schemas.openxmlformats.org/drawingml/2006/table">
            <a:tbl>
              <a:tblPr firstRow="1" bandRow="1">
                <a:tableStyleId>{21E4AEA4-8DFA-4A89-87EB-49C32662AFE0}</a:tableStyleId>
              </a:tblPr>
              <a:tblGrid>
                <a:gridCol w="1368152">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4294741">
                  <a:extLst>
                    <a:ext uri="{9D8B030D-6E8A-4147-A177-3AD203B41FA5}">
                      <a16:colId xmlns:a16="http://schemas.microsoft.com/office/drawing/2014/main" val="20002"/>
                    </a:ext>
                  </a:extLst>
                </a:gridCol>
                <a:gridCol w="1033851">
                  <a:extLst>
                    <a:ext uri="{9D8B030D-6E8A-4147-A177-3AD203B41FA5}">
                      <a16:colId xmlns:a16="http://schemas.microsoft.com/office/drawing/2014/main" val="20003"/>
                    </a:ext>
                  </a:extLst>
                </a:gridCol>
                <a:gridCol w="2664295">
                  <a:extLst>
                    <a:ext uri="{9D8B030D-6E8A-4147-A177-3AD203B41FA5}">
                      <a16:colId xmlns:a16="http://schemas.microsoft.com/office/drawing/2014/main" val="20004"/>
                    </a:ext>
                  </a:extLst>
                </a:gridCol>
              </a:tblGrid>
              <a:tr h="305408">
                <a:tc>
                  <a:txBody>
                    <a:bodyPr/>
                    <a:lstStyle/>
                    <a:p>
                      <a:r>
                        <a:rPr lang="en-US" sz="1800" dirty="0"/>
                        <a:t>DCN</a:t>
                      </a:r>
                    </a:p>
                  </a:txBody>
                  <a:tcPr marT="45712" marB="45712"/>
                </a:tc>
                <a:tc>
                  <a:txBody>
                    <a:bodyPr/>
                    <a:lstStyle/>
                    <a:p>
                      <a:r>
                        <a:rPr lang="en-US" sz="1800" dirty="0"/>
                        <a:t>Presenter</a:t>
                      </a:r>
                    </a:p>
                  </a:txBody>
                  <a:tcPr marT="45712" marB="45712"/>
                </a:tc>
                <a:tc>
                  <a:txBody>
                    <a:bodyPr/>
                    <a:lstStyle/>
                    <a:p>
                      <a:r>
                        <a:rPr lang="en-US" sz="1800" dirty="0"/>
                        <a:t>Title</a:t>
                      </a:r>
                    </a:p>
                  </a:txBody>
                  <a:tcPr marT="45712" marB="45712"/>
                </a:tc>
                <a:tc>
                  <a:txBody>
                    <a:bodyPr/>
                    <a:lstStyle/>
                    <a:p>
                      <a:r>
                        <a:rPr lang="en-US" sz="1800" dirty="0"/>
                        <a:t>Topic</a:t>
                      </a:r>
                    </a:p>
                  </a:txBody>
                  <a:tcPr marT="45712" marB="45712"/>
                </a:tc>
                <a:tc>
                  <a:txBody>
                    <a:bodyPr/>
                    <a:lstStyle/>
                    <a:p>
                      <a:r>
                        <a:rPr lang="en-US" sz="1800" dirty="0"/>
                        <a:t>Time</a:t>
                      </a:r>
                      <a:r>
                        <a:rPr lang="en-US" sz="1800" baseline="0" dirty="0"/>
                        <a:t> allocation</a:t>
                      </a:r>
                      <a:endParaRPr lang="en-US" sz="1800" dirty="0"/>
                    </a:p>
                  </a:txBody>
                  <a:tcPr marT="45712" marB="45712"/>
                </a:tc>
                <a:extLst>
                  <a:ext uri="{0D108BD9-81ED-4DB2-BD59-A6C34878D82A}">
                    <a16:rowId xmlns:a16="http://schemas.microsoft.com/office/drawing/2014/main" val="10000"/>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11-19-1785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LB240-Secure-EDMG-FTM-CIDs-v2 </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10min - completion</a:t>
                      </a:r>
                    </a:p>
                  </a:txBody>
                  <a:tcPr marT="45712" marB="45712"/>
                </a:tc>
                <a:extLst>
                  <a:ext uri="{0D108BD9-81ED-4DB2-BD59-A6C34878D82A}">
                    <a16:rowId xmlns:a16="http://schemas.microsoft.com/office/drawing/2014/main" val="4226562211"/>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11-19-1674</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LB240-Resolution to CID 1059 </a:t>
                      </a:r>
                      <a:endParaRPr lang="en-US" sz="1600" b="0" dirty="0">
                        <a:effectLst/>
                      </a:endParaRPr>
                    </a:p>
                  </a:txBody>
                  <a:tcPr anchor="ctr"/>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20min – moved to next week</a:t>
                      </a:r>
                    </a:p>
                  </a:txBody>
                  <a:tcPr marT="45712" marB="45712"/>
                </a:tc>
                <a:extLst>
                  <a:ext uri="{0D108BD9-81ED-4DB2-BD59-A6C34878D82A}">
                    <a16:rowId xmlns:a16="http://schemas.microsoft.com/office/drawing/2014/main" val="1782790259"/>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Nabil </a:t>
                      </a:r>
                      <a:r>
                        <a:rPr lang="en-US" sz="1600" kern="1200" dirty="0" err="1">
                          <a:solidFill>
                            <a:schemeClr val="dk1"/>
                          </a:solidFill>
                          <a:latin typeface="+mn-lt"/>
                          <a:ea typeface="+mn-ea"/>
                          <a:cs typeface="+mn-cs"/>
                        </a:rPr>
                        <a:t>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10002"/>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b="0" dirty="0">
                          <a:effectLst/>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4293119532"/>
                  </a:ext>
                </a:extLst>
              </a:tr>
              <a:tr h="287740">
                <a:tc>
                  <a:txBody>
                    <a:bodyPr/>
                    <a:lstStyle/>
                    <a:p>
                      <a:pPr marL="0" algn="l" defTabSz="914400" rtl="0" eaLnBrk="1" latinLnBrk="0" hangingPunct="1"/>
                      <a:r>
                        <a:rPr lang="en-US" sz="1600" kern="1200" dirty="0">
                          <a:solidFill>
                            <a:schemeClr val="dk1"/>
                          </a:solidFill>
                          <a:latin typeface="+mn-lt"/>
                          <a:ea typeface="+mn-ea"/>
                          <a:cs typeface="+mn-cs"/>
                        </a:rPr>
                        <a:t>11-19-035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2976155895"/>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11-19-1677</a:t>
                      </a:r>
                    </a:p>
                  </a:txBody>
                  <a:tcPr marT="45712" marB="45712"/>
                </a:tc>
                <a:tc>
                  <a:txBody>
                    <a:bodyPr/>
                    <a:lstStyle/>
                    <a:p>
                      <a:pPr marL="0" algn="l" defTabSz="914400" rtl="0" eaLnBrk="1" latinLnBrk="0" hangingPunct="1"/>
                      <a:r>
                        <a:rPr lang="en-US" sz="1600" b="0" i="0" kern="1200" dirty="0" err="1">
                          <a:solidFill>
                            <a:schemeClr val="dk1"/>
                          </a:solidFill>
                          <a:effectLst/>
                          <a:latin typeface="+mn-lt"/>
                          <a:ea typeface="+mn-ea"/>
                          <a:cs typeface="+mn-cs"/>
                        </a:rPr>
                        <a:t>Tianyu</a:t>
                      </a:r>
                      <a:r>
                        <a:rPr lang="en-US" sz="1600" b="0" i="0" kern="1200" dirty="0">
                          <a:solidFill>
                            <a:schemeClr val="dk1"/>
                          </a:solidFill>
                          <a:effectLst/>
                          <a:latin typeface="+mn-lt"/>
                          <a:ea typeface="+mn-ea"/>
                          <a:cs typeface="+mn-cs"/>
                        </a:rPr>
                        <a:t> Wu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CR for PHY service interface and PPDU format</a:t>
                      </a:r>
                      <a:endParaRPr lang="en-US" sz="16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2530094900"/>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11-19-1762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Ganesh Venkatesan</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Resolution to few LB240 CIDs part 9</a:t>
                      </a:r>
                    </a:p>
                  </a:txBody>
                  <a:tcPr marT="45712" marB="45712"/>
                </a:tc>
                <a:tc>
                  <a:txBody>
                    <a:bodyPr/>
                    <a:lstStyle/>
                    <a:p>
                      <a:r>
                        <a:rPr lang="en-US" sz="1600" dirty="0"/>
                        <a:t>CR</a:t>
                      </a:r>
                    </a:p>
                  </a:txBody>
                  <a:tcPr marT="45712" marB="45712"/>
                </a:tc>
                <a:tc>
                  <a:txBody>
                    <a:bodyPr/>
                    <a:lstStyle/>
                    <a:p>
                      <a:r>
                        <a:rPr lang="en-US" sz="18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2151644825"/>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11-19-1876</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Follow up on CID 2274</a:t>
                      </a:r>
                    </a:p>
                  </a:txBody>
                  <a:tcPr marT="45712" marB="45712"/>
                </a:tc>
                <a:tc>
                  <a:txBody>
                    <a:bodyPr/>
                    <a:lstStyle/>
                    <a:p>
                      <a:r>
                        <a:rPr lang="en-US" sz="1600" dirty="0"/>
                        <a:t>CR</a:t>
                      </a:r>
                    </a:p>
                  </a:txBody>
                  <a:tcPr marT="45712" marB="45712"/>
                </a:tc>
                <a:tc>
                  <a:txBody>
                    <a:bodyPr/>
                    <a:lstStyle/>
                    <a:p>
                      <a:r>
                        <a:rPr lang="en-US" dirty="0"/>
                        <a:t>15min</a:t>
                      </a:r>
                    </a:p>
                  </a:txBody>
                  <a:tcPr marT="45712" marB="45712"/>
                </a:tc>
                <a:extLst>
                  <a:ext uri="{0D108BD9-81ED-4DB2-BD59-A6C34878D82A}">
                    <a16:rowId xmlns:a16="http://schemas.microsoft.com/office/drawing/2014/main" val="3802103235"/>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11-19-1043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kern="1200" dirty="0">
                          <a:solidFill>
                            <a:schemeClr val="dk1"/>
                          </a:solidFill>
                          <a:effectLst/>
                          <a:latin typeface="+mn-lt"/>
                          <a:ea typeface="+mn-ea"/>
                          <a:cs typeface="+mn-cs"/>
                        </a:rPr>
                        <a:t>LB240 CID Resolutions - Phase Shift TOA in Passive Location - Amendment text</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944568914"/>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11-19-1841</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MIB variables –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pPr marL="0" algn="l" defTabSz="914400" rtl="0" eaLnBrk="1" latinLnBrk="0" hangingPunct="1"/>
                      <a:r>
                        <a:rPr lang="en-US" sz="1600" kern="1200" dirty="0">
                          <a:solidFill>
                            <a:schemeClr val="dk1"/>
                          </a:solidFill>
                          <a:latin typeface="+mn-lt"/>
                          <a:ea typeface="+mn-ea"/>
                          <a:cs typeface="+mn-cs"/>
                        </a:rPr>
                        <a:t>As time permits </a:t>
                      </a:r>
                    </a:p>
                  </a:txBody>
                  <a:tcPr marT="45712" marB="45712"/>
                </a:tc>
                <a:extLst>
                  <a:ext uri="{0D108BD9-81ED-4DB2-BD59-A6C34878D82A}">
                    <a16:rowId xmlns:a16="http://schemas.microsoft.com/office/drawing/2014/main" val="3293397496"/>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tc>
                  <a:txBody>
                    <a:bodyPr/>
                    <a:lstStyle/>
                    <a:p>
                      <a:r>
                        <a:rPr lang="en-US" sz="18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629284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106173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11-19-1785</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11-19-1785r4 for CID </a:t>
            </a:r>
            <a:r>
              <a:rPr lang="en-GB" b="0" dirty="0"/>
              <a:t>1454, 1455, 1456,  1450 and 1089.</a:t>
            </a:r>
            <a:endParaRPr lang="en-US" b="0" dirty="0"/>
          </a:p>
          <a:p>
            <a:pPr marL="0" indent="0"/>
            <a:endParaRPr lang="en-US" b="0" dirty="0"/>
          </a:p>
          <a:p>
            <a:pPr marL="0" indent="0"/>
            <a:r>
              <a:rPr lang="en-US" b="0" dirty="0"/>
              <a:t>Results (Y/N/A): unanimous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9797585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11-19-1762</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11-19-1762r1 for CIDs </a:t>
            </a:r>
            <a:r>
              <a:rPr lang="en-GB" b="0" dirty="0"/>
              <a:t>: 1639, 1795, 1814, 2013, 2073 and 2128.</a:t>
            </a:r>
            <a:endParaRPr lang="en-US" b="0" dirty="0"/>
          </a:p>
          <a:p>
            <a:pPr marL="0" indent="0"/>
            <a:endParaRPr lang="en-US" b="0" dirty="0"/>
          </a:p>
          <a:p>
            <a:pPr marL="0" indent="0"/>
            <a:endParaRPr lang="en-US" b="0" dirty="0"/>
          </a:p>
          <a:p>
            <a:pPr marL="0" indent="0"/>
            <a:r>
              <a:rPr lang="en-US" b="0" dirty="0"/>
              <a:t>Results (Y/N/A): unanimous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665330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11-19-1876</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11-19-1876r0 for CID </a:t>
            </a:r>
            <a:r>
              <a:rPr lang="en-GB" b="0" dirty="0"/>
              <a:t>2274.</a:t>
            </a:r>
            <a:endParaRPr lang="en-US" b="0" dirty="0"/>
          </a:p>
          <a:p>
            <a:pPr marL="0" indent="0"/>
            <a:endParaRPr lang="en-US" b="0" dirty="0"/>
          </a:p>
          <a:p>
            <a:pPr marL="0" indent="0"/>
            <a:endParaRPr lang="en-US" b="0" dirty="0"/>
          </a:p>
          <a:p>
            <a:pPr marL="0" indent="0"/>
            <a:r>
              <a:rPr lang="en-US" b="0" dirty="0"/>
              <a:t>Results (Y/N/A): 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0240781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4BE09-3ED4-48FF-8600-4F8B62F498AB}"/>
              </a:ext>
            </a:extLst>
          </p:cNvPr>
          <p:cNvSpPr>
            <a:spLocks noGrp="1"/>
          </p:cNvSpPr>
          <p:nvPr>
            <p:ph type="title"/>
          </p:nvPr>
        </p:nvSpPr>
        <p:spPr/>
        <p:txBody>
          <a:bodyPr/>
          <a:lstStyle/>
          <a:p>
            <a:r>
              <a:rPr lang="en-US" dirty="0"/>
              <a:t>Submission 11-19-1043</a:t>
            </a:r>
          </a:p>
        </p:txBody>
      </p:sp>
      <p:sp>
        <p:nvSpPr>
          <p:cNvPr id="3" name="Content Placeholder 2">
            <a:extLst>
              <a:ext uri="{FF2B5EF4-FFF2-40B4-BE49-F238E27FC236}">
                <a16:creationId xmlns:a16="http://schemas.microsoft.com/office/drawing/2014/main" id="{A36EAFC2-1743-4C70-B937-F4FBDF4CF6A0}"/>
              </a:ext>
            </a:extLst>
          </p:cNvPr>
          <p:cNvSpPr>
            <a:spLocks noGrp="1"/>
          </p:cNvSpPr>
          <p:nvPr>
            <p:ph idx="1"/>
          </p:nvPr>
        </p:nvSpPr>
        <p:spPr/>
        <p:txBody>
          <a:bodyPr/>
          <a:lstStyle/>
          <a:p>
            <a:r>
              <a:rPr lang="en-US" dirty="0" err="1"/>
              <a:t>Strawpoll</a:t>
            </a:r>
            <a:endParaRPr lang="en-US" dirty="0"/>
          </a:p>
          <a:p>
            <a:r>
              <a:rPr lang="en-US" b="0" dirty="0"/>
              <a:t>Which of the following options do you support</a:t>
            </a:r>
            <a:r>
              <a:rPr lang="en-US" sz="2000" b="0" dirty="0"/>
              <a:t>** </a:t>
            </a:r>
            <a:r>
              <a:rPr lang="en-US" b="0" dirty="0"/>
              <a:t>for passive ranging:</a:t>
            </a:r>
          </a:p>
          <a:p>
            <a:r>
              <a:rPr lang="en-US" b="0" dirty="0"/>
              <a:t>O1) Protocol supports* both Phase shift and First path TOA reporting</a:t>
            </a:r>
          </a:p>
          <a:p>
            <a:r>
              <a:rPr lang="en-US" b="0" dirty="0"/>
              <a:t>O2) Protocol supports* only first path TOA reporting</a:t>
            </a:r>
          </a:p>
          <a:p>
            <a:r>
              <a:rPr lang="en-US" b="0" dirty="0"/>
              <a:t>O3) Protocol supports* only phase shift TOA reporting</a:t>
            </a:r>
          </a:p>
          <a:p>
            <a:r>
              <a:rPr lang="en-US" sz="2000" b="0" dirty="0"/>
              <a:t>*Supports means negotiation and any interoperable implications.</a:t>
            </a:r>
          </a:p>
          <a:p>
            <a:r>
              <a:rPr lang="en-US" sz="2000" b="0" dirty="0"/>
              <a:t>** multiple choices allowed.</a:t>
            </a:r>
          </a:p>
          <a:p>
            <a:r>
              <a:rPr lang="en-US" b="0" dirty="0"/>
              <a:t>O1) 8 		O2) 3		O3) 3</a:t>
            </a:r>
          </a:p>
          <a:p>
            <a:r>
              <a:rPr lang="en-US" b="0" dirty="0"/>
              <a:t>A) </a:t>
            </a:r>
          </a:p>
        </p:txBody>
      </p:sp>
      <p:sp>
        <p:nvSpPr>
          <p:cNvPr id="4" name="Slide Number Placeholder 3">
            <a:extLst>
              <a:ext uri="{FF2B5EF4-FFF2-40B4-BE49-F238E27FC236}">
                <a16:creationId xmlns:a16="http://schemas.microsoft.com/office/drawing/2014/main" id="{0357895E-E4DE-417F-A5CE-8A0C92A0F669}"/>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5148B3A9-9A41-49AB-A2AB-DA9650E09CF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41B556D-1AEE-4B5D-8CB9-B12488864457}"/>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031882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11-19-1677</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11-19-1677r1 for CIDs 1172, 1298, 1299, 1302, 1319, 1322, 1340, 1371, 1731, 2324, 2353, 2356, 2357, 2359, 2360, 2477, 2502, 2503, 2504, 2510, 2516 and 2518.</a:t>
            </a:r>
          </a:p>
          <a:p>
            <a:pPr marL="0" indent="0"/>
            <a:endParaRPr lang="en-US" b="0" dirty="0"/>
          </a:p>
          <a:p>
            <a:pPr marL="0" indent="0"/>
            <a:endParaRPr lang="en-US" b="0" dirty="0"/>
          </a:p>
          <a:p>
            <a:pPr marL="0" indent="0"/>
            <a:r>
              <a:rPr lang="en-US" b="0" dirty="0"/>
              <a:t>Results (Y/N/A): unanimous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522308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r>
              <a:rPr lang="en-US" sz="4000" dirty="0">
                <a:solidFill>
                  <a:srgbClr val="FF0000"/>
                </a:solidFill>
              </a:rPr>
              <a:t>Recess for the day</a:t>
            </a:r>
          </a:p>
          <a:p>
            <a:pPr algn="ctr"/>
            <a:endParaRPr lang="en-US" sz="4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0597368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Nov Ad Hoc Day 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a:t>Agenda setting (10min).</a:t>
            </a:r>
          </a:p>
          <a:p>
            <a:pPr algn="just">
              <a:spcBef>
                <a:spcPct val="20000"/>
              </a:spcBef>
              <a:buFontTx/>
              <a:buChar char="•"/>
            </a:pPr>
            <a:r>
              <a:rPr lang="en-US" altLang="en-US" sz="1800" b="0" dirty="0"/>
              <a:t>Review submissions (as time permits)</a:t>
            </a:r>
          </a:p>
          <a:p>
            <a:pPr algn="just">
              <a:spcBef>
                <a:spcPct val="20000"/>
              </a:spcBef>
              <a:buFontTx/>
              <a:buChar char="•"/>
            </a:pPr>
            <a:r>
              <a:rPr lang="en-US" altLang="en-US" sz="1800" b="0" dirty="0"/>
              <a:t>Review of current CR status and progress and planning for IEEE week (20min) – special order 16:00 or prior if time enables. </a:t>
            </a:r>
          </a:p>
          <a:p>
            <a:pPr algn="just">
              <a:spcBef>
                <a:spcPct val="20000"/>
              </a:spcBef>
              <a:buFontTx/>
              <a:buChar char="•"/>
            </a:pPr>
            <a:r>
              <a:rPr lang="en-US" sz="1800" b="0" dirty="0"/>
              <a:t>Recess</a:t>
            </a:r>
          </a:p>
          <a:p>
            <a:pPr algn="just">
              <a:spcBef>
                <a:spcPct val="20000"/>
              </a:spcBef>
              <a:buFontTx/>
              <a:buChar char="•"/>
            </a:pPr>
            <a:endParaRPr lang="en-US" sz="1800" b="0" dirty="0"/>
          </a:p>
          <a:p>
            <a:pPr algn="just">
              <a:spcBef>
                <a:spcPct val="20000"/>
              </a:spcBef>
              <a:buFontTx/>
              <a:buChar char="•"/>
            </a:pPr>
            <a:r>
              <a:rPr lang="en-US" sz="1800" dirty="0"/>
              <a:t>Logistics</a:t>
            </a:r>
            <a:r>
              <a:rPr lang="en-US" sz="1800" b="0" dirty="0"/>
              <a:t>:</a:t>
            </a:r>
          </a:p>
          <a:p>
            <a:pPr lvl="1" algn="just">
              <a:spcBef>
                <a:spcPct val="20000"/>
              </a:spcBef>
              <a:buFontTx/>
              <a:buChar char="•"/>
            </a:pPr>
            <a:r>
              <a:rPr lang="en-US" sz="1800" dirty="0"/>
              <a:t>10:45 – 11:00 coffee break </a:t>
            </a:r>
          </a:p>
          <a:p>
            <a:pPr lvl="1" algn="just">
              <a:spcBef>
                <a:spcPct val="20000"/>
              </a:spcBef>
              <a:buFontTx/>
              <a:buChar char="•"/>
            </a:pPr>
            <a:r>
              <a:rPr lang="en-US" sz="1800" dirty="0"/>
              <a:t>12:00 – 13:00 lunch (depending on discuss)</a:t>
            </a:r>
          </a:p>
          <a:p>
            <a:pPr lvl="1" algn="just">
              <a:spcBef>
                <a:spcPct val="20000"/>
              </a:spcBef>
              <a:buFontTx/>
              <a:buChar char="•"/>
            </a:pPr>
            <a:r>
              <a:rPr lang="en-US" sz="1600" dirty="0"/>
              <a:t>14:45 – 15:00 coffee break</a:t>
            </a:r>
          </a:p>
          <a:p>
            <a:pPr lvl="1" algn="just">
              <a:spcBef>
                <a:spcPct val="20000"/>
              </a:spcBef>
              <a:buFontTx/>
              <a:buChar char="•"/>
            </a:pPr>
            <a:r>
              <a:rPr lang="en-US" sz="1600" dirty="0"/>
              <a:t>16:00 - 16:10  coffee break</a:t>
            </a:r>
          </a:p>
          <a:p>
            <a:pPr lvl="1" algn="just">
              <a:spcBef>
                <a:spcPct val="20000"/>
              </a:spcBef>
              <a:buFontTx/>
              <a:buChar char="•"/>
            </a:pPr>
            <a:r>
              <a:rPr lang="en-US" altLang="en-US" sz="1600" b="0" dirty="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442551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Nov. Ad Hoc Day 3</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873977296"/>
              </p:ext>
            </p:extLst>
          </p:nvPr>
        </p:nvGraphicFramePr>
        <p:xfrm>
          <a:off x="334303" y="1183324"/>
          <a:ext cx="11521279" cy="3840392"/>
        </p:xfrm>
        <a:graphic>
          <a:graphicData uri="http://schemas.openxmlformats.org/drawingml/2006/table">
            <a:tbl>
              <a:tblPr firstRow="1" bandRow="1">
                <a:tableStyleId>{21E4AEA4-8DFA-4A89-87EB-49C32662AFE0}</a:tableStyleId>
              </a:tblPr>
              <a:tblGrid>
                <a:gridCol w="1296144">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5185633">
                  <a:extLst>
                    <a:ext uri="{9D8B030D-6E8A-4147-A177-3AD203B41FA5}">
                      <a16:colId xmlns:a16="http://schemas.microsoft.com/office/drawing/2014/main" val="20002"/>
                    </a:ext>
                  </a:extLst>
                </a:gridCol>
                <a:gridCol w="1860688">
                  <a:extLst>
                    <a:ext uri="{9D8B030D-6E8A-4147-A177-3AD203B41FA5}">
                      <a16:colId xmlns:a16="http://schemas.microsoft.com/office/drawing/2014/main" val="20003"/>
                    </a:ext>
                  </a:extLst>
                </a:gridCol>
                <a:gridCol w="1378614">
                  <a:extLst>
                    <a:ext uri="{9D8B030D-6E8A-4147-A177-3AD203B41FA5}">
                      <a16:colId xmlns:a16="http://schemas.microsoft.com/office/drawing/2014/main" val="20004"/>
                    </a:ext>
                  </a:extLst>
                </a:gridCol>
              </a:tblGrid>
              <a:tr h="305408">
                <a:tc>
                  <a:txBody>
                    <a:bodyPr/>
                    <a:lstStyle/>
                    <a:p>
                      <a:r>
                        <a:rPr lang="en-US" sz="1800" dirty="0"/>
                        <a:t>DCN</a:t>
                      </a:r>
                    </a:p>
                  </a:txBody>
                  <a:tcPr marT="45712" marB="45712"/>
                </a:tc>
                <a:tc>
                  <a:txBody>
                    <a:bodyPr/>
                    <a:lstStyle/>
                    <a:p>
                      <a:r>
                        <a:rPr lang="en-US" sz="1800" dirty="0"/>
                        <a:t>Presenter</a:t>
                      </a:r>
                    </a:p>
                  </a:txBody>
                  <a:tcPr marT="45712" marB="45712"/>
                </a:tc>
                <a:tc>
                  <a:txBody>
                    <a:bodyPr/>
                    <a:lstStyle/>
                    <a:p>
                      <a:r>
                        <a:rPr lang="en-US" sz="1800" dirty="0"/>
                        <a:t>Title</a:t>
                      </a:r>
                    </a:p>
                  </a:txBody>
                  <a:tcPr marT="45712" marB="45712"/>
                </a:tc>
                <a:tc>
                  <a:txBody>
                    <a:bodyPr/>
                    <a:lstStyle/>
                    <a:p>
                      <a:r>
                        <a:rPr lang="en-US" sz="1800" dirty="0"/>
                        <a:t>Topic</a:t>
                      </a:r>
                    </a:p>
                  </a:txBody>
                  <a:tcPr marT="45712" marB="45712"/>
                </a:tc>
                <a:tc>
                  <a:txBody>
                    <a:bodyPr/>
                    <a:lstStyle/>
                    <a:p>
                      <a:r>
                        <a:rPr lang="en-US" sz="1800" dirty="0"/>
                        <a:t>Time</a:t>
                      </a:r>
                      <a:r>
                        <a:rPr lang="en-US" sz="1800" baseline="0" dirty="0"/>
                        <a:t> allocation</a:t>
                      </a:r>
                      <a:endParaRPr lang="en-US" sz="1800" dirty="0"/>
                    </a:p>
                  </a:txBody>
                  <a:tcPr marT="45712" marB="45712"/>
                </a:tc>
                <a:extLst>
                  <a:ext uri="{0D108BD9-81ED-4DB2-BD59-A6C34878D82A}">
                    <a16:rowId xmlns:a16="http://schemas.microsoft.com/office/drawing/2014/main" val="10000"/>
                  </a:ext>
                </a:extLst>
              </a:tr>
              <a:tr h="305408">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16768020"/>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11-19-1841</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MIB variables –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pPr marL="0" algn="l" defTabSz="914400" rtl="0" eaLnBrk="1" latinLnBrk="0" hangingPunct="1"/>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1"/>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11-19-1893</a:t>
                      </a:r>
                    </a:p>
                  </a:txBody>
                  <a:tcPr marT="45712" marB="45712"/>
                </a:tc>
                <a:tc>
                  <a:txBody>
                    <a:bodyPr/>
                    <a:lstStyle/>
                    <a:p>
                      <a:r>
                        <a:rPr lang="en-US" sz="1600" dirty="0"/>
                        <a:t>Feng Jiang</a:t>
                      </a:r>
                    </a:p>
                  </a:txBody>
                  <a:tcPr anchor="ctr"/>
                </a:tc>
                <a:tc>
                  <a:txBody>
                    <a:bodyPr/>
                    <a:lstStyle/>
                    <a:p>
                      <a:r>
                        <a:rPr lang="en-US" sz="1600" dirty="0"/>
                        <a:t>ISTA LCI table update for passive location</a:t>
                      </a:r>
                    </a:p>
                  </a:txBody>
                  <a:tcPr anchor="ctr"/>
                </a:tc>
                <a:tc>
                  <a:txBody>
                    <a:bodyPr/>
                    <a:lstStyle/>
                    <a:p>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35min</a:t>
                      </a:r>
                    </a:p>
                  </a:txBody>
                  <a:tcPr marT="45712" marB="45712"/>
                </a:tc>
                <a:extLst>
                  <a:ext uri="{0D108BD9-81ED-4DB2-BD59-A6C34878D82A}">
                    <a16:rowId xmlns:a16="http://schemas.microsoft.com/office/drawing/2014/main" val="10002"/>
                  </a:ext>
                </a:extLst>
              </a:tr>
              <a:tr h="457192">
                <a:tc>
                  <a:txBody>
                    <a:bodyPr/>
                    <a:lstStyle/>
                    <a:p>
                      <a:pPr marL="0" algn="l" defTabSz="914400" rtl="0" eaLnBrk="1" latinLnBrk="0" hangingPunct="1"/>
                      <a:r>
                        <a:rPr lang="en-US" sz="1600" kern="1200" dirty="0">
                          <a:solidFill>
                            <a:schemeClr val="dk1"/>
                          </a:solidFill>
                          <a:latin typeface="+mn-lt"/>
                          <a:ea typeface="+mn-ea"/>
                          <a:cs typeface="+mn-cs"/>
                        </a:rPr>
                        <a:t>11-19-1880</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Dibakar</a:t>
                      </a:r>
                      <a:r>
                        <a:rPr lang="en-US" sz="1600" kern="1200" dirty="0">
                          <a:solidFill>
                            <a:schemeClr val="dk1"/>
                          </a:solidFill>
                          <a:latin typeface="+mn-lt"/>
                          <a:ea typeface="+mn-ea"/>
                          <a:cs typeface="+mn-cs"/>
                        </a:rPr>
                        <a:t> Das</a:t>
                      </a:r>
                    </a:p>
                  </a:txBody>
                  <a:tcPr marT="45712" marB="45712"/>
                </a:tc>
                <a:tc>
                  <a:txBody>
                    <a:bodyPr/>
                    <a:lstStyle/>
                    <a:p>
                      <a:pPr algn="l"/>
                      <a:r>
                        <a:rPr lang="en-US" sz="1600" b="0" dirty="0">
                          <a:effectLst/>
                        </a:rPr>
                        <a:t>CR for miscellaneous unassigned CIDs</a:t>
                      </a:r>
                    </a:p>
                  </a:txBody>
                  <a:tcPr anchor="ctr"/>
                </a:tc>
                <a:tc>
                  <a:txBody>
                    <a:bodyPr/>
                    <a:lstStyle/>
                    <a:p>
                      <a:r>
                        <a:rPr lang="en-US" sz="1600" dirty="0"/>
                        <a:t>CR</a:t>
                      </a:r>
                    </a:p>
                  </a:txBody>
                  <a:tcPr marT="45712" marB="45712"/>
                </a:tc>
                <a:tc>
                  <a:txBody>
                    <a:bodyPr/>
                    <a:lstStyle/>
                    <a:p>
                      <a:r>
                        <a:rPr lang="en-US" sz="18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4"/>
                  </a:ext>
                </a:extLst>
              </a:tr>
              <a:tr h="305408">
                <a:tc>
                  <a:txBody>
                    <a:bodyPr/>
                    <a:lstStyle/>
                    <a:p>
                      <a:r>
                        <a:rPr lang="en-US" sz="1600" dirty="0"/>
                        <a:t>11-19-1953</a:t>
                      </a:r>
                    </a:p>
                  </a:txBody>
                  <a:tcPr marT="45712" marB="45712"/>
                </a:tc>
                <a:tc>
                  <a:txBody>
                    <a:bodyPr/>
                    <a:lstStyle/>
                    <a:p>
                      <a:r>
                        <a:rPr lang="en-US" sz="1600" dirty="0" err="1"/>
                        <a:t>Liwen</a:t>
                      </a:r>
                      <a:r>
                        <a:rPr lang="en-US" sz="1600" dirty="0"/>
                        <a:t> Chu</a:t>
                      </a:r>
                    </a:p>
                  </a:txBody>
                  <a:tcPr marT="45712" marB="45712"/>
                </a:tc>
                <a:tc>
                  <a:txBody>
                    <a:bodyPr/>
                    <a:lstStyle/>
                    <a:p>
                      <a:r>
                        <a:rPr lang="en-US" sz="1600" dirty="0"/>
                        <a:t>Comment resolution 10.24.2 clause </a:t>
                      </a:r>
                    </a:p>
                  </a:txBody>
                  <a:tcPr anchor="ctr"/>
                </a:tc>
                <a:tc>
                  <a:txBody>
                    <a:bodyPr/>
                    <a:lstStyle/>
                    <a:p>
                      <a:r>
                        <a:rPr lang="en-US" sz="1600" dirty="0"/>
                        <a:t>CR </a:t>
                      </a:r>
                    </a:p>
                  </a:txBody>
                  <a:tcPr anchor="ctr"/>
                </a:tc>
                <a:tc>
                  <a:txBody>
                    <a:bodyPr/>
                    <a:lstStyle/>
                    <a:p>
                      <a:r>
                        <a:rPr lang="en-US" sz="1800" dirty="0"/>
                        <a:t>35min</a:t>
                      </a:r>
                      <a:endParaRPr lang="en-US" sz="1600" dirty="0"/>
                    </a:p>
                  </a:txBody>
                  <a:tcPr marT="45712" marB="45712"/>
                </a:tc>
                <a:extLst>
                  <a:ext uri="{0D108BD9-81ED-4DB2-BD59-A6C34878D82A}">
                    <a16:rowId xmlns:a16="http://schemas.microsoft.com/office/drawing/2014/main" val="10005"/>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11-19-1043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kern="1200" dirty="0">
                          <a:solidFill>
                            <a:schemeClr val="dk1"/>
                          </a:solidFill>
                          <a:effectLst/>
                          <a:latin typeface="+mn-lt"/>
                          <a:ea typeface="+mn-ea"/>
                          <a:cs typeface="+mn-cs"/>
                        </a:rPr>
                        <a:t>LB240 CID Resolutions - Phase Shift TOA in Passive Location - Amendment text</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50min</a:t>
                      </a:r>
                    </a:p>
                  </a:txBody>
                  <a:tcPr marT="45712" marB="45712"/>
                </a:tc>
                <a:extLst>
                  <a:ext uri="{0D108BD9-81ED-4DB2-BD59-A6C34878D82A}">
                    <a16:rowId xmlns:a16="http://schemas.microsoft.com/office/drawing/2014/main" val="10007"/>
                  </a:ext>
                </a:extLst>
              </a:tr>
              <a:tr h="305408">
                <a:tc>
                  <a:txBody>
                    <a:bodyPr/>
                    <a:lstStyle/>
                    <a:p>
                      <a:endParaRPr lang="en-US"/>
                    </a:p>
                  </a:txBody>
                  <a:tcPr marT="45712" marB="45712"/>
                </a:tc>
                <a:tc>
                  <a:txBody>
                    <a:bodyPr/>
                    <a:lstStyle/>
                    <a:p>
                      <a:endParaRPr lang="en-US"/>
                    </a:p>
                  </a:txBody>
                  <a:tcPr marT="45712" marB="45712"/>
                </a:tc>
                <a:tc>
                  <a:txBody>
                    <a:bodyPr/>
                    <a:lstStyle/>
                    <a:p>
                      <a:endParaRPr lang="en-US" dirty="0"/>
                    </a:p>
                  </a:txBody>
                  <a:tcPr anchor="ctr"/>
                </a:tc>
                <a:tc>
                  <a:txBody>
                    <a:bodyPr/>
                    <a:lstStyle/>
                    <a:p>
                      <a:endParaRPr lang="en-US"/>
                    </a:p>
                  </a:txBody>
                  <a:tcPr anchor="ctr"/>
                </a:tc>
                <a:tc>
                  <a:txBody>
                    <a:bodyPr/>
                    <a:lstStyle/>
                    <a:p>
                      <a:endParaRPr lang="en-US" dirty="0"/>
                    </a:p>
                  </a:txBody>
                  <a:tcPr marT="45712" marB="45712"/>
                </a:tc>
                <a:extLst>
                  <a:ext uri="{0D108BD9-81ED-4DB2-BD59-A6C34878D82A}">
                    <a16:rowId xmlns:a16="http://schemas.microsoft.com/office/drawing/2014/main" val="10008"/>
                  </a:ext>
                </a:extLst>
              </a:tr>
              <a:tr h="305408">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388811023"/>
                  </a:ext>
                </a:extLst>
              </a:tr>
            </a:tbl>
          </a:graphicData>
        </a:graphic>
      </p:graphicFrame>
    </p:spTree>
    <p:extLst>
      <p:ext uri="{BB962C8B-B14F-4D97-AF65-F5344CB8AC3E}">
        <p14:creationId xmlns:p14="http://schemas.microsoft.com/office/powerpoint/2010/main" val="3085651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Registration:</a:t>
            </a:r>
            <a:endParaRPr lang="en-US" altLang="en-US" dirty="0">
              <a:hlinkClick r:id="rId2"/>
            </a:endParaRPr>
          </a:p>
          <a:p>
            <a:pPr marL="446088" lvl="1" indent="0"/>
            <a:r>
              <a:rPr lang="en-US" dirty="0"/>
              <a:t>To enter Apple offices and make use of its facility please register your planned attendance if you haven’t done so. </a:t>
            </a:r>
            <a:endParaRPr lang="en-US" altLang="en-US" dirty="0"/>
          </a:p>
          <a:p>
            <a:r>
              <a:rPr lang="en-US" altLang="en-US" dirty="0"/>
              <a:t>Documentation</a:t>
            </a:r>
          </a:p>
          <a:p>
            <a:pPr lvl="1"/>
            <a:r>
              <a:rPr lang="en-US" altLang="en-US" dirty="0">
                <a:hlinkClick r:id="rId3"/>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dirty="0">
              <a:solidFill>
                <a:srgbClr val="FF0000"/>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306103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11-19-1880</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11-19-1880r01 for CIDs  1688, 1689, 1718, 2406, 1719, 1857, 2034, 2038, 2077, 2078, 2079, 2081, 2088, 2441,  2409, 2442, 2489, 2019, 2490, 2492, 2493, 2497, 2498, 1398, 2325, 2412 and 2427.</a:t>
            </a:r>
          </a:p>
          <a:p>
            <a:pPr marL="0" indent="0"/>
            <a:endParaRPr lang="en-US" b="0" dirty="0"/>
          </a:p>
          <a:p>
            <a:pPr marL="0" indent="0"/>
            <a:r>
              <a:rPr lang="en-US" b="0" dirty="0"/>
              <a:t>Results (Y/N/A): approved unanimous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733618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11-19-1953</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11-19-1953r01 for CIDs 1144, 1145, 1858, 1859.</a:t>
            </a:r>
          </a:p>
          <a:p>
            <a:pPr marL="0" indent="0"/>
            <a:endParaRPr lang="en-US" b="0" dirty="0"/>
          </a:p>
          <a:p>
            <a:pPr marL="0" indent="0"/>
            <a:r>
              <a:rPr lang="en-US" b="0" dirty="0"/>
              <a:t>Results (Y/N/A): approved unanimous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5288273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914401" y="1348136"/>
            <a:ext cx="10361084" cy="4746279"/>
          </a:xfrm>
        </p:spPr>
        <p:txBody>
          <a:bodyPr/>
          <a:lstStyle/>
          <a:p>
            <a:pPr lvl="0">
              <a:buFont typeface="Arial" panose="020B0604020202020204" pitchFamily="34" charset="0"/>
              <a:buChar char="•"/>
            </a:pPr>
            <a:r>
              <a:rPr lang="en-US" b="0" dirty="0"/>
              <a:t>Total left out of the Hanoi Meeting: </a:t>
            </a:r>
            <a:r>
              <a:rPr lang="en-US" dirty="0"/>
              <a:t>257</a:t>
            </a:r>
          </a:p>
          <a:p>
            <a:pPr lvl="1">
              <a:buFont typeface="Arial" panose="020B0604020202020204" pitchFamily="34" charset="0"/>
              <a:buChar char="•"/>
            </a:pPr>
            <a:r>
              <a:rPr lang="en-US" dirty="0"/>
              <a:t>Editorial: 50</a:t>
            </a:r>
          </a:p>
          <a:p>
            <a:pPr lvl="1">
              <a:buFont typeface="Arial" panose="020B0604020202020204" pitchFamily="34" charset="0"/>
              <a:buChar char="•"/>
            </a:pPr>
            <a:r>
              <a:rPr lang="en-US" b="0" dirty="0"/>
              <a:t>Technical </a:t>
            </a:r>
            <a:r>
              <a:rPr lang="en-US" dirty="0"/>
              <a:t>2</a:t>
            </a:r>
            <a:r>
              <a:rPr lang="en-US" b="0" dirty="0"/>
              <a:t>07</a:t>
            </a:r>
          </a:p>
          <a:p>
            <a:pPr lvl="0">
              <a:buFont typeface="Arial" panose="020B0604020202020204" pitchFamily="34" charset="0"/>
              <a:buChar char="•"/>
            </a:pPr>
            <a:r>
              <a:rPr lang="en-US" b="0" dirty="0"/>
              <a:t>Work completed thus far:</a:t>
            </a:r>
          </a:p>
          <a:p>
            <a:pPr lvl="1">
              <a:buFont typeface="Arial" panose="020B0604020202020204" pitchFamily="34" charset="0"/>
              <a:buChar char="•"/>
            </a:pPr>
            <a:r>
              <a:rPr lang="en-US" sz="2400" dirty="0"/>
              <a:t>During the telecon: 38</a:t>
            </a:r>
          </a:p>
          <a:p>
            <a:pPr lvl="1">
              <a:buFont typeface="Arial" panose="020B0604020202020204" pitchFamily="34" charset="0"/>
              <a:buChar char="•"/>
            </a:pPr>
            <a:r>
              <a:rPr lang="en-US" sz="2400" b="0" dirty="0"/>
              <a:t>During </a:t>
            </a:r>
            <a:r>
              <a:rPr lang="en-US" sz="2400" dirty="0"/>
              <a:t>the ad hoc: 81</a:t>
            </a:r>
          </a:p>
          <a:p>
            <a:pPr lvl="1">
              <a:buFont typeface="Arial" panose="020B0604020202020204" pitchFamily="34" charset="0"/>
              <a:buChar char="•"/>
            </a:pPr>
            <a:r>
              <a:rPr lang="en-US" sz="2400" dirty="0"/>
              <a:t>Total to motion: </a:t>
            </a:r>
            <a:r>
              <a:rPr lang="en-US" sz="2400" b="1" dirty="0">
                <a:solidFill>
                  <a:schemeClr val="accent2"/>
                </a:solidFill>
              </a:rPr>
              <a:t>119</a:t>
            </a:r>
          </a:p>
          <a:p>
            <a:pPr marL="457200" lvl="1" indent="0"/>
            <a:endParaRPr lang="en-US" sz="2400" dirty="0"/>
          </a:p>
          <a:p>
            <a:pPr>
              <a:buFont typeface="Arial" panose="020B0604020202020204" pitchFamily="34" charset="0"/>
              <a:buChar char="•"/>
            </a:pPr>
            <a:r>
              <a:rPr lang="en-US" sz="2800" b="0" dirty="0"/>
              <a:t>Remaining: </a:t>
            </a:r>
            <a:r>
              <a:rPr lang="en-US" sz="2800" dirty="0">
                <a:solidFill>
                  <a:srgbClr val="FF0000"/>
                </a:solidFill>
              </a:rPr>
              <a:t>138</a:t>
            </a:r>
          </a:p>
          <a:p>
            <a:pPr lvl="1">
              <a:buFont typeface="Arial" panose="020B0604020202020204" pitchFamily="34" charset="0"/>
              <a:buChar char="•"/>
            </a:pPr>
            <a:r>
              <a:rPr lang="en-US" sz="2600" dirty="0"/>
              <a:t>Editorial: </a:t>
            </a:r>
            <a:r>
              <a:rPr lang="en-US" sz="2600" b="1" dirty="0">
                <a:solidFill>
                  <a:srgbClr val="FF0000"/>
                </a:solidFill>
              </a:rPr>
              <a:t>50</a:t>
            </a:r>
          </a:p>
          <a:p>
            <a:pPr lvl="1">
              <a:buFont typeface="Arial" panose="020B0604020202020204" pitchFamily="34" charset="0"/>
              <a:buChar char="•"/>
            </a:pPr>
            <a:r>
              <a:rPr lang="en-US" sz="2600" b="0" dirty="0"/>
              <a:t>Technical</a:t>
            </a:r>
            <a:r>
              <a:rPr lang="en-US" sz="2200" b="0" dirty="0"/>
              <a:t>: </a:t>
            </a:r>
            <a:r>
              <a:rPr lang="en-US" sz="2200" b="1" dirty="0">
                <a:solidFill>
                  <a:srgbClr val="FF0000"/>
                </a:solidFill>
              </a:rPr>
              <a:t>88</a:t>
            </a:r>
          </a:p>
          <a:p>
            <a:pPr lvl="1">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41319015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335361" y="1348136"/>
            <a:ext cx="5760640" cy="4746279"/>
          </a:xfrm>
        </p:spPr>
        <p:txBody>
          <a:bodyPr/>
          <a:lstStyle/>
          <a:p>
            <a:pPr lvl="0">
              <a:buFont typeface="Arial" panose="020B0604020202020204" pitchFamily="34" charset="0"/>
              <a:buChar char="•"/>
            </a:pPr>
            <a:r>
              <a:rPr lang="en-US" b="0" dirty="0"/>
              <a:t>Assignees with major unresolved batches:</a:t>
            </a:r>
            <a:endParaRPr lang="en-US" sz="2800" b="0" dirty="0"/>
          </a:p>
          <a:p>
            <a:pPr marL="800100" lvl="1" indent="-342900">
              <a:buFont typeface="Arial" panose="020B0604020202020204" pitchFamily="34" charset="0"/>
              <a:buChar char="•"/>
            </a:pPr>
            <a:r>
              <a:rPr lang="en-US" dirty="0">
                <a:solidFill>
                  <a:schemeClr val="tx1"/>
                </a:solidFill>
              </a:rPr>
              <a:t>Assaf - 5</a:t>
            </a:r>
            <a:endParaRPr lang="en-US" sz="2400" dirty="0">
              <a:solidFill>
                <a:schemeClr val="tx1"/>
              </a:solidFill>
            </a:endParaRPr>
          </a:p>
          <a:p>
            <a:pPr marL="800100" lvl="1" indent="-342900">
              <a:buFont typeface="Arial" panose="020B0604020202020204" pitchFamily="34" charset="0"/>
              <a:buChar char="•"/>
            </a:pPr>
            <a:r>
              <a:rPr lang="en-US" dirty="0" err="1">
                <a:solidFill>
                  <a:schemeClr val="tx1"/>
                </a:solidFill>
              </a:rPr>
              <a:t>Debashish</a:t>
            </a:r>
            <a:r>
              <a:rPr lang="en-US" dirty="0">
                <a:solidFill>
                  <a:schemeClr val="tx1"/>
                </a:solidFill>
              </a:rPr>
              <a:t> - 3</a:t>
            </a:r>
            <a:endParaRPr lang="en-US" sz="2400" dirty="0">
              <a:solidFill>
                <a:schemeClr val="tx1"/>
              </a:solidFill>
            </a:endParaRPr>
          </a:p>
          <a:p>
            <a:pPr marL="800100" lvl="1" indent="-342900">
              <a:buFont typeface="Arial" panose="020B0604020202020204" pitchFamily="34" charset="0"/>
              <a:buChar char="•"/>
            </a:pPr>
            <a:r>
              <a:rPr lang="en-US" dirty="0" err="1">
                <a:solidFill>
                  <a:schemeClr val="tx1"/>
                </a:solidFill>
              </a:rPr>
              <a:t>Dibakar</a:t>
            </a:r>
            <a:r>
              <a:rPr lang="en-US" dirty="0">
                <a:solidFill>
                  <a:schemeClr val="tx1"/>
                </a:solidFill>
              </a:rPr>
              <a:t> –  10 (after volunteering for 						an additional 33 comments) </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Editor - 50</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Erik - 30</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Feng – 0</a:t>
            </a:r>
          </a:p>
          <a:p>
            <a:pPr marL="800100" lvl="1" indent="-342900">
              <a:buFont typeface="Arial" panose="020B0604020202020204" pitchFamily="34" charset="0"/>
              <a:buChar char="•"/>
            </a:pPr>
            <a:r>
              <a:rPr lang="en-US" dirty="0" err="1">
                <a:solidFill>
                  <a:schemeClr val="tx1"/>
                </a:solidFill>
              </a:rPr>
              <a:t>Tianyu</a:t>
            </a:r>
            <a:r>
              <a:rPr lang="en-US" dirty="0">
                <a:solidFill>
                  <a:schemeClr val="tx1"/>
                </a:solidFill>
              </a:rPr>
              <a:t> – 1</a:t>
            </a:r>
          </a:p>
          <a:p>
            <a:pPr marL="800100" lvl="1" indent="-342900">
              <a:buFont typeface="Arial" panose="020B0604020202020204" pitchFamily="34" charset="0"/>
              <a:buChar char="•"/>
            </a:pPr>
            <a:r>
              <a:rPr lang="en-US" dirty="0" err="1">
                <a:solidFill>
                  <a:schemeClr val="tx1"/>
                </a:solidFill>
              </a:rPr>
              <a:t>Yongho</a:t>
            </a:r>
            <a:r>
              <a:rPr lang="en-US" dirty="0">
                <a:solidFill>
                  <a:schemeClr val="tx1"/>
                </a:solidFill>
              </a:rPr>
              <a:t> - 9 (after volunteering for an 						additional 10)</a:t>
            </a:r>
            <a:endParaRPr lang="en-US" sz="2400" dirty="0">
              <a:solidFill>
                <a:schemeClr val="tx1"/>
              </a:solidFill>
            </a:endParaRPr>
          </a:p>
          <a:p>
            <a:pPr>
              <a:buFont typeface="Arial" panose="020B0604020202020204" pitchFamily="34" charset="0"/>
              <a:buChar char="•"/>
            </a:pPr>
            <a:r>
              <a:rPr lang="en-US" b="0" dirty="0"/>
              <a:t>Total remaining: </a:t>
            </a:r>
            <a:r>
              <a:rPr lang="en-US" u="sng" dirty="0">
                <a:solidFill>
                  <a:srgbClr val="FF0000"/>
                </a:solidFill>
              </a:rPr>
              <a:t>134</a:t>
            </a:r>
            <a:r>
              <a:rPr lang="en-US" u="sng" dirty="0">
                <a:solidFill>
                  <a:schemeClr val="accent2"/>
                </a:solidFill>
              </a:rPr>
              <a:t> </a:t>
            </a:r>
            <a:endParaRPr lang="en-US" sz="2800" u="sng" dirty="0">
              <a:solidFill>
                <a:schemeClr val="accent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
        <p:nvSpPr>
          <p:cNvPr id="7" name="Content Placeholder 2">
            <a:extLst>
              <a:ext uri="{FF2B5EF4-FFF2-40B4-BE49-F238E27FC236}">
                <a16:creationId xmlns:a16="http://schemas.microsoft.com/office/drawing/2014/main" id="{519088E6-36CB-42D2-89DB-B63ACA860653}"/>
              </a:ext>
            </a:extLst>
          </p:cNvPr>
          <p:cNvSpPr txBox="1">
            <a:spLocks/>
          </p:cNvSpPr>
          <p:nvPr/>
        </p:nvSpPr>
        <p:spPr bwMode="auto">
          <a:xfrm>
            <a:off x="6240016" y="1348136"/>
            <a:ext cx="5760640" cy="47462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kern="0" dirty="0">
              <a:solidFill>
                <a:schemeClr val="tx1"/>
              </a:solidFill>
            </a:endParaRPr>
          </a:p>
          <a:p>
            <a:pPr marL="800100" lvl="1" indent="-342900">
              <a:buFont typeface="Arial" panose="020B0604020202020204" pitchFamily="34" charset="0"/>
              <a:buChar char="•"/>
            </a:pPr>
            <a:r>
              <a:rPr lang="en-US" kern="0" dirty="0">
                <a:solidFill>
                  <a:schemeClr val="tx1"/>
                </a:solidFill>
              </a:rPr>
              <a:t>Jerome - 3</a:t>
            </a:r>
          </a:p>
          <a:p>
            <a:pPr marL="800100" lvl="1" indent="-342900">
              <a:buFont typeface="Arial" panose="020B0604020202020204" pitchFamily="34" charset="0"/>
              <a:buChar char="•"/>
            </a:pPr>
            <a:r>
              <a:rPr lang="en-US" kern="0" dirty="0">
                <a:solidFill>
                  <a:schemeClr val="tx1"/>
                </a:solidFill>
              </a:rPr>
              <a:t>Jonathan - 1</a:t>
            </a:r>
          </a:p>
          <a:p>
            <a:pPr marL="800100" lvl="1" indent="-342900">
              <a:buFont typeface="Arial" panose="020B0604020202020204" pitchFamily="34" charset="0"/>
              <a:buChar char="•"/>
            </a:pPr>
            <a:r>
              <a:rPr lang="en-US" kern="0" dirty="0">
                <a:solidFill>
                  <a:schemeClr val="tx1"/>
                </a:solidFill>
              </a:rPr>
              <a:t>Qi - 20</a:t>
            </a:r>
          </a:p>
          <a:p>
            <a:pPr marL="800100" lvl="1" indent="-342900">
              <a:buFont typeface="Arial" panose="020B0604020202020204" pitchFamily="34" charset="0"/>
              <a:buChar char="•"/>
            </a:pPr>
            <a:r>
              <a:rPr lang="en-US" kern="0" dirty="0" err="1">
                <a:solidFill>
                  <a:schemeClr val="tx1"/>
                </a:solidFill>
              </a:rPr>
              <a:t>Tianyu</a:t>
            </a:r>
            <a:r>
              <a:rPr lang="en-US" kern="0" dirty="0">
                <a:solidFill>
                  <a:schemeClr val="tx1"/>
                </a:solidFill>
              </a:rPr>
              <a:t> – 1</a:t>
            </a:r>
          </a:p>
          <a:p>
            <a:pPr marL="800100" lvl="1" indent="-342900">
              <a:buFont typeface="Arial" panose="020B0604020202020204" pitchFamily="34" charset="0"/>
              <a:buChar char="•"/>
            </a:pPr>
            <a:r>
              <a:rPr lang="en-US" kern="0" dirty="0" err="1">
                <a:solidFill>
                  <a:schemeClr val="tx1"/>
                </a:solidFill>
              </a:rPr>
              <a:t>Yongho</a:t>
            </a:r>
            <a:r>
              <a:rPr lang="en-US" kern="0" dirty="0">
                <a:solidFill>
                  <a:schemeClr val="tx1"/>
                </a:solidFill>
              </a:rPr>
              <a:t> - 1</a:t>
            </a:r>
            <a:endParaRPr lang="en-US" sz="2400" kern="0" dirty="0">
              <a:solidFill>
                <a:schemeClr val="tx1"/>
              </a:solidFill>
            </a:endParaRPr>
          </a:p>
        </p:txBody>
      </p:sp>
    </p:spTree>
    <p:extLst>
      <p:ext uri="{BB962C8B-B14F-4D97-AF65-F5344CB8AC3E}">
        <p14:creationId xmlns:p14="http://schemas.microsoft.com/office/powerpoint/2010/main" val="3024376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863858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1888312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16198</TotalTime>
  <Words>3618</Words>
  <Application>Microsoft Office PowerPoint</Application>
  <PresentationFormat>Widescreen</PresentationFormat>
  <Paragraphs>790</Paragraphs>
  <Slides>54</Slides>
  <Notes>28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0" baseType="lpstr">
      <vt:lpstr>Arial</vt:lpstr>
      <vt:lpstr>Calibri</vt:lpstr>
      <vt:lpstr>Monotype Sorts</vt:lpstr>
      <vt:lpstr>Times New Roman</vt:lpstr>
      <vt:lpstr>Office Theme</vt:lpstr>
      <vt:lpstr>Document</vt:lpstr>
      <vt:lpstr>TGaz Next Generation Positioning  Nov. Ad Hoc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Agenda for the meeting</vt:lpstr>
      <vt:lpstr>Submission List for the meeting (1)</vt:lpstr>
      <vt:lpstr>Submission List for the meeting (2)</vt:lpstr>
      <vt:lpstr>Submission List for the meeting (3)</vt:lpstr>
      <vt:lpstr>Nov. Ad Hoc Day 1</vt:lpstr>
      <vt:lpstr>Nov. Ad Hoc Day 1</vt:lpstr>
      <vt:lpstr>Nov. Ad Hoc Day 1</vt:lpstr>
      <vt:lpstr>Submission Review</vt:lpstr>
      <vt:lpstr>CR Submission 11-19-1691</vt:lpstr>
      <vt:lpstr>CR Submission 11-19-1866</vt:lpstr>
      <vt:lpstr>CR Submission 11-19-1812</vt:lpstr>
      <vt:lpstr>CR Submission 11-19-1723</vt:lpstr>
      <vt:lpstr>CR Submission 11-19-1809</vt:lpstr>
      <vt:lpstr>AOB?</vt:lpstr>
      <vt:lpstr>PowerPoint Presentation</vt:lpstr>
      <vt:lpstr>Nov. Ad Hoc Day 2</vt:lpstr>
      <vt:lpstr>Nov. Ad Hoc Day 2</vt:lpstr>
      <vt:lpstr>Submission Review</vt:lpstr>
      <vt:lpstr>CR Submission 11-19-1785</vt:lpstr>
      <vt:lpstr>CR Submission 11-19-1762</vt:lpstr>
      <vt:lpstr>CR Submission 11-19-1876</vt:lpstr>
      <vt:lpstr>Submission 11-19-1043</vt:lpstr>
      <vt:lpstr>CR Submission 11-19-1677</vt:lpstr>
      <vt:lpstr>PowerPoint Presentation</vt:lpstr>
      <vt:lpstr>Nov Ad Hoc Day 3</vt:lpstr>
      <vt:lpstr>Nov. Ad Hoc Day 3</vt:lpstr>
      <vt:lpstr>Submission Review</vt:lpstr>
      <vt:lpstr>CR Submission 11-19-1880</vt:lpstr>
      <vt:lpstr>CR Submission 11-19-1953</vt:lpstr>
      <vt:lpstr>Current CID Resolution Status for LB240</vt:lpstr>
      <vt:lpstr>Current CID Resolution Status for LB240</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263</cp:revision>
  <cp:lastPrinted>1601-01-01T00:00:00Z</cp:lastPrinted>
  <dcterms:created xsi:type="dcterms:W3CDTF">2018-08-06T10:28:59Z</dcterms:created>
  <dcterms:modified xsi:type="dcterms:W3CDTF">2019-11-08T22:33:39Z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ae793f86-3b7a-4bc6-9096-4270e6b5c0dc</vt:lpwstr>
  </property>
  <property fmtid="{D5CDD505-2E9C-101B-9397-08002B2CF9AE}" pid="3" name="CTP_TimeStamp">
    <vt:lpwstr>2019-11-08 22:33:39Z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