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40" r:id="rId16"/>
    <p:sldId id="341" r:id="rId17"/>
    <p:sldId id="342" r:id="rId18"/>
    <p:sldId id="338" r:id="rId19"/>
    <p:sldId id="339" r:id="rId20"/>
    <p:sldId id="343" r:id="rId21"/>
    <p:sldId id="314" r:id="rId22"/>
    <p:sldId id="344" r:id="rId23"/>
    <p:sldId id="337" r:id="rId24"/>
    <p:sldId id="313" r:id="rId25"/>
    <p:sldId id="289" r:id="rId26"/>
    <p:sldId id="290" r:id="rId27"/>
    <p:sldId id="345" r:id="rId28"/>
    <p:sldId id="348" r:id="rId29"/>
    <p:sldId id="349" r:id="rId30"/>
    <p:sldId id="350" r:id="rId31"/>
    <p:sldId id="351" r:id="rId32"/>
    <p:sldId id="352" r:id="rId33"/>
    <p:sldId id="358" r:id="rId34"/>
    <p:sldId id="354" r:id="rId35"/>
    <p:sldId id="355" r:id="rId36"/>
    <p:sldId id="356" r:id="rId37"/>
    <p:sldId id="357" r:id="rId38"/>
    <p:sldId id="359" r:id="rId39"/>
    <p:sldId id="363" r:id="rId40"/>
    <p:sldId id="364" r:id="rId41"/>
    <p:sldId id="361" r:id="rId42"/>
    <p:sldId id="362" r:id="rId43"/>
    <p:sldId id="366" r:id="rId44"/>
    <p:sldId id="360" r:id="rId45"/>
    <p:sldId id="367" r:id="rId46"/>
    <p:sldId id="368" r:id="rId47"/>
    <p:sldId id="369" r:id="rId48"/>
    <p:sldId id="370" r:id="rId49"/>
    <p:sldId id="374" r:id="rId50"/>
    <p:sldId id="371" r:id="rId51"/>
    <p:sldId id="372" r:id="rId52"/>
    <p:sldId id="375" r:id="rId53"/>
    <p:sldId id="376" r:id="rId54"/>
    <p:sldId id="377" r:id="rId55"/>
    <p:sldId id="378" r:id="rId56"/>
    <p:sldId id="379" r:id="rId57"/>
    <p:sldId id="315" r:id="rId58"/>
    <p:sldId id="312" r:id="rId59"/>
    <p:sldId id="259" r:id="rId60"/>
    <p:sldId id="260" r:id="rId61"/>
    <p:sldId id="261" r:id="rId62"/>
    <p:sldId id="262" r:id="rId63"/>
    <p:sldId id="263" r:id="rId64"/>
    <p:sldId id="264"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Oct. 2nd Telecon" id="{C39A0ACE-7902-4CA4-A7DB-9FF67058AA84}">
          <p14:sldIdLst>
            <p14:sldId id="336"/>
            <p14:sldId id="340"/>
            <p14:sldId id="341"/>
            <p14:sldId id="342"/>
            <p14:sldId id="338"/>
            <p14:sldId id="339"/>
            <p14:sldId id="343"/>
            <p14:sldId id="314"/>
            <p14:sldId id="344"/>
            <p14:sldId id="337"/>
            <p14:sldId id="313"/>
            <p14:sldId id="289"/>
            <p14:sldId id="290"/>
          </p14:sldIdLst>
        </p14:section>
        <p14:section name="Oct. 9th Telecon" id="{C7769803-41AE-4F0C-BA97-13BEC815AF6F}">
          <p14:sldIdLst>
            <p14:sldId id="345"/>
            <p14:sldId id="348"/>
            <p14:sldId id="349"/>
            <p14:sldId id="350"/>
            <p14:sldId id="351"/>
            <p14:sldId id="352"/>
            <p14:sldId id="358"/>
            <p14:sldId id="354"/>
            <p14:sldId id="355"/>
            <p14:sldId id="356"/>
            <p14:sldId id="357"/>
          </p14:sldIdLst>
        </p14:section>
        <p14:section name="Oct. 16th Telecon" id="{2FEC8A78-F8F0-436B-92C6-7B93C787A36A}">
          <p14:sldIdLst>
            <p14:sldId id="359"/>
            <p14:sldId id="363"/>
            <p14:sldId id="364"/>
            <p14:sldId id="361"/>
            <p14:sldId id="362"/>
            <p14:sldId id="366"/>
            <p14:sldId id="360"/>
            <p14:sldId id="367"/>
            <p14:sldId id="368"/>
            <p14:sldId id="369"/>
          </p14:sldIdLst>
        </p14:section>
        <p14:section name="Oct. 30th Telecon" id="{6C6A75DB-E90D-451B-B0E6-E098A2E49423}">
          <p14:sldIdLst>
            <p14:sldId id="370"/>
            <p14:sldId id="374"/>
            <p14:sldId id="371"/>
            <p14:sldId id="372"/>
            <p14:sldId id="375"/>
            <p14:sldId id="376"/>
            <p14:sldId id="377"/>
            <p14:sldId id="378"/>
            <p14:sldId id="379"/>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9" autoAdjust="0"/>
    <p:restoredTop sz="94660"/>
  </p:normalViewPr>
  <p:slideViewPr>
    <p:cSldViewPr>
      <p:cViewPr varScale="1">
        <p:scale>
          <a:sx n="76" d="100"/>
          <a:sy n="76" d="100"/>
        </p:scale>
        <p:origin x="100"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873700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3489700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272162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poll-vote?p=33900008&amp;t=33900008&amp;f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poll-vote?p=33900008&amp;t=33900008&amp;fc"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 – Nov.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2019-10-29</a:t>
            </a:r>
          </a:p>
        </p:txBody>
      </p:sp>
      <p:sp>
        <p:nvSpPr>
          <p:cNvPr id="6" name="Date Placeholder 3"/>
          <p:cNvSpPr>
            <a:spLocks noGrp="1"/>
          </p:cNvSpPr>
          <p:nvPr>
            <p:ph type="dt" idx="10"/>
          </p:nvPr>
        </p:nvSpPr>
        <p:spPr/>
        <p:txBody>
          <a:bodyPr/>
          <a:lstStyle/>
          <a:p>
            <a:r>
              <a:rPr lang="en-US"/>
              <a:t>Oct.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6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Oct. 2</a:t>
            </a:r>
            <a:r>
              <a:rPr lang="en-US" altLang="en-US" baseline="30000" dirty="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announcement and dates (2 min)</a:t>
            </a:r>
          </a:p>
          <a:p>
            <a:pPr algn="just">
              <a:spcBef>
                <a:spcPct val="20000"/>
              </a:spcBef>
              <a:buFontTx/>
              <a:buChar char="•"/>
            </a:pPr>
            <a:r>
              <a:rPr lang="en-US" altLang="en-US" sz="1800" b="0" dirty="0"/>
              <a:t>Status review of outstanding CIDs (8 min)</a:t>
            </a:r>
          </a:p>
          <a:p>
            <a:pPr algn="just">
              <a:spcBef>
                <a:spcPct val="20000"/>
              </a:spcBef>
              <a:buFontTx/>
              <a:buChar char="•"/>
            </a:pPr>
            <a:r>
              <a:rPr lang="en-US" altLang="en-US" sz="1800" b="0" dirty="0"/>
              <a:t>Review submissions:</a:t>
            </a:r>
          </a:p>
          <a:p>
            <a:pPr lvl="1" algn="just">
              <a:spcBef>
                <a:spcPct val="20000"/>
              </a:spcBef>
              <a:buFontTx/>
              <a:buChar char="•"/>
            </a:pPr>
            <a:r>
              <a:rPr lang="en-US" altLang="en-US" sz="1400" b="0" dirty="0"/>
              <a:t>11-19-1563R1 CR for Miscellaneous CIDs in LB240_part 2 (Feng – 30min)</a:t>
            </a:r>
          </a:p>
          <a:p>
            <a:pPr lvl="1" algn="just">
              <a:spcBef>
                <a:spcPct val="20000"/>
              </a:spcBef>
              <a:buFontTx/>
              <a:buChar char="•"/>
            </a:pPr>
            <a:r>
              <a:rPr lang="en-US" altLang="en-US" sz="1400" dirty="0"/>
              <a:t>11-19-1686r0 – resolutions to a set of LB240 CIDs (part-7) (Ganesh – 40min)</a:t>
            </a:r>
          </a:p>
          <a:p>
            <a:pPr lvl="1" algn="just">
              <a:spcBef>
                <a:spcPct val="20000"/>
              </a:spcBef>
              <a:buFontTx/>
              <a:buChar char="•"/>
            </a:pPr>
            <a:r>
              <a:rPr lang="en-US" altLang="en-US" sz="1400" strike="sngStrike" dirty="0"/>
              <a:t>11-19-1368r2 -- resolutions to a set of LB240 CIDs (part-8) (Ganesh)</a:t>
            </a:r>
          </a:p>
          <a:p>
            <a:pPr lvl="1" algn="just">
              <a:spcBef>
                <a:spcPct val="20000"/>
              </a:spcBef>
              <a:buFontTx/>
              <a:buChar char="•"/>
            </a:pPr>
            <a:r>
              <a:rPr lang="en-US" altLang="en-US" sz="1400" dirty="0"/>
              <a:t>11-19-1572r4, Secure-LTF: Unintentional Beamforming Problem and A Solution Proposal (</a:t>
            </a:r>
            <a:r>
              <a:rPr lang="en-US" altLang="en-US" sz="1400" dirty="0" err="1"/>
              <a:t>Rethna</a:t>
            </a:r>
            <a:r>
              <a:rPr lang="en-US" altLang="en-US" sz="1400" dirty="0"/>
              <a:t> – 30min)</a:t>
            </a:r>
          </a:p>
          <a:p>
            <a:pPr lvl="1" algn="just">
              <a:spcBef>
                <a:spcPct val="20000"/>
              </a:spcBef>
              <a:buFontTx/>
              <a:buChar char="•"/>
            </a:pPr>
            <a:r>
              <a:rPr lang="en-US" sz="1400" dirty="0"/>
              <a:t>11-19-1584 CR Ranging Parameters field (Dibakar – 1hr) – as time permits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Oct. 2</a:t>
            </a:r>
            <a:r>
              <a:rPr lang="en-US" altLang="en-US" baseline="30000" dirty="0">
                <a:solidFill>
                  <a:schemeClr val="tx2"/>
                </a:solidFill>
              </a:rPr>
              <a:t>nd</a:t>
            </a:r>
            <a:r>
              <a:rPr lang="en-US" altLang="en-US" dirty="0">
                <a:solidFill>
                  <a:schemeClr val="tx2"/>
                </a:solidFill>
              </a:rPr>
              <a:t> (con.)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endParaRPr lang="en-US" sz="1800" b="0" dirty="0"/>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25118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 announcement</a:t>
            </a:r>
          </a:p>
        </p:txBody>
      </p:sp>
      <p:sp>
        <p:nvSpPr>
          <p:cNvPr id="3" name="Content Placeholder 2"/>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a:t>When:</a:t>
            </a:r>
          </a:p>
          <a:p>
            <a:pPr lvl="1">
              <a:buFont typeface="Arial" panose="020B0604020202020204" pitchFamily="34" charset="0"/>
              <a:buChar char="•"/>
            </a:pPr>
            <a:r>
              <a:rPr lang="en-US" b="0" dirty="0"/>
              <a:t>Nov. 6 - 8 (Wed. - Friday), 9:00 – 17:30 on all days.</a:t>
            </a:r>
          </a:p>
          <a:p>
            <a:pPr>
              <a:buFont typeface="Arial" panose="020B0604020202020204" pitchFamily="34" charset="0"/>
              <a:buChar char="•"/>
            </a:pPr>
            <a:endParaRPr lang="en-US" dirty="0"/>
          </a:p>
          <a:p>
            <a:pPr>
              <a:buFont typeface="Arial" panose="020B0604020202020204" pitchFamily="34" charset="0"/>
              <a:buChar char="•"/>
            </a:pPr>
            <a:r>
              <a:rPr lang="en-US" dirty="0"/>
              <a:t>Where:</a:t>
            </a:r>
          </a:p>
          <a:p>
            <a:pPr lvl="1">
              <a:buFont typeface="Arial" panose="020B0604020202020204" pitchFamily="34" charset="0"/>
              <a:buChar char="•"/>
            </a:pPr>
            <a:r>
              <a:rPr lang="en-US" b="0" dirty="0"/>
              <a:t>250 S. Mathilda Ave, Sunnyvale, CA 94086 USA, sponsored by Apple.</a:t>
            </a:r>
          </a:p>
          <a:p>
            <a:pPr>
              <a:buFont typeface="Arial" panose="020B0604020202020204" pitchFamily="34" charset="0"/>
              <a:buChar char="•"/>
            </a:pPr>
            <a:endParaRPr lang="en-US" b="0" dirty="0"/>
          </a:p>
          <a:p>
            <a:pPr>
              <a:buFont typeface="Arial" panose="020B0604020202020204" pitchFamily="34" charset="0"/>
              <a:buChar char="•"/>
            </a:pPr>
            <a:r>
              <a:rPr lang="en-US" b="0" dirty="0"/>
              <a:t>Please register your attendance by responding ‘Yes’ to the poll:</a:t>
            </a:r>
          </a:p>
          <a:p>
            <a:pPr lvl="1">
              <a:buFont typeface="Arial" panose="020B0604020202020204" pitchFamily="34" charset="0"/>
              <a:buChar char="•"/>
            </a:pPr>
            <a:r>
              <a:rPr lang="en-US" u="sng" dirty="0">
                <a:hlinkClick r:id="rId2"/>
              </a:rPr>
              <a:t>https://mentor.ieee.org/802.11/poll-vote?p=33900008&amp;t=33900008&amp;fc</a:t>
            </a:r>
            <a:r>
              <a:rPr lang="en-US" dirty="0"/>
              <a:t> </a:t>
            </a:r>
          </a:p>
          <a:p>
            <a:pPr lvl="1">
              <a:buFont typeface="Arial" panose="020B0604020202020204" pitchFamily="34" charset="0"/>
              <a:buChar char="•"/>
            </a:pPr>
            <a:r>
              <a:rPr lang="en-US" b="0" dirty="0"/>
              <a:t>The poll has no bearing on voting status and WG membership.</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73386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Resulting </a:t>
            </a:r>
            <a:r>
              <a:rPr lang="en-US" dirty="0" err="1"/>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dirty="0"/>
              <a:t>Oct. 2nd          	(Wednesday), 13:00 ET – 14:30 ET</a:t>
            </a:r>
          </a:p>
          <a:p>
            <a:pPr>
              <a:buFont typeface="Arial" panose="020B0604020202020204" pitchFamily="34" charset="0"/>
              <a:buChar char="•"/>
            </a:pPr>
            <a:r>
              <a:rPr lang="en-US" b="0" dirty="0"/>
              <a:t>Oct. 9th           	(Wednesday), 13:00 ET – 14:30 ET</a:t>
            </a:r>
          </a:p>
          <a:p>
            <a:pPr>
              <a:buFont typeface="Arial" panose="020B0604020202020204" pitchFamily="34" charset="0"/>
              <a:buChar char="•"/>
            </a:pPr>
            <a:r>
              <a:rPr lang="en-US" b="0" dirty="0"/>
              <a:t>Oct. 16</a:t>
            </a:r>
            <a:r>
              <a:rPr lang="en-US" b="0" baseline="30000" dirty="0"/>
              <a:t>th</a:t>
            </a:r>
            <a:r>
              <a:rPr lang="en-US" b="0" dirty="0"/>
              <a:t>		(Wednesday), 13:00 ET – 14:30 ET</a:t>
            </a:r>
          </a:p>
          <a:p>
            <a:pPr>
              <a:buFont typeface="Arial" panose="020B0604020202020204" pitchFamily="34" charset="0"/>
              <a:buChar char="•"/>
            </a:pPr>
            <a:r>
              <a:rPr lang="en-US" b="0" dirty="0"/>
              <a:t>Oct. 30th         	(Wednesday) , 13:00 ET – 14:30 ET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the commenter as E): 50</a:t>
            </a:r>
            <a:endParaRPr lang="en-US" sz="2800" b="0" dirty="0"/>
          </a:p>
          <a:p>
            <a:pPr lvl="0">
              <a:buFont typeface="Arial" panose="020B0604020202020204" pitchFamily="34" charset="0"/>
              <a:buChar char="•"/>
            </a:pPr>
            <a:r>
              <a:rPr lang="en-US" b="0" dirty="0"/>
              <a:t>Remaining unresolved general : 9</a:t>
            </a:r>
            <a:endParaRPr lang="en-US" sz="2800" b="0" dirty="0"/>
          </a:p>
          <a:p>
            <a:pPr lvl="0">
              <a:buFont typeface="Arial" panose="020B0604020202020204" pitchFamily="34" charset="0"/>
              <a:buChar char="•"/>
            </a:pPr>
            <a:r>
              <a:rPr lang="en-US" b="0" dirty="0"/>
              <a:t>Remaining unresolved technical without an assignee: 40</a:t>
            </a:r>
            <a:endParaRPr lang="en-US" sz="2800" b="0" dirty="0"/>
          </a:p>
          <a:p>
            <a:pPr lvl="0">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89405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Assignees with major unresolved batches (anything above 10 unresolved assigned):</a:t>
            </a:r>
            <a:endParaRPr lang="en-US" sz="2800" b="0" dirty="0"/>
          </a:p>
          <a:p>
            <a:pPr marL="800100" lvl="1" indent="-342900">
              <a:buFont typeface="Arial" panose="020B0604020202020204" pitchFamily="34" charset="0"/>
              <a:buChar char="•"/>
            </a:pPr>
            <a:r>
              <a:rPr lang="en-US" dirty="0"/>
              <a:t>Assaf - 13</a:t>
            </a:r>
            <a:endParaRPr lang="en-US" sz="2400" dirty="0"/>
          </a:p>
          <a:p>
            <a:pPr marL="800100" lvl="1" indent="-342900">
              <a:buFont typeface="Arial" panose="020B0604020202020204" pitchFamily="34" charset="0"/>
              <a:buChar char="•"/>
            </a:pPr>
            <a:r>
              <a:rPr lang="en-US" dirty="0" err="1"/>
              <a:t>Debashish</a:t>
            </a:r>
            <a:r>
              <a:rPr lang="en-US" dirty="0"/>
              <a:t> - 20</a:t>
            </a:r>
            <a:endParaRPr lang="en-US" sz="2400" dirty="0"/>
          </a:p>
          <a:p>
            <a:pPr marL="800100" lvl="1" indent="-342900">
              <a:buFont typeface="Arial" panose="020B0604020202020204" pitchFamily="34" charset="0"/>
              <a:buChar char="•"/>
            </a:pPr>
            <a:r>
              <a:rPr lang="en-US" dirty="0"/>
              <a:t>Dibakar - 20</a:t>
            </a:r>
            <a:endParaRPr lang="en-US" sz="2400" dirty="0"/>
          </a:p>
          <a:p>
            <a:pPr marL="800100" lvl="1" indent="-342900">
              <a:buFont typeface="Arial" panose="020B0604020202020204" pitchFamily="34" charset="0"/>
              <a:buChar char="•"/>
            </a:pPr>
            <a:r>
              <a:rPr lang="en-US" dirty="0"/>
              <a:t>Editor - 51</a:t>
            </a:r>
            <a:endParaRPr lang="en-US" sz="2400" dirty="0"/>
          </a:p>
          <a:p>
            <a:pPr marL="800100" lvl="1" indent="-342900">
              <a:buFont typeface="Arial" panose="020B0604020202020204" pitchFamily="34" charset="0"/>
              <a:buChar char="•"/>
            </a:pPr>
            <a:r>
              <a:rPr lang="en-US" dirty="0"/>
              <a:t>Erik - 29</a:t>
            </a:r>
            <a:endParaRPr lang="en-US" sz="2400" dirty="0"/>
          </a:p>
          <a:p>
            <a:pPr marL="800100" lvl="1" indent="-342900">
              <a:buFont typeface="Arial" panose="020B0604020202020204" pitchFamily="34" charset="0"/>
              <a:buChar char="•"/>
            </a:pPr>
            <a:r>
              <a:rPr lang="en-US" dirty="0"/>
              <a:t>Feng - 11</a:t>
            </a:r>
            <a:endParaRPr lang="en-US" sz="2400" dirty="0"/>
          </a:p>
          <a:p>
            <a:pPr marL="800100" lvl="1" indent="-342900">
              <a:buFont typeface="Arial" panose="020B0604020202020204" pitchFamily="34" charset="0"/>
              <a:buChar char="•"/>
            </a:pPr>
            <a:r>
              <a:rPr lang="en-US" dirty="0"/>
              <a:t>Ganesh - 23</a:t>
            </a:r>
            <a:endParaRPr lang="en-US" sz="2400" dirty="0"/>
          </a:p>
          <a:p>
            <a:pPr marL="800100" lvl="1" indent="-342900">
              <a:buFont typeface="Arial" panose="020B0604020202020204" pitchFamily="34" charset="0"/>
              <a:buChar char="•"/>
            </a:pPr>
            <a:r>
              <a:rPr lang="en-US" dirty="0"/>
              <a:t>Qi - 20</a:t>
            </a:r>
            <a:endParaRPr lang="en-US" sz="2400" dirty="0"/>
          </a:p>
          <a:p>
            <a:pPr marL="800100" lvl="1" indent="-342900">
              <a:buFont typeface="Arial" panose="020B0604020202020204" pitchFamily="34" charset="0"/>
              <a:buChar char="•"/>
            </a:pPr>
            <a:r>
              <a:rPr lang="en-US" dirty="0"/>
              <a:t>Tianyu - 23</a:t>
            </a:r>
            <a:endParaRPr lang="en-US" sz="2400" dirty="0"/>
          </a:p>
          <a:p>
            <a:pPr>
              <a:buFont typeface="Arial" panose="020B0604020202020204" pitchFamily="34" charset="0"/>
              <a:buChar char="•"/>
            </a:pPr>
            <a:r>
              <a:rPr lang="en-US" b="0" dirty="0"/>
              <a:t>Total: 210 CIDs within major batches. </a:t>
            </a:r>
            <a:endParaRPr lang="en-US" sz="2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70609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11-19-1563</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11-19-1563r2 for CID </a:t>
            </a:r>
            <a:r>
              <a:rPr lang="en-GB" b="0" dirty="0"/>
              <a:t>1586, 1341, 2483, 1380 and 2312.</a:t>
            </a:r>
            <a:endParaRPr lang="en-US" b="0" dirty="0"/>
          </a:p>
          <a:p>
            <a:pPr marL="0" indent="0"/>
            <a:endParaRPr lang="en-US" b="0" dirty="0"/>
          </a:p>
          <a:p>
            <a:pPr marL="0" indent="0"/>
            <a:r>
              <a:rPr lang="en-US" b="0" dirty="0"/>
              <a:t>Results (Y/N/A): 9/0/1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11-19-1686</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11-19-1686r1 for CID 1143, 1693, 1698, 1916, 1764, 1781, 1911, 1915.</a:t>
            </a:r>
          </a:p>
          <a:p>
            <a:pPr marL="0" indent="0"/>
            <a:endParaRPr lang="en-US" b="0" dirty="0"/>
          </a:p>
          <a:p>
            <a:pPr marL="0" indent="0"/>
            <a:r>
              <a:rPr lang="en-US" b="0" dirty="0"/>
              <a:t>Results (Y/N/A): 10/0/0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192284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a:t>Current submission pipeline:</a:t>
            </a:r>
          </a:p>
          <a:p>
            <a:pPr lvl="1" algn="just">
              <a:spcBef>
                <a:spcPct val="20000"/>
              </a:spcBef>
              <a:buFontTx/>
              <a:buChar char="•"/>
            </a:pPr>
            <a:r>
              <a:rPr lang="en-US" altLang="en-US" sz="1600" dirty="0"/>
              <a:t>11-19-1686r0 – resolutions to a set of LB240 CIDs (part-7) (Ganesh) – to be completed next call. </a:t>
            </a:r>
          </a:p>
          <a:p>
            <a:pPr lvl="1" algn="just">
              <a:spcBef>
                <a:spcPct val="20000"/>
              </a:spcBef>
              <a:buFontTx/>
              <a:buChar char="•"/>
            </a:pPr>
            <a:r>
              <a:rPr lang="en-US" altLang="en-US" sz="1600" dirty="0"/>
              <a:t>11-19-1368r2 -- resolutions to a set of LB240 CIDs (part-8) (Ganesh)</a:t>
            </a:r>
          </a:p>
          <a:p>
            <a:pPr lvl="1" algn="just">
              <a:spcBef>
                <a:spcPct val="20000"/>
              </a:spcBef>
              <a:buFontTx/>
              <a:buChar char="•"/>
            </a:pPr>
            <a:r>
              <a:rPr lang="en-US" altLang="en-US" sz="1600" dirty="0"/>
              <a:t>11-19-1572r4, Secure-LTF: Unintentional Beamforming Problem and A Solution Proposal (</a:t>
            </a:r>
            <a:r>
              <a:rPr lang="en-US" altLang="en-US" sz="1600" dirty="0" err="1"/>
              <a:t>Rethna</a:t>
            </a:r>
            <a:r>
              <a:rPr lang="en-US" altLang="en-US" sz="1600" dirty="0"/>
              <a:t>)</a:t>
            </a:r>
          </a:p>
          <a:p>
            <a:pPr lvl="1" algn="just">
              <a:spcBef>
                <a:spcPct val="20000"/>
              </a:spcBef>
              <a:buFontTx/>
              <a:buChar char="•"/>
            </a:pPr>
            <a:r>
              <a:rPr lang="en-US" sz="1600" dirty="0"/>
              <a:t>11-19-1584 CR Ranging Parameters field (Dibakar)</a:t>
            </a:r>
            <a:endParaRPr lang="en-US" dirty="0"/>
          </a:p>
          <a:p>
            <a:pPr lvl="1" algn="just">
              <a:spcBef>
                <a:spcPct val="20000"/>
              </a:spcBef>
              <a:buFontTx/>
              <a:buChar char="•"/>
            </a:pPr>
            <a:r>
              <a:rPr lang="nn-NO" altLang="en-US" sz="1600" dirty="0"/>
              <a:t>11-19-1717-00-00az - Strongest Tap FTM for PDMG_PEDMG (Nabil)</a:t>
            </a:r>
          </a:p>
          <a:p>
            <a:pPr marL="457200" lvl="1" indent="0" algn="just">
              <a:spcBef>
                <a:spcPct val="20000"/>
              </a:spcBef>
            </a:pPr>
            <a:endParaRPr lang="en-US" altLang="en-US" sz="1400" b="0" dirty="0"/>
          </a:p>
          <a:p>
            <a:pPr algn="just">
              <a:spcBef>
                <a:spcPct val="20000"/>
              </a:spcBef>
              <a:buFontTx/>
              <a:buChar char="•"/>
            </a:pPr>
            <a:r>
              <a:rPr lang="en-US" sz="1800" b="0" dirty="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98359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Oct.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altLang="en-US" sz="1400" dirty="0"/>
              <a:t>11-19-1733r0 – resolutions to a set of LB240 CIDs (part-7) (Ganesh – 15 min, completion from Oct. 2</a:t>
            </a:r>
            <a:r>
              <a:rPr lang="en-US" altLang="en-US" sz="1400" baseline="30000" dirty="0"/>
              <a:t>nd</a:t>
            </a:r>
            <a:r>
              <a:rPr lang="en-US" altLang="en-US" sz="1400" dirty="0"/>
              <a:t> </a:t>
            </a:r>
          </a:p>
          <a:p>
            <a:pPr lvl="1" algn="just">
              <a:spcBef>
                <a:spcPct val="20000"/>
              </a:spcBef>
              <a:buFontTx/>
              <a:buChar char="•"/>
            </a:pPr>
            <a:r>
              <a:rPr lang="en-US" altLang="en-US" sz="1400" dirty="0"/>
              <a:t>11-19-1368r2 -- resolutions to a set of LB240 CIDs (part-8) (Ganesh) – 35 min </a:t>
            </a:r>
          </a:p>
          <a:p>
            <a:pPr lvl="1" algn="just">
              <a:spcBef>
                <a:spcPct val="20000"/>
              </a:spcBef>
              <a:buFontTx/>
              <a:buChar char="•"/>
            </a:pPr>
            <a:r>
              <a:rPr lang="en-US" altLang="en-US" sz="1400" dirty="0"/>
              <a:t>11-19-1572r4, Secure-LTF: Unintentional Beamforming Problem and A Solution Proposal (</a:t>
            </a:r>
            <a:r>
              <a:rPr lang="en-US" altLang="en-US" sz="1400" dirty="0" err="1"/>
              <a:t>Rethna</a:t>
            </a:r>
            <a:r>
              <a:rPr lang="en-US" altLang="en-US" sz="1400" dirty="0"/>
              <a:t> – 30min)</a:t>
            </a:r>
          </a:p>
          <a:p>
            <a:pPr lvl="1" algn="just">
              <a:spcBef>
                <a:spcPct val="20000"/>
              </a:spcBef>
              <a:buFontTx/>
              <a:buChar char="•"/>
            </a:pPr>
            <a:r>
              <a:rPr lang="en-US" sz="1400" dirty="0"/>
              <a:t>11-19-1584 CR Ranging Parameters field (Dibakar – 1hr)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198446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err="1"/>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strike="sngStrike" dirty="0"/>
              <a:t>Oct. 9th           	(Wednesday), 13:00 ET – 14:30 ET</a:t>
            </a:r>
          </a:p>
          <a:p>
            <a:pPr>
              <a:buFont typeface="Arial" panose="020B0604020202020204" pitchFamily="34" charset="0"/>
              <a:buChar char="•"/>
            </a:pPr>
            <a:r>
              <a:rPr lang="en-US" b="0" dirty="0"/>
              <a:t>Oct. 16</a:t>
            </a:r>
            <a:r>
              <a:rPr lang="en-US" b="0" baseline="30000" dirty="0"/>
              <a:t>th</a:t>
            </a:r>
            <a:r>
              <a:rPr lang="en-US" b="0" dirty="0"/>
              <a:t>		(Wednesday), 13:00 ET – 14:30 ET</a:t>
            </a:r>
          </a:p>
          <a:p>
            <a:pPr>
              <a:buFont typeface="Arial" panose="020B0604020202020204" pitchFamily="34" charset="0"/>
              <a:buChar char="•"/>
            </a:pPr>
            <a:r>
              <a:rPr lang="en-US" b="0" dirty="0"/>
              <a:t>Oct. 30th         	(Wednesday) , 13:00 ET – 14:30 ET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233776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the commenter as E): 50</a:t>
            </a:r>
            <a:endParaRPr lang="en-US" sz="2800" b="0" dirty="0"/>
          </a:p>
          <a:p>
            <a:pPr lvl="0">
              <a:buFont typeface="Arial" panose="020B0604020202020204" pitchFamily="34" charset="0"/>
              <a:buChar char="•"/>
            </a:pPr>
            <a:r>
              <a:rPr lang="en-US" b="0" dirty="0"/>
              <a:t>Remaining unresolved general : 9</a:t>
            </a:r>
            <a:endParaRPr lang="en-US" sz="2800" b="0" dirty="0"/>
          </a:p>
          <a:p>
            <a:pPr lvl="0">
              <a:buFont typeface="Arial" panose="020B0604020202020204" pitchFamily="34" charset="0"/>
              <a:buChar char="•"/>
            </a:pPr>
            <a:r>
              <a:rPr lang="en-US" b="0" dirty="0"/>
              <a:t>Remaining unresolved technical without an assignee: 40</a:t>
            </a:r>
            <a:endParaRPr lang="en-US" sz="2800" b="0" dirty="0"/>
          </a:p>
          <a:p>
            <a:pPr lvl="0">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554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Sep. and Nov.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Assignees with major unresolved batches (anything above 10 unresolved assigned, </a:t>
            </a:r>
            <a:r>
              <a:rPr lang="en-US" dirty="0">
                <a:solidFill>
                  <a:srgbClr val="FF0000"/>
                </a:solidFill>
              </a:rPr>
              <a:t>bold red </a:t>
            </a:r>
            <a:r>
              <a:rPr lang="en-US" b="0" dirty="0"/>
              <a:t>are updates from last </a:t>
            </a:r>
            <a:r>
              <a:rPr lang="en-US" b="0" dirty="0" err="1"/>
              <a:t>telecon</a:t>
            </a:r>
            <a:r>
              <a:rPr lang="en-US" b="0" dirty="0"/>
              <a:t>)</a:t>
            </a:r>
            <a:endParaRPr lang="en-US" sz="2800" b="0" dirty="0"/>
          </a:p>
          <a:p>
            <a:pPr marL="800100" lvl="1" indent="-342900">
              <a:buFont typeface="Arial" panose="020B0604020202020204" pitchFamily="34" charset="0"/>
              <a:buChar char="•"/>
            </a:pPr>
            <a:r>
              <a:rPr lang="en-US" dirty="0"/>
              <a:t>Assaf - 13</a:t>
            </a:r>
            <a:endParaRPr lang="en-US" sz="2400" dirty="0"/>
          </a:p>
          <a:p>
            <a:pPr marL="800100" lvl="1" indent="-342900">
              <a:buFont typeface="Arial" panose="020B0604020202020204" pitchFamily="34" charset="0"/>
              <a:buChar char="•"/>
            </a:pPr>
            <a:r>
              <a:rPr lang="en-US" dirty="0" err="1"/>
              <a:t>Debashish</a:t>
            </a:r>
            <a:r>
              <a:rPr lang="en-US" dirty="0"/>
              <a:t> - 20</a:t>
            </a:r>
            <a:endParaRPr lang="en-US" sz="2400" dirty="0"/>
          </a:p>
          <a:p>
            <a:pPr marL="800100" lvl="1" indent="-342900">
              <a:buFont typeface="Arial" panose="020B0604020202020204" pitchFamily="34" charset="0"/>
              <a:buChar char="•"/>
            </a:pPr>
            <a:r>
              <a:rPr lang="en-US" dirty="0"/>
              <a:t>Dibakar - 20</a:t>
            </a:r>
            <a:endParaRPr lang="en-US" sz="2400" dirty="0"/>
          </a:p>
          <a:p>
            <a:pPr marL="800100" lvl="1" indent="-342900">
              <a:buFont typeface="Arial" panose="020B0604020202020204" pitchFamily="34" charset="0"/>
              <a:buChar char="•"/>
            </a:pPr>
            <a:r>
              <a:rPr lang="en-US" dirty="0"/>
              <a:t>Editor - 51</a:t>
            </a:r>
            <a:endParaRPr lang="en-US" sz="2400" dirty="0"/>
          </a:p>
          <a:p>
            <a:pPr marL="800100" lvl="1" indent="-342900">
              <a:buFont typeface="Arial" panose="020B0604020202020204" pitchFamily="34" charset="0"/>
              <a:buChar char="•"/>
            </a:pPr>
            <a:r>
              <a:rPr lang="en-US" dirty="0"/>
              <a:t>Erik - 29</a:t>
            </a:r>
            <a:endParaRPr lang="en-US" sz="2400" dirty="0"/>
          </a:p>
          <a:p>
            <a:pPr marL="800100" lvl="1" indent="-342900">
              <a:buFont typeface="Arial" panose="020B0604020202020204" pitchFamily="34" charset="0"/>
              <a:buChar char="•"/>
            </a:pPr>
            <a:r>
              <a:rPr lang="en-US" dirty="0"/>
              <a:t>Feng – </a:t>
            </a:r>
            <a:r>
              <a:rPr lang="en-US" b="1" dirty="0">
                <a:solidFill>
                  <a:srgbClr val="FF0000"/>
                </a:solidFill>
              </a:rPr>
              <a:t>0 </a:t>
            </a:r>
            <a:r>
              <a:rPr lang="en-US" dirty="0">
                <a:solidFill>
                  <a:srgbClr val="FF0000"/>
                </a:solidFill>
              </a:rPr>
              <a:t>(11)</a:t>
            </a:r>
            <a:endParaRPr lang="en-US" sz="2400" dirty="0">
              <a:solidFill>
                <a:srgbClr val="FF0000"/>
              </a:solidFill>
            </a:endParaRPr>
          </a:p>
          <a:p>
            <a:pPr marL="800100" lvl="1" indent="-342900">
              <a:buFont typeface="Arial" panose="020B0604020202020204" pitchFamily="34" charset="0"/>
              <a:buChar char="•"/>
            </a:pPr>
            <a:r>
              <a:rPr lang="en-US" dirty="0"/>
              <a:t>Ganesh – </a:t>
            </a:r>
            <a:r>
              <a:rPr lang="en-US" b="1" dirty="0">
                <a:solidFill>
                  <a:srgbClr val="FF0000"/>
                </a:solidFill>
              </a:rPr>
              <a:t>15 </a:t>
            </a:r>
            <a:r>
              <a:rPr lang="en-US" dirty="0">
                <a:solidFill>
                  <a:srgbClr val="FF0000"/>
                </a:solidFill>
              </a:rPr>
              <a:t>(23)</a:t>
            </a:r>
            <a:endParaRPr lang="en-US" sz="2400" dirty="0">
              <a:solidFill>
                <a:srgbClr val="FF0000"/>
              </a:solidFill>
            </a:endParaRPr>
          </a:p>
          <a:p>
            <a:pPr marL="800100" lvl="1" indent="-342900">
              <a:buFont typeface="Arial" panose="020B0604020202020204" pitchFamily="34" charset="0"/>
              <a:buChar char="•"/>
            </a:pPr>
            <a:r>
              <a:rPr lang="en-US" dirty="0"/>
              <a:t>Qi - 20</a:t>
            </a:r>
            <a:endParaRPr lang="en-US" sz="2400" dirty="0"/>
          </a:p>
          <a:p>
            <a:pPr marL="800100" lvl="1" indent="-342900">
              <a:buFont typeface="Arial" panose="020B0604020202020204" pitchFamily="34" charset="0"/>
              <a:buChar char="•"/>
            </a:pPr>
            <a:r>
              <a:rPr lang="en-US" dirty="0"/>
              <a:t>Tianyu - 23</a:t>
            </a:r>
            <a:endParaRPr lang="en-US" sz="2400" dirty="0"/>
          </a:p>
          <a:p>
            <a:pPr>
              <a:buFont typeface="Arial" panose="020B0604020202020204" pitchFamily="34" charset="0"/>
              <a:buChar char="•"/>
            </a:pPr>
            <a:r>
              <a:rPr lang="en-US" b="0" dirty="0"/>
              <a:t>Total: </a:t>
            </a:r>
            <a:r>
              <a:rPr lang="en-US" dirty="0">
                <a:solidFill>
                  <a:srgbClr val="FF0000"/>
                </a:solidFill>
              </a:rPr>
              <a:t>191</a:t>
            </a:r>
            <a:r>
              <a:rPr lang="en-US" b="0" dirty="0"/>
              <a:t> CIDs within major batches. </a:t>
            </a:r>
            <a:endParaRPr lang="en-US" sz="2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644896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765754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11-19-1733</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with the resolutions depicted by document 11-19-1733r0 for CID </a:t>
            </a:r>
            <a:r>
              <a:rPr lang="en-GB" b="0" dirty="0"/>
              <a:t>2013, 2115, 2128 and 2426.</a:t>
            </a:r>
            <a:endParaRPr lang="en-US" b="0" dirty="0"/>
          </a:p>
          <a:p>
            <a:pPr marL="0" indent="0"/>
            <a:endParaRPr lang="en-US" b="0" dirty="0"/>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100641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11-19-1368</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with the resolutions depicted by document 11-19-1368r4 for CID 1432, 1433, 2125, 2126, 2127, 2129 and 2130</a:t>
            </a:r>
            <a:r>
              <a:rPr lang="en-GB" b="0" dirty="0"/>
              <a:t>.</a:t>
            </a:r>
            <a:endParaRPr lang="en-US" b="0" dirty="0"/>
          </a:p>
          <a:p>
            <a:pPr marL="0" indent="0"/>
            <a:endParaRPr lang="en-US" b="0" dirty="0"/>
          </a:p>
          <a:p>
            <a:pPr marL="0" indent="0"/>
            <a:r>
              <a:rPr lang="en-US" b="0" dirty="0"/>
              <a:t>Results (Y/N/A): 10/0/1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850762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a:t>Current submission pipeline:</a:t>
            </a:r>
          </a:p>
          <a:p>
            <a:pPr lvl="1" algn="just">
              <a:spcBef>
                <a:spcPct val="20000"/>
              </a:spcBef>
              <a:buFontTx/>
              <a:buChar char="•"/>
            </a:pPr>
            <a:r>
              <a:rPr lang="en-US" altLang="en-US" sz="1600" dirty="0"/>
              <a:t>11-19-1572r4, Secure-LTF: Unintentional Beamforming Problem and A Solution Proposal (</a:t>
            </a:r>
            <a:r>
              <a:rPr lang="en-US" altLang="en-US" sz="1600" dirty="0" err="1"/>
              <a:t>Rethna</a:t>
            </a:r>
            <a:r>
              <a:rPr lang="en-US" altLang="en-US" sz="1600" dirty="0"/>
              <a:t>)</a:t>
            </a:r>
          </a:p>
          <a:p>
            <a:pPr lvl="1" algn="just">
              <a:spcBef>
                <a:spcPct val="20000"/>
              </a:spcBef>
              <a:buFontTx/>
              <a:buChar char="•"/>
            </a:pPr>
            <a:r>
              <a:rPr lang="en-US" sz="1600" dirty="0"/>
              <a:t>11-19-1584 CR Ranging Parameters field (Dibakar)</a:t>
            </a:r>
            <a:endParaRPr lang="en-US" dirty="0"/>
          </a:p>
          <a:p>
            <a:pPr lvl="1" algn="just">
              <a:spcBef>
                <a:spcPct val="20000"/>
              </a:spcBef>
              <a:buFontTx/>
              <a:buChar char="•"/>
            </a:pPr>
            <a:r>
              <a:rPr lang="nn-NO" altLang="en-US" sz="1600" dirty="0"/>
              <a:t>11-19-1717-00-00az - Strongest Tap FTM for PDMG_PEDMG (Nabil)</a:t>
            </a:r>
          </a:p>
          <a:p>
            <a:pPr marL="457200" lvl="1" indent="0" algn="just">
              <a:spcBef>
                <a:spcPct val="20000"/>
              </a:spcBef>
            </a:pPr>
            <a:endParaRPr lang="en-US" altLang="en-US" sz="1400" b="0" dirty="0"/>
          </a:p>
          <a:p>
            <a:pPr algn="just">
              <a:spcBef>
                <a:spcPct val="20000"/>
              </a:spcBef>
              <a:buFontTx/>
              <a:buChar char="•"/>
            </a:pPr>
            <a:r>
              <a:rPr lang="en-US" sz="1800" b="0" dirty="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330354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679221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158688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315731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Oct.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altLang="en-US" sz="1400" dirty="0"/>
              <a:t>11-19-1572r4, Secure-LTF: Unintentional Beamforming Problem and A Solution Proposal (</a:t>
            </a:r>
            <a:r>
              <a:rPr lang="en-US" altLang="en-US" sz="1400" dirty="0" err="1"/>
              <a:t>Rethna</a:t>
            </a:r>
            <a:r>
              <a:rPr lang="en-US" altLang="en-US" sz="1400" dirty="0"/>
              <a:t> – 30min)</a:t>
            </a:r>
          </a:p>
          <a:p>
            <a:pPr lvl="1" algn="just">
              <a:spcBef>
                <a:spcPct val="20000"/>
              </a:spcBef>
              <a:buFontTx/>
              <a:buChar char="•"/>
            </a:pPr>
            <a:r>
              <a:rPr lang="en-US" sz="1400" dirty="0"/>
              <a:t>11-19-1584 CR Ranging Parameters field (Dibakar – 1hr) – as time permits</a:t>
            </a:r>
          </a:p>
          <a:p>
            <a:pPr algn="just">
              <a:spcBef>
                <a:spcPct val="20000"/>
              </a:spcBef>
              <a:buFontTx/>
              <a:buChar char="•"/>
            </a:pPr>
            <a:r>
              <a:rPr lang="en-US" altLang="en-US" sz="1800" b="0" dirty="0"/>
              <a:t>Review progress and submission pipeline (special order – 7min)</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554148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30156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with the resolutions depicted by document 11-19-?r? for CIDs </a:t>
            </a:r>
            <a:r>
              <a:rPr lang="en-GB" b="0" dirty="0"/>
              <a:t>?.</a:t>
            </a:r>
            <a:endParaRPr lang="en-US" b="0" dirty="0"/>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240973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247</a:t>
            </a:r>
            <a:r>
              <a:rPr lang="en-US" b="0" dirty="0"/>
              <a:t> </a:t>
            </a:r>
            <a:r>
              <a:rPr lang="en-US" b="0" dirty="0">
                <a:solidFill>
                  <a:schemeClr val="tx1"/>
                </a:solidFill>
              </a:rPr>
              <a:t>(266)</a:t>
            </a:r>
            <a:endParaRPr lang="en-US" sz="2800" b="0" dirty="0">
              <a:solidFill>
                <a:schemeClr val="tx1"/>
              </a:solidFill>
            </a:endParaRPr>
          </a:p>
          <a:p>
            <a:pPr lvl="0">
              <a:buFont typeface="Arial" panose="020B0604020202020204" pitchFamily="34" charset="0"/>
              <a:buChar char="•"/>
            </a:pPr>
            <a:r>
              <a:rPr lang="en-US" b="0" dirty="0"/>
              <a:t>Remaining technical: </a:t>
            </a:r>
            <a:r>
              <a:rPr lang="en-US" b="0" dirty="0">
                <a:solidFill>
                  <a:srgbClr val="FF0000"/>
                </a:solidFill>
              </a:rPr>
              <a:t>188</a:t>
            </a:r>
            <a:r>
              <a:rPr lang="en-US" b="0" dirty="0"/>
              <a:t> (</a:t>
            </a:r>
            <a:r>
              <a:rPr lang="en-US" b="0" dirty="0">
                <a:solidFill>
                  <a:schemeClr val="tx1"/>
                </a:solidFill>
              </a:rPr>
              <a:t>207)</a:t>
            </a:r>
            <a:endParaRPr lang="en-US" sz="2800" b="0" dirty="0">
              <a:solidFill>
                <a:schemeClr val="tx1"/>
              </a:solidFill>
            </a:endParaRPr>
          </a:p>
          <a:p>
            <a:pPr lvl="0">
              <a:buFont typeface="Arial" panose="020B0604020202020204" pitchFamily="34" charset="0"/>
              <a:buChar char="•"/>
            </a:pPr>
            <a:r>
              <a:rPr lang="en-US" b="0" dirty="0"/>
              <a:t>Remaining unresolved editorials (identified by the commenter as E): 50</a:t>
            </a:r>
            <a:endParaRPr lang="en-US" sz="2800" b="0" dirty="0"/>
          </a:p>
          <a:p>
            <a:pPr lvl="0">
              <a:buFont typeface="Arial" panose="020B0604020202020204" pitchFamily="34" charset="0"/>
              <a:buChar char="•"/>
            </a:pPr>
            <a:r>
              <a:rPr lang="en-US" b="0" dirty="0"/>
              <a:t>Remaining unresolved general : 9</a:t>
            </a:r>
            <a:endParaRPr lang="en-US" sz="2800" b="0" dirty="0"/>
          </a:p>
          <a:p>
            <a:pPr lvl="0">
              <a:buFont typeface="Arial" panose="020B0604020202020204" pitchFamily="34" charset="0"/>
              <a:buChar char="•"/>
            </a:pPr>
            <a:r>
              <a:rPr lang="en-US" b="0" dirty="0"/>
              <a:t>Remaining unresolved technical without an assignee: 40</a:t>
            </a:r>
            <a:endParaRPr lang="en-US" sz="2800" b="0" dirty="0"/>
          </a:p>
          <a:p>
            <a:pPr lvl="0">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187015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Assignees with major unresolved batches (anything above 10 unresolved assigned, </a:t>
            </a:r>
            <a:r>
              <a:rPr lang="en-US" dirty="0">
                <a:solidFill>
                  <a:srgbClr val="FF0000"/>
                </a:solidFill>
              </a:rPr>
              <a:t>bold red </a:t>
            </a:r>
            <a:r>
              <a:rPr lang="en-US" b="0" dirty="0"/>
              <a:t>are updates from last </a:t>
            </a:r>
            <a:r>
              <a:rPr lang="en-US" b="0" dirty="0" err="1"/>
              <a:t>telecon</a:t>
            </a:r>
            <a:r>
              <a:rPr lang="en-US" b="0" dirty="0"/>
              <a:t>)</a:t>
            </a:r>
            <a:endParaRPr lang="en-US" sz="2800" b="0" dirty="0"/>
          </a:p>
          <a:p>
            <a:pPr marL="800100" lvl="1" indent="-342900">
              <a:buFont typeface="Arial" panose="020B0604020202020204" pitchFamily="34" charset="0"/>
              <a:buChar char="•"/>
            </a:pPr>
            <a:r>
              <a:rPr lang="en-US" dirty="0">
                <a:solidFill>
                  <a:schemeClr val="tx1"/>
                </a:solidFill>
              </a:rPr>
              <a:t>Assaf - 13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- 20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Dibakar - 20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- 51</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- 29</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Ganesh – 15</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Qi - 20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Tianyu - 23</a:t>
            </a:r>
            <a:endParaRPr lang="en-US" sz="2400" dirty="0">
              <a:solidFill>
                <a:schemeClr val="tx1"/>
              </a:solidFill>
            </a:endParaRPr>
          </a:p>
          <a:p>
            <a:pPr>
              <a:buFont typeface="Arial" panose="020B0604020202020204" pitchFamily="34" charset="0"/>
              <a:buChar char="•"/>
            </a:pPr>
            <a:r>
              <a:rPr lang="en-US" b="0" dirty="0"/>
              <a:t>Total: </a:t>
            </a:r>
            <a:r>
              <a:rPr lang="en-US" b="0" dirty="0">
                <a:solidFill>
                  <a:schemeClr val="tx1"/>
                </a:solidFill>
              </a:rPr>
              <a:t>191 </a:t>
            </a:r>
            <a:r>
              <a:rPr lang="en-US" b="0" dirty="0"/>
              <a:t>CIDs within major batches. </a:t>
            </a:r>
            <a:endParaRPr lang="en-US" sz="2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3899750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a:t>Current submission pipeline:</a:t>
            </a:r>
          </a:p>
          <a:p>
            <a:pPr lvl="1" algn="just">
              <a:spcBef>
                <a:spcPct val="20000"/>
              </a:spcBef>
              <a:buFontTx/>
              <a:buChar char="•"/>
            </a:pPr>
            <a:r>
              <a:rPr lang="en-US" sz="1600" dirty="0"/>
              <a:t>11-19-1584 CR Ranging Parameters field (Dibakar)</a:t>
            </a:r>
            <a:endParaRPr lang="en-US" dirty="0"/>
          </a:p>
          <a:p>
            <a:pPr lvl="1" algn="just">
              <a:spcBef>
                <a:spcPct val="20000"/>
              </a:spcBef>
              <a:buFontTx/>
              <a:buChar char="•"/>
            </a:pPr>
            <a:r>
              <a:rPr lang="nn-NO" altLang="en-US" sz="1600" dirty="0"/>
              <a:t>11-19-1717-00-00az - Strongest Tap FTM for PDMG_PEDMG (Nabil)</a:t>
            </a:r>
          </a:p>
          <a:p>
            <a:pPr lvl="1" algn="just">
              <a:spcBef>
                <a:spcPct val="20000"/>
              </a:spcBef>
              <a:buFontTx/>
              <a:buChar char="•"/>
            </a:pPr>
            <a:r>
              <a:rPr lang="nn-NO" altLang="en-US" sz="1600" dirty="0"/>
              <a:t>11-19-1723-01-00az-comment resolution for ftm overview (Girish)</a:t>
            </a:r>
          </a:p>
          <a:p>
            <a:pPr marL="457200" lvl="1" indent="0" algn="just">
              <a:spcBef>
                <a:spcPct val="20000"/>
              </a:spcBef>
            </a:pPr>
            <a:endParaRPr lang="en-US" altLang="en-US" sz="1400" b="0" dirty="0"/>
          </a:p>
          <a:p>
            <a:pPr algn="just">
              <a:spcBef>
                <a:spcPct val="20000"/>
              </a:spcBef>
              <a:buFontTx/>
              <a:buChar char="•"/>
            </a:pPr>
            <a:r>
              <a:rPr lang="en-US" sz="1800" b="0" dirty="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2233889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err="1"/>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dirty="0"/>
              <a:t>Oct. 30th         	(Wednesday) , 13:00 ET – 14:30 ET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8147142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8657428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2658763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8905674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Oct. 30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11-19-1584 CR Ranging Parameters field (</a:t>
            </a:r>
            <a:r>
              <a:rPr lang="en-US" sz="1400" dirty="0" err="1"/>
              <a:t>Dibakar</a:t>
            </a:r>
            <a:r>
              <a:rPr lang="en-US" sz="1400" dirty="0"/>
              <a:t>) – 70 min </a:t>
            </a:r>
          </a:p>
          <a:p>
            <a:pPr lvl="1" algn="just">
              <a:spcBef>
                <a:spcPct val="20000"/>
              </a:spcBef>
              <a:buFontTx/>
              <a:buChar char="•"/>
            </a:pPr>
            <a:r>
              <a:rPr lang="nn-NO" altLang="en-US" sz="1400" dirty="0"/>
              <a:t>11-19-1717-00-00az - Strongest Tap FTM for PDMG_PEDMG (Nabil) – as time permits</a:t>
            </a:r>
          </a:p>
          <a:p>
            <a:pPr algn="just">
              <a:spcBef>
                <a:spcPct val="20000"/>
              </a:spcBef>
              <a:buFontTx/>
              <a:buChar char="•"/>
            </a:pPr>
            <a:r>
              <a:rPr lang="en-US" altLang="en-US" sz="1800" b="0" dirty="0"/>
              <a:t>Review progress and submission pipeline (special order – 7min)</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8548317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Assignees with major unresolved batches (anything above 10 unresolved assigned, </a:t>
            </a:r>
            <a:r>
              <a:rPr lang="en-US" dirty="0">
                <a:solidFill>
                  <a:srgbClr val="FF0000"/>
                </a:solidFill>
              </a:rPr>
              <a:t>bold red </a:t>
            </a:r>
            <a:r>
              <a:rPr lang="en-US" b="0" dirty="0"/>
              <a:t>are updates from last </a:t>
            </a:r>
            <a:r>
              <a:rPr lang="en-US" b="0" dirty="0" err="1"/>
              <a:t>telecon</a:t>
            </a:r>
            <a:r>
              <a:rPr lang="en-US" b="0" dirty="0"/>
              <a:t>)</a:t>
            </a:r>
            <a:endParaRPr lang="en-US" sz="2800" b="0" dirty="0"/>
          </a:p>
          <a:p>
            <a:pPr marL="800100" lvl="1" indent="-342900">
              <a:buFont typeface="Arial" panose="020B0604020202020204" pitchFamily="34" charset="0"/>
              <a:buChar char="•"/>
            </a:pPr>
            <a:r>
              <a:rPr lang="en-US" dirty="0">
                <a:solidFill>
                  <a:schemeClr val="tx1"/>
                </a:solidFill>
              </a:rPr>
              <a:t>Assaf - 12</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- 20</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61 (volunteered for additional 43 comments)</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- 32</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0 (+5 passed SP threshold)</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Ganesh – 11 (+13 passed SP threshold)</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Qi - 20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Tianyu - 23</a:t>
            </a:r>
            <a:endParaRPr lang="en-US" sz="2400" dirty="0">
              <a:solidFill>
                <a:schemeClr val="tx1"/>
              </a:solidFill>
            </a:endParaRPr>
          </a:p>
          <a:p>
            <a:pPr>
              <a:buFont typeface="Arial" panose="020B0604020202020204" pitchFamily="34" charset="0"/>
              <a:buChar char="•"/>
            </a:pPr>
            <a:r>
              <a:rPr lang="en-US" b="0" dirty="0"/>
              <a:t>Total: </a:t>
            </a:r>
            <a:r>
              <a:rPr lang="en-US" b="0" dirty="0">
                <a:solidFill>
                  <a:schemeClr val="tx1"/>
                </a:solidFill>
              </a:rPr>
              <a:t>229 </a:t>
            </a:r>
            <a:r>
              <a:rPr lang="en-US" b="0" dirty="0"/>
              <a:t>CIDs within major batches. </a:t>
            </a:r>
            <a:endParaRPr lang="en-US" sz="2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6061951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with the resolutions depicted by document 11-19-?r? for CIDs </a:t>
            </a:r>
            <a:r>
              <a:rPr lang="en-GB" b="0" dirty="0"/>
              <a:t>?.</a:t>
            </a:r>
            <a:endParaRPr lang="en-US" b="0" dirty="0"/>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1282985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a:t>Current submission pipeline:</a:t>
            </a:r>
          </a:p>
          <a:p>
            <a:pPr lvl="1" algn="just">
              <a:spcBef>
                <a:spcPct val="20000"/>
              </a:spcBef>
              <a:buFontTx/>
              <a:buChar char="•"/>
            </a:pPr>
            <a:r>
              <a:rPr lang="en-US" sz="1600" dirty="0"/>
              <a:t>11-19-1584 CR Ranging Parameters field (Dibakar)</a:t>
            </a:r>
            <a:endParaRPr lang="en-US" dirty="0"/>
          </a:p>
          <a:p>
            <a:pPr lvl="1" algn="just">
              <a:spcBef>
                <a:spcPct val="20000"/>
              </a:spcBef>
              <a:buFontTx/>
              <a:buChar char="•"/>
            </a:pPr>
            <a:r>
              <a:rPr lang="nn-NO" altLang="en-US" sz="1600" dirty="0"/>
              <a:t>11-19-1717-00-00az - Strongest Tap FTM for PDMG_PEDMG (Nabil)</a:t>
            </a:r>
          </a:p>
          <a:p>
            <a:pPr lvl="1" algn="just">
              <a:spcBef>
                <a:spcPct val="20000"/>
              </a:spcBef>
              <a:buFontTx/>
              <a:buChar char="•"/>
            </a:pPr>
            <a:r>
              <a:rPr lang="nn-NO" altLang="en-US" sz="1600" dirty="0"/>
              <a:t>11-19-1723-01-00az-comment resolution for ftm overview (Girish)</a:t>
            </a:r>
          </a:p>
          <a:p>
            <a:pPr marL="457200" lvl="1" indent="0" algn="just">
              <a:spcBef>
                <a:spcPct val="20000"/>
              </a:spcBef>
            </a:pPr>
            <a:endParaRPr lang="en-US" altLang="en-US" sz="1400" b="0" dirty="0"/>
          </a:p>
          <a:p>
            <a:pPr algn="just">
              <a:spcBef>
                <a:spcPct val="20000"/>
              </a:spcBef>
              <a:buFontTx/>
              <a:buChar char="•"/>
            </a:pPr>
            <a:r>
              <a:rPr lang="en-US" sz="1800" b="0" dirty="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8852135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Reminder</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dirty="0"/>
              <a:t>When:</a:t>
            </a:r>
          </a:p>
          <a:p>
            <a:pPr lvl="1">
              <a:buFont typeface="Arial" panose="020B0604020202020204" pitchFamily="34" charset="0"/>
              <a:buChar char="•"/>
            </a:pPr>
            <a:r>
              <a:rPr lang="en-US" dirty="0"/>
              <a:t>Nov. 6 - 8 (Wed. - Friday), 9:00 – 17:30 on all days.</a:t>
            </a:r>
          </a:p>
          <a:p>
            <a:pPr>
              <a:buFont typeface="Arial" panose="020B0604020202020204" pitchFamily="34" charset="0"/>
              <a:buChar char="•"/>
            </a:pPr>
            <a:endParaRPr lang="en-US" dirty="0"/>
          </a:p>
          <a:p>
            <a:pPr>
              <a:buFont typeface="Arial" panose="020B0604020202020204" pitchFamily="34" charset="0"/>
              <a:buChar char="•"/>
            </a:pPr>
            <a:r>
              <a:rPr lang="en-US" dirty="0"/>
              <a:t>Where:</a:t>
            </a:r>
          </a:p>
          <a:p>
            <a:pPr lvl="1">
              <a:buFont typeface="Arial" panose="020B0604020202020204" pitchFamily="34" charset="0"/>
              <a:buChar char="•"/>
            </a:pPr>
            <a:r>
              <a:rPr lang="en-US" dirty="0"/>
              <a:t>250 S. Mathilda Ave, Sunnyvale, CA 94086 USA, sponsored by Apple.</a:t>
            </a:r>
          </a:p>
          <a:p>
            <a:pPr>
              <a:buFont typeface="Arial" panose="020B0604020202020204" pitchFamily="34" charset="0"/>
              <a:buChar char="•"/>
            </a:pPr>
            <a:endParaRPr lang="en-US" b="0" dirty="0"/>
          </a:p>
          <a:p>
            <a:pPr>
              <a:buFont typeface="Arial" panose="020B0604020202020204" pitchFamily="34" charset="0"/>
              <a:buChar char="•"/>
            </a:pPr>
            <a:r>
              <a:rPr lang="en-US" b="0" dirty="0"/>
              <a:t>Please register your attendance by responding ‘Yes’ to the poll:</a:t>
            </a:r>
          </a:p>
          <a:p>
            <a:pPr lvl="1">
              <a:buFont typeface="Arial" panose="020B0604020202020204" pitchFamily="34" charset="0"/>
              <a:buChar char="•"/>
            </a:pPr>
            <a:r>
              <a:rPr lang="en-US" u="sng" dirty="0">
                <a:hlinkClick r:id="rId2"/>
              </a:rPr>
              <a:t>https://mentor.ieee.org/802.11/poll-vote?p=33900008&amp;t=33900008&amp;fc</a:t>
            </a:r>
            <a:r>
              <a:rPr lang="en-US" dirty="0"/>
              <a:t> </a:t>
            </a:r>
          </a:p>
          <a:p>
            <a:pPr lvl="1">
              <a:buFont typeface="Arial" panose="020B0604020202020204" pitchFamily="34" charset="0"/>
              <a:buChar char="•"/>
            </a:pPr>
            <a:r>
              <a:rPr lang="en-US" dirty="0"/>
              <a:t>The poll has no bearing on voting status and WG membership.</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5199435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1181371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310354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26819018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18377</TotalTime>
  <Words>3756</Words>
  <Application>Microsoft Office PowerPoint</Application>
  <PresentationFormat>Widescreen</PresentationFormat>
  <Paragraphs>636</Paragraphs>
  <Slides>64</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0" baseType="lpstr">
      <vt:lpstr>Arial</vt:lpstr>
      <vt:lpstr>Calibri</vt:lpstr>
      <vt:lpstr>Monotype Sorts</vt:lpstr>
      <vt:lpstr>Times New Roman</vt:lpstr>
      <vt:lpstr>Office Theme</vt:lpstr>
      <vt:lpstr>Document</vt:lpstr>
      <vt:lpstr>TGaz Next Generation Positioning  Sep. – Nov.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Oct. 2nd</vt:lpstr>
      <vt:lpstr>Teleconference Agenda Oct. 2nd (con.)</vt:lpstr>
      <vt:lpstr>Ad Hoc meeting announcement</vt:lpstr>
      <vt:lpstr>Resulting Telecons</vt:lpstr>
      <vt:lpstr>Current CID Resolution Status for LB240</vt:lpstr>
      <vt:lpstr>Current CID Resolution Status for LB240</vt:lpstr>
      <vt:lpstr>Review submissions</vt:lpstr>
      <vt:lpstr>CR Submission 11-19-1563</vt:lpstr>
      <vt:lpstr>CR Submission 11-19-1686</vt:lpstr>
      <vt:lpstr>Submission pipeline</vt:lpstr>
      <vt:lpstr>Submission Review</vt:lpstr>
      <vt:lpstr>AOB?</vt:lpstr>
      <vt:lpstr>Adjourn</vt:lpstr>
      <vt:lpstr>Teleconference Agenda Oct. 9th</vt:lpstr>
      <vt:lpstr>Next Telecons</vt:lpstr>
      <vt:lpstr>Current CID Resolution Status for LB240</vt:lpstr>
      <vt:lpstr>Current CID Resolution Status for LB240</vt:lpstr>
      <vt:lpstr>Review submissions</vt:lpstr>
      <vt:lpstr>CR Submission 11-19-1733</vt:lpstr>
      <vt:lpstr>CR Submission 11-19-1368</vt:lpstr>
      <vt:lpstr>Submission pipeline</vt:lpstr>
      <vt:lpstr>Submission Review</vt:lpstr>
      <vt:lpstr>AOB?</vt:lpstr>
      <vt:lpstr>Adjourn</vt:lpstr>
      <vt:lpstr>Teleconference Agenda Oct. 9th</vt:lpstr>
      <vt:lpstr>Review submissions</vt:lpstr>
      <vt:lpstr>CR Submission 11-19-?</vt:lpstr>
      <vt:lpstr>Current CID Resolution Status for LB240</vt:lpstr>
      <vt:lpstr>Current CID Resolution Status for LB240</vt:lpstr>
      <vt:lpstr>Submission pipeline</vt:lpstr>
      <vt:lpstr>Next Telecons</vt:lpstr>
      <vt:lpstr>Submission Review</vt:lpstr>
      <vt:lpstr>AOB?</vt:lpstr>
      <vt:lpstr>Adjourn</vt:lpstr>
      <vt:lpstr>Teleconference Agenda Oct. 30th</vt:lpstr>
      <vt:lpstr>Current CID Resolution Status for LB240</vt:lpstr>
      <vt:lpstr>Review submissions</vt:lpstr>
      <vt:lpstr>CR Submission 11-19-?</vt:lpstr>
      <vt:lpstr>Submission pipeline</vt:lpstr>
      <vt:lpstr>Ad Hoc Reminder</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146</cp:revision>
  <cp:lastPrinted>1601-01-01T00:00:00Z</cp:lastPrinted>
  <dcterms:created xsi:type="dcterms:W3CDTF">2018-08-06T10:28:59Z</dcterms:created>
  <dcterms:modified xsi:type="dcterms:W3CDTF">2019-10-30T16:31:48Z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2019-10-09 18:34:23Z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