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6"/>
  </p:notesMasterIdLst>
  <p:handoutMasterIdLst>
    <p:handoutMasterId r:id="rId67"/>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336" r:id="rId15"/>
    <p:sldId id="340" r:id="rId16"/>
    <p:sldId id="341" r:id="rId17"/>
    <p:sldId id="342" r:id="rId18"/>
    <p:sldId id="338" r:id="rId19"/>
    <p:sldId id="339" r:id="rId20"/>
    <p:sldId id="343" r:id="rId21"/>
    <p:sldId id="314" r:id="rId22"/>
    <p:sldId id="344" r:id="rId23"/>
    <p:sldId id="337" r:id="rId24"/>
    <p:sldId id="313" r:id="rId25"/>
    <p:sldId id="289" r:id="rId26"/>
    <p:sldId id="290" r:id="rId27"/>
    <p:sldId id="345" r:id="rId28"/>
    <p:sldId id="348" r:id="rId29"/>
    <p:sldId id="349" r:id="rId30"/>
    <p:sldId id="350" r:id="rId31"/>
    <p:sldId id="351" r:id="rId32"/>
    <p:sldId id="352" r:id="rId33"/>
    <p:sldId id="358" r:id="rId34"/>
    <p:sldId id="354" r:id="rId35"/>
    <p:sldId id="355" r:id="rId36"/>
    <p:sldId id="356" r:id="rId37"/>
    <p:sldId id="357" r:id="rId38"/>
    <p:sldId id="359" r:id="rId39"/>
    <p:sldId id="363" r:id="rId40"/>
    <p:sldId id="364" r:id="rId41"/>
    <p:sldId id="361" r:id="rId42"/>
    <p:sldId id="362" r:id="rId43"/>
    <p:sldId id="366" r:id="rId44"/>
    <p:sldId id="360" r:id="rId45"/>
    <p:sldId id="367" r:id="rId46"/>
    <p:sldId id="368" r:id="rId47"/>
    <p:sldId id="369" r:id="rId48"/>
    <p:sldId id="370" r:id="rId49"/>
    <p:sldId id="374" r:id="rId50"/>
    <p:sldId id="371" r:id="rId51"/>
    <p:sldId id="372" r:id="rId52"/>
    <p:sldId id="375" r:id="rId53"/>
    <p:sldId id="376" r:id="rId54"/>
    <p:sldId id="377" r:id="rId55"/>
    <p:sldId id="378" r:id="rId56"/>
    <p:sldId id="379" r:id="rId57"/>
    <p:sldId id="315" r:id="rId58"/>
    <p:sldId id="312" r:id="rId59"/>
    <p:sldId id="259" r:id="rId60"/>
    <p:sldId id="260" r:id="rId61"/>
    <p:sldId id="261" r:id="rId62"/>
    <p:sldId id="262" r:id="rId63"/>
    <p:sldId id="263" r:id="rId64"/>
    <p:sldId id="264" r:id="rId6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Lst>
        </p14:section>
        <p14:section name="Oct. 2nd Telecon" id="{C39A0ACE-7902-4CA4-A7DB-9FF67058AA84}">
          <p14:sldIdLst>
            <p14:sldId id="336"/>
            <p14:sldId id="340"/>
            <p14:sldId id="341"/>
            <p14:sldId id="342"/>
            <p14:sldId id="338"/>
            <p14:sldId id="339"/>
            <p14:sldId id="343"/>
            <p14:sldId id="314"/>
            <p14:sldId id="344"/>
            <p14:sldId id="337"/>
            <p14:sldId id="313"/>
            <p14:sldId id="289"/>
            <p14:sldId id="290"/>
          </p14:sldIdLst>
        </p14:section>
        <p14:section name="Oct. 9th Telecon" id="{C7769803-41AE-4F0C-BA97-13BEC815AF6F}">
          <p14:sldIdLst>
            <p14:sldId id="345"/>
            <p14:sldId id="348"/>
            <p14:sldId id="349"/>
            <p14:sldId id="350"/>
            <p14:sldId id="351"/>
            <p14:sldId id="352"/>
            <p14:sldId id="358"/>
            <p14:sldId id="354"/>
            <p14:sldId id="355"/>
            <p14:sldId id="356"/>
            <p14:sldId id="357"/>
          </p14:sldIdLst>
        </p14:section>
        <p14:section name="Oct. 16th Telecon" id="{2FEC8A78-F8F0-436B-92C6-7B93C787A36A}">
          <p14:sldIdLst>
            <p14:sldId id="359"/>
            <p14:sldId id="363"/>
            <p14:sldId id="364"/>
            <p14:sldId id="361"/>
            <p14:sldId id="362"/>
            <p14:sldId id="366"/>
            <p14:sldId id="360"/>
            <p14:sldId id="367"/>
            <p14:sldId id="368"/>
            <p14:sldId id="369"/>
          </p14:sldIdLst>
        </p14:section>
        <p14:section name="Oct. 30th Telecon" id="{6C6A75DB-E90D-451B-B0E6-E098A2E49423}">
          <p14:sldIdLst>
            <p14:sldId id="370"/>
            <p14:sldId id="374"/>
            <p14:sldId id="371"/>
            <p14:sldId id="372"/>
            <p14:sldId id="375"/>
            <p14:sldId id="376"/>
            <p14:sldId id="377"/>
            <p14:sldId id="378"/>
            <p14:sldId id="379"/>
          </p14:sldIdLst>
        </p14:section>
        <p14:section name="Backup" id="{62682A0D-7317-4EE9-B56C-63AD74488E19}">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339" autoAdjust="0"/>
    <p:restoredTop sz="94660"/>
  </p:normalViewPr>
  <p:slideViewPr>
    <p:cSldViewPr>
      <p:cViewPr varScale="1">
        <p:scale>
          <a:sx n="76" d="100"/>
          <a:sy n="76" d="100"/>
        </p:scale>
        <p:origin x="100" y="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10/29/2019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64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28737007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46</a:t>
            </a:fld>
            <a:endParaRPr lang="en-US"/>
          </a:p>
        </p:txBody>
      </p:sp>
    </p:spTree>
    <p:extLst>
      <p:ext uri="{BB962C8B-B14F-4D97-AF65-F5344CB8AC3E}">
        <p14:creationId xmlns:p14="http://schemas.microsoft.com/office/powerpoint/2010/main" val="34897001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55</a:t>
            </a:fld>
            <a:endParaRPr lang="en-US"/>
          </a:p>
        </p:txBody>
      </p:sp>
    </p:spTree>
    <p:extLst>
      <p:ext uri="{BB962C8B-B14F-4D97-AF65-F5344CB8AC3E}">
        <p14:creationId xmlns:p14="http://schemas.microsoft.com/office/powerpoint/2010/main" val="22721628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60</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Oct.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 2019</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 2019</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 2019</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802.11-19/1712r6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poll-vote?p=33900008&amp;t=33900008&amp;fc"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akasher@qti.qualcom.com"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mailto:jonathan.segev@intel.com"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poll-vote?p=33900008&amp;t=33900008&amp;fc"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Sep. – Nov.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2019-10-29</a:t>
            </a:r>
          </a:p>
        </p:txBody>
      </p:sp>
      <p:sp>
        <p:nvSpPr>
          <p:cNvPr id="6" name="Date Placeholder 3"/>
          <p:cNvSpPr>
            <a:spLocks noGrp="1"/>
          </p:cNvSpPr>
          <p:nvPr>
            <p:ph type="dt" idx="10"/>
          </p:nvPr>
        </p:nvSpPr>
        <p:spPr/>
        <p:txBody>
          <a:bodyPr/>
          <a:lstStyle/>
          <a:p>
            <a:r>
              <a:rPr lang="en-US"/>
              <a:t>Oct. 2019</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3162"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4434"/>
                        <a:ext cx="10542588" cy="24701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a:t>IEEE 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Oct. 2</a:t>
            </a:r>
            <a:r>
              <a:rPr lang="en-US" altLang="en-US" baseline="30000" dirty="0">
                <a:solidFill>
                  <a:schemeClr val="tx2"/>
                </a:solidFill>
              </a:rPr>
              <a:t>nd</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Assaf Kasher (</a:t>
            </a:r>
            <a:r>
              <a:rPr lang="en-US" altLang="en-US" sz="1800" b="0" dirty="0">
                <a:hlinkClick r:id="rId2"/>
              </a:rPr>
              <a:t>akasher@qti.qualcom.com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Ad hoc announcement and dates (2 min)</a:t>
            </a:r>
          </a:p>
          <a:p>
            <a:pPr algn="just">
              <a:spcBef>
                <a:spcPct val="20000"/>
              </a:spcBef>
              <a:buFontTx/>
              <a:buChar char="•"/>
            </a:pPr>
            <a:r>
              <a:rPr lang="en-US" altLang="en-US" sz="1800" b="0" dirty="0"/>
              <a:t>Status review of outstanding CIDs (8 min)</a:t>
            </a:r>
          </a:p>
          <a:p>
            <a:pPr algn="just">
              <a:spcBef>
                <a:spcPct val="20000"/>
              </a:spcBef>
              <a:buFontTx/>
              <a:buChar char="•"/>
            </a:pPr>
            <a:r>
              <a:rPr lang="en-US" altLang="en-US" sz="1800" b="0" dirty="0"/>
              <a:t>Review submissions:</a:t>
            </a:r>
          </a:p>
          <a:p>
            <a:pPr lvl="1" algn="just">
              <a:spcBef>
                <a:spcPct val="20000"/>
              </a:spcBef>
              <a:buFontTx/>
              <a:buChar char="•"/>
            </a:pPr>
            <a:r>
              <a:rPr lang="en-US" altLang="en-US" sz="1400" b="0" dirty="0"/>
              <a:t>11-19-1563R1 CR for Miscellaneous CIDs in LB240_part 2 (Feng – 30min)</a:t>
            </a:r>
          </a:p>
          <a:p>
            <a:pPr lvl="1" algn="just">
              <a:spcBef>
                <a:spcPct val="20000"/>
              </a:spcBef>
              <a:buFontTx/>
              <a:buChar char="•"/>
            </a:pPr>
            <a:r>
              <a:rPr lang="en-US" altLang="en-US" sz="1400" dirty="0"/>
              <a:t>11-19-1686r0 – resolutions to a set of LB240 CIDs (part-7) (Ganesh – 40min)</a:t>
            </a:r>
          </a:p>
          <a:p>
            <a:pPr lvl="1" algn="just">
              <a:spcBef>
                <a:spcPct val="20000"/>
              </a:spcBef>
              <a:buFontTx/>
              <a:buChar char="•"/>
            </a:pPr>
            <a:r>
              <a:rPr lang="en-US" altLang="en-US" sz="1400" strike="sngStrike" dirty="0"/>
              <a:t>11-19-1368r2 -- resolutions to a set of LB240 CIDs (part-8) (Ganesh)</a:t>
            </a:r>
          </a:p>
          <a:p>
            <a:pPr lvl="1" algn="just">
              <a:spcBef>
                <a:spcPct val="20000"/>
              </a:spcBef>
              <a:buFontTx/>
              <a:buChar char="•"/>
            </a:pPr>
            <a:r>
              <a:rPr lang="en-US" altLang="en-US" sz="1400" dirty="0"/>
              <a:t>11-19-1572r4, Secure-LTF: Unintentional Beamforming Problem and A Solution Proposal (</a:t>
            </a:r>
            <a:r>
              <a:rPr lang="en-US" altLang="en-US" sz="1400" dirty="0" err="1"/>
              <a:t>Rethna</a:t>
            </a:r>
            <a:r>
              <a:rPr lang="en-US" altLang="en-US" sz="1400" dirty="0"/>
              <a:t> – 30min)</a:t>
            </a:r>
          </a:p>
          <a:p>
            <a:pPr lvl="1" algn="just">
              <a:spcBef>
                <a:spcPct val="20000"/>
              </a:spcBef>
              <a:buFontTx/>
              <a:buChar char="•"/>
            </a:pPr>
            <a:r>
              <a:rPr lang="en-US" sz="1400" dirty="0"/>
              <a:t>11-19-1584 CR Ranging Parameters field (Dibakar – 1hr) – as time permits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Tree>
    <p:extLst>
      <p:ext uri="{BB962C8B-B14F-4D97-AF65-F5344CB8AC3E}">
        <p14:creationId xmlns:p14="http://schemas.microsoft.com/office/powerpoint/2010/main" val="1025226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Oct. 2</a:t>
            </a:r>
            <a:r>
              <a:rPr lang="en-US" altLang="en-US" baseline="30000" dirty="0">
                <a:solidFill>
                  <a:schemeClr val="tx2"/>
                </a:solidFill>
              </a:rPr>
              <a:t>nd</a:t>
            </a:r>
            <a:r>
              <a:rPr lang="en-US" altLang="en-US" dirty="0">
                <a:solidFill>
                  <a:schemeClr val="tx2"/>
                </a:solidFill>
              </a:rPr>
              <a:t> (con.)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endParaRPr lang="en-US" sz="1800" b="0" dirty="0"/>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600" dirty="0"/>
          </a:p>
          <a:p>
            <a:pPr lvl="1" algn="just">
              <a:spcBef>
                <a:spcPct val="20000"/>
              </a:spcBef>
              <a:buFontTx/>
              <a:buChar char="•"/>
            </a:pPr>
            <a:endParaRPr lang="en-US" sz="1600" dirty="0"/>
          </a:p>
          <a:p>
            <a:pPr lvl="1" algn="just">
              <a:spcBef>
                <a:spcPct val="20000"/>
              </a:spcBef>
              <a:buFontTx/>
              <a:buChar char="•"/>
            </a:pPr>
            <a:endParaRPr lang="en-US" altLang="en-US" sz="1600" b="0" dirty="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Tree>
    <p:extLst>
      <p:ext uri="{BB962C8B-B14F-4D97-AF65-F5344CB8AC3E}">
        <p14:creationId xmlns:p14="http://schemas.microsoft.com/office/powerpoint/2010/main" val="12511876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 meeting announcement</a:t>
            </a:r>
          </a:p>
        </p:txBody>
      </p:sp>
      <p:sp>
        <p:nvSpPr>
          <p:cNvPr id="3" name="Content Placeholder 2"/>
          <p:cNvSpPr>
            <a:spLocks noGrp="1"/>
          </p:cNvSpPr>
          <p:nvPr>
            <p:ph idx="1"/>
          </p:nvPr>
        </p:nvSpPr>
        <p:spPr>
          <a:xfrm>
            <a:off x="914401" y="1628801"/>
            <a:ext cx="10361084" cy="4465614"/>
          </a:xfrm>
        </p:spPr>
        <p:txBody>
          <a:bodyPr/>
          <a:lstStyle/>
          <a:p>
            <a:pPr>
              <a:buFont typeface="Arial" panose="020B0604020202020204" pitchFamily="34" charset="0"/>
              <a:buChar char="•"/>
            </a:pPr>
            <a:r>
              <a:rPr lang="en-US" dirty="0"/>
              <a:t>When:</a:t>
            </a:r>
          </a:p>
          <a:p>
            <a:pPr lvl="1">
              <a:buFont typeface="Arial" panose="020B0604020202020204" pitchFamily="34" charset="0"/>
              <a:buChar char="•"/>
            </a:pPr>
            <a:r>
              <a:rPr lang="en-US" b="0" dirty="0"/>
              <a:t>Nov. 6 - 8 (Wed. - Friday), 9:00 – 17:30 on all days.</a:t>
            </a:r>
          </a:p>
          <a:p>
            <a:pPr>
              <a:buFont typeface="Arial" panose="020B0604020202020204" pitchFamily="34" charset="0"/>
              <a:buChar char="•"/>
            </a:pPr>
            <a:endParaRPr lang="en-US" dirty="0"/>
          </a:p>
          <a:p>
            <a:pPr>
              <a:buFont typeface="Arial" panose="020B0604020202020204" pitchFamily="34" charset="0"/>
              <a:buChar char="•"/>
            </a:pPr>
            <a:r>
              <a:rPr lang="en-US" dirty="0"/>
              <a:t>Where:</a:t>
            </a:r>
          </a:p>
          <a:p>
            <a:pPr lvl="1">
              <a:buFont typeface="Arial" panose="020B0604020202020204" pitchFamily="34" charset="0"/>
              <a:buChar char="•"/>
            </a:pPr>
            <a:r>
              <a:rPr lang="en-US" b="0" dirty="0"/>
              <a:t>250 S. Mathilda Ave, Sunnyvale, CA 94086 USA, sponsored by Apple.</a:t>
            </a:r>
          </a:p>
          <a:p>
            <a:pPr>
              <a:buFont typeface="Arial" panose="020B0604020202020204" pitchFamily="34" charset="0"/>
              <a:buChar char="•"/>
            </a:pPr>
            <a:endParaRPr lang="en-US" b="0" dirty="0"/>
          </a:p>
          <a:p>
            <a:pPr>
              <a:buFont typeface="Arial" panose="020B0604020202020204" pitchFamily="34" charset="0"/>
              <a:buChar char="•"/>
            </a:pPr>
            <a:r>
              <a:rPr lang="en-US" b="0" dirty="0"/>
              <a:t>Please register your attendance by responding ‘Yes’ to the poll:</a:t>
            </a:r>
          </a:p>
          <a:p>
            <a:pPr lvl="1">
              <a:buFont typeface="Arial" panose="020B0604020202020204" pitchFamily="34" charset="0"/>
              <a:buChar char="•"/>
            </a:pPr>
            <a:r>
              <a:rPr lang="en-US" u="sng" dirty="0">
                <a:hlinkClick r:id="rId2"/>
              </a:rPr>
              <a:t>https://mentor.ieee.org/802.11/poll-vote?p=33900008&amp;t=33900008&amp;fc</a:t>
            </a:r>
            <a:r>
              <a:rPr lang="en-US" dirty="0"/>
              <a:t> </a:t>
            </a:r>
          </a:p>
          <a:p>
            <a:pPr lvl="1">
              <a:buFont typeface="Arial" panose="020B0604020202020204" pitchFamily="34" charset="0"/>
              <a:buChar char="•"/>
            </a:pPr>
            <a:r>
              <a:rPr lang="en-US" b="0" dirty="0"/>
              <a:t>The poll has no bearing on voting status and WG membership.</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Tree>
    <p:extLst>
      <p:ext uri="{BB962C8B-B14F-4D97-AF65-F5344CB8AC3E}">
        <p14:creationId xmlns:p14="http://schemas.microsoft.com/office/powerpoint/2010/main" val="27338600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Resulting </a:t>
            </a:r>
            <a:r>
              <a:rPr lang="en-US" dirty="0" err="1"/>
              <a:t>Telecons</a:t>
            </a:r>
            <a:endParaRPr lang="en-US" dirty="0"/>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b="0" dirty="0"/>
              <a:t>Oct. 2nd          	(Wednesday), 13:00 ET – 14:30 ET</a:t>
            </a:r>
          </a:p>
          <a:p>
            <a:pPr>
              <a:buFont typeface="Arial" panose="020B0604020202020204" pitchFamily="34" charset="0"/>
              <a:buChar char="•"/>
            </a:pPr>
            <a:r>
              <a:rPr lang="en-US" b="0" dirty="0"/>
              <a:t>Oct. 9th           	(Wednesday), 13:00 ET – 14:30 ET</a:t>
            </a:r>
          </a:p>
          <a:p>
            <a:pPr>
              <a:buFont typeface="Arial" panose="020B0604020202020204" pitchFamily="34" charset="0"/>
              <a:buChar char="•"/>
            </a:pPr>
            <a:r>
              <a:rPr lang="en-US" b="0" dirty="0"/>
              <a:t>Oct. 16</a:t>
            </a:r>
            <a:r>
              <a:rPr lang="en-US" b="0" baseline="30000" dirty="0"/>
              <a:t>th</a:t>
            </a:r>
            <a:r>
              <a:rPr lang="en-US" b="0" dirty="0"/>
              <a:t>		(Wednesday), 13:00 ET – 14:30 ET</a:t>
            </a:r>
          </a:p>
          <a:p>
            <a:pPr>
              <a:buFont typeface="Arial" panose="020B0604020202020204" pitchFamily="34" charset="0"/>
              <a:buChar char="•"/>
            </a:pPr>
            <a:r>
              <a:rPr lang="en-US" b="0" dirty="0"/>
              <a:t>Oct. 30th         	(Wednesday) , 13:00 ET – 14:30 ET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Tree>
    <p:extLst>
      <p:ext uri="{BB962C8B-B14F-4D97-AF65-F5344CB8AC3E}">
        <p14:creationId xmlns:p14="http://schemas.microsoft.com/office/powerpoint/2010/main" val="35734809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Current CID Resolution Status for LB240</a:t>
            </a:r>
          </a:p>
        </p:txBody>
      </p:sp>
      <p:sp>
        <p:nvSpPr>
          <p:cNvPr id="3" name="Content Placeholder 2"/>
          <p:cNvSpPr>
            <a:spLocks noGrp="1"/>
          </p:cNvSpPr>
          <p:nvPr>
            <p:ph idx="1"/>
          </p:nvPr>
        </p:nvSpPr>
        <p:spPr>
          <a:xfrm>
            <a:off x="914401" y="1484785"/>
            <a:ext cx="10361084" cy="4609630"/>
          </a:xfrm>
        </p:spPr>
        <p:txBody>
          <a:bodyPr/>
          <a:lstStyle/>
          <a:p>
            <a:pPr lvl="0">
              <a:buFont typeface="Arial" panose="020B0604020202020204" pitchFamily="34" charset="0"/>
              <a:buChar char="•"/>
            </a:pPr>
            <a:r>
              <a:rPr lang="en-US" b="0" dirty="0"/>
              <a:t>Remaining unresolved (blanks in the resolution box): </a:t>
            </a:r>
            <a:r>
              <a:rPr lang="en-US" b="0" dirty="0">
                <a:solidFill>
                  <a:srgbClr val="FF0000"/>
                </a:solidFill>
              </a:rPr>
              <a:t>266 </a:t>
            </a:r>
            <a:endParaRPr lang="en-US" sz="2800" b="0" dirty="0">
              <a:solidFill>
                <a:srgbClr val="FF0000"/>
              </a:solidFill>
            </a:endParaRPr>
          </a:p>
          <a:p>
            <a:pPr lvl="0">
              <a:buFont typeface="Arial" panose="020B0604020202020204" pitchFamily="34" charset="0"/>
              <a:buChar char="•"/>
            </a:pPr>
            <a:r>
              <a:rPr lang="en-US" b="0" dirty="0"/>
              <a:t>Remaining technical: </a:t>
            </a:r>
            <a:r>
              <a:rPr lang="en-US" b="0" dirty="0">
                <a:solidFill>
                  <a:srgbClr val="FF0000"/>
                </a:solidFill>
              </a:rPr>
              <a:t>207</a:t>
            </a:r>
            <a:endParaRPr lang="en-US" sz="2800" b="0" dirty="0">
              <a:solidFill>
                <a:srgbClr val="FF0000"/>
              </a:solidFill>
            </a:endParaRPr>
          </a:p>
          <a:p>
            <a:pPr lvl="0">
              <a:buFont typeface="Arial" panose="020B0604020202020204" pitchFamily="34" charset="0"/>
              <a:buChar char="•"/>
            </a:pPr>
            <a:r>
              <a:rPr lang="en-US" b="0" dirty="0"/>
              <a:t>Remaining unresolved editorials (identified by the commenter as E): 50</a:t>
            </a:r>
            <a:endParaRPr lang="en-US" sz="2800" b="0" dirty="0"/>
          </a:p>
          <a:p>
            <a:pPr lvl="0">
              <a:buFont typeface="Arial" panose="020B0604020202020204" pitchFamily="34" charset="0"/>
              <a:buChar char="•"/>
            </a:pPr>
            <a:r>
              <a:rPr lang="en-US" b="0" dirty="0"/>
              <a:t>Remaining unresolved general : 9</a:t>
            </a:r>
            <a:endParaRPr lang="en-US" sz="2800" b="0" dirty="0"/>
          </a:p>
          <a:p>
            <a:pPr lvl="0">
              <a:buFont typeface="Arial" panose="020B0604020202020204" pitchFamily="34" charset="0"/>
              <a:buChar char="•"/>
            </a:pPr>
            <a:r>
              <a:rPr lang="en-US" b="0" dirty="0"/>
              <a:t>Remaining unresolved technical without an assignee: 40</a:t>
            </a:r>
            <a:endParaRPr lang="en-US" sz="2800" b="0" dirty="0"/>
          </a:p>
          <a:p>
            <a:pPr lvl="0">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Tree>
    <p:extLst>
      <p:ext uri="{BB962C8B-B14F-4D97-AF65-F5344CB8AC3E}">
        <p14:creationId xmlns:p14="http://schemas.microsoft.com/office/powerpoint/2010/main" val="38940569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Current CID Resolution Status for LB240</a:t>
            </a:r>
          </a:p>
        </p:txBody>
      </p:sp>
      <p:sp>
        <p:nvSpPr>
          <p:cNvPr id="3" name="Content Placeholder 2"/>
          <p:cNvSpPr>
            <a:spLocks noGrp="1"/>
          </p:cNvSpPr>
          <p:nvPr>
            <p:ph idx="1"/>
          </p:nvPr>
        </p:nvSpPr>
        <p:spPr>
          <a:xfrm>
            <a:off x="914401" y="1348136"/>
            <a:ext cx="10361084" cy="4746279"/>
          </a:xfrm>
        </p:spPr>
        <p:txBody>
          <a:bodyPr/>
          <a:lstStyle/>
          <a:p>
            <a:pPr lvl="0">
              <a:buFont typeface="Arial" panose="020B0604020202020204" pitchFamily="34" charset="0"/>
              <a:buChar char="•"/>
            </a:pPr>
            <a:r>
              <a:rPr lang="en-US" b="0" dirty="0"/>
              <a:t>Assignees with major unresolved batches (anything above 10 unresolved assigned):</a:t>
            </a:r>
            <a:endParaRPr lang="en-US" sz="2800" b="0" dirty="0"/>
          </a:p>
          <a:p>
            <a:pPr marL="800100" lvl="1" indent="-342900">
              <a:buFont typeface="Arial" panose="020B0604020202020204" pitchFamily="34" charset="0"/>
              <a:buChar char="•"/>
            </a:pPr>
            <a:r>
              <a:rPr lang="en-US" dirty="0"/>
              <a:t>Assaf - 13</a:t>
            </a:r>
            <a:endParaRPr lang="en-US" sz="2400" dirty="0"/>
          </a:p>
          <a:p>
            <a:pPr marL="800100" lvl="1" indent="-342900">
              <a:buFont typeface="Arial" panose="020B0604020202020204" pitchFamily="34" charset="0"/>
              <a:buChar char="•"/>
            </a:pPr>
            <a:r>
              <a:rPr lang="en-US" dirty="0" err="1"/>
              <a:t>Debashish</a:t>
            </a:r>
            <a:r>
              <a:rPr lang="en-US" dirty="0"/>
              <a:t> - 20</a:t>
            </a:r>
            <a:endParaRPr lang="en-US" sz="2400" dirty="0"/>
          </a:p>
          <a:p>
            <a:pPr marL="800100" lvl="1" indent="-342900">
              <a:buFont typeface="Arial" panose="020B0604020202020204" pitchFamily="34" charset="0"/>
              <a:buChar char="•"/>
            </a:pPr>
            <a:r>
              <a:rPr lang="en-US" dirty="0"/>
              <a:t>Dibakar - 20</a:t>
            </a:r>
            <a:endParaRPr lang="en-US" sz="2400" dirty="0"/>
          </a:p>
          <a:p>
            <a:pPr marL="800100" lvl="1" indent="-342900">
              <a:buFont typeface="Arial" panose="020B0604020202020204" pitchFamily="34" charset="0"/>
              <a:buChar char="•"/>
            </a:pPr>
            <a:r>
              <a:rPr lang="en-US" dirty="0"/>
              <a:t>Editor - 51</a:t>
            </a:r>
            <a:endParaRPr lang="en-US" sz="2400" dirty="0"/>
          </a:p>
          <a:p>
            <a:pPr marL="800100" lvl="1" indent="-342900">
              <a:buFont typeface="Arial" panose="020B0604020202020204" pitchFamily="34" charset="0"/>
              <a:buChar char="•"/>
            </a:pPr>
            <a:r>
              <a:rPr lang="en-US" dirty="0"/>
              <a:t>Erik - 29</a:t>
            </a:r>
            <a:endParaRPr lang="en-US" sz="2400" dirty="0"/>
          </a:p>
          <a:p>
            <a:pPr marL="800100" lvl="1" indent="-342900">
              <a:buFont typeface="Arial" panose="020B0604020202020204" pitchFamily="34" charset="0"/>
              <a:buChar char="•"/>
            </a:pPr>
            <a:r>
              <a:rPr lang="en-US" dirty="0"/>
              <a:t>Feng - 11</a:t>
            </a:r>
            <a:endParaRPr lang="en-US" sz="2400" dirty="0"/>
          </a:p>
          <a:p>
            <a:pPr marL="800100" lvl="1" indent="-342900">
              <a:buFont typeface="Arial" panose="020B0604020202020204" pitchFamily="34" charset="0"/>
              <a:buChar char="•"/>
            </a:pPr>
            <a:r>
              <a:rPr lang="en-US" dirty="0"/>
              <a:t>Ganesh - 23</a:t>
            </a:r>
            <a:endParaRPr lang="en-US" sz="2400" dirty="0"/>
          </a:p>
          <a:p>
            <a:pPr marL="800100" lvl="1" indent="-342900">
              <a:buFont typeface="Arial" panose="020B0604020202020204" pitchFamily="34" charset="0"/>
              <a:buChar char="•"/>
            </a:pPr>
            <a:r>
              <a:rPr lang="en-US" dirty="0"/>
              <a:t>Qi - 20</a:t>
            </a:r>
            <a:endParaRPr lang="en-US" sz="2400" dirty="0"/>
          </a:p>
          <a:p>
            <a:pPr marL="800100" lvl="1" indent="-342900">
              <a:buFont typeface="Arial" panose="020B0604020202020204" pitchFamily="34" charset="0"/>
              <a:buChar char="•"/>
            </a:pPr>
            <a:r>
              <a:rPr lang="en-US" dirty="0"/>
              <a:t>Tianyu - 23</a:t>
            </a:r>
            <a:endParaRPr lang="en-US" sz="2400" dirty="0"/>
          </a:p>
          <a:p>
            <a:pPr>
              <a:buFont typeface="Arial" panose="020B0604020202020204" pitchFamily="34" charset="0"/>
              <a:buChar char="•"/>
            </a:pPr>
            <a:r>
              <a:rPr lang="en-US" b="0" dirty="0"/>
              <a:t>Total: 210 CIDs within major batches. </a:t>
            </a:r>
            <a:endParaRPr lang="en-US" sz="28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Tree>
    <p:extLst>
      <p:ext uri="{BB962C8B-B14F-4D97-AF65-F5344CB8AC3E}">
        <p14:creationId xmlns:p14="http://schemas.microsoft.com/office/powerpoint/2010/main" val="3706092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Tree>
    <p:extLst>
      <p:ext uri="{BB962C8B-B14F-4D97-AF65-F5344CB8AC3E}">
        <p14:creationId xmlns:p14="http://schemas.microsoft.com/office/powerpoint/2010/main" val="39928175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11-19-1563</a:t>
            </a:r>
          </a:p>
        </p:txBody>
      </p:sp>
      <p:sp>
        <p:nvSpPr>
          <p:cNvPr id="3" name="Content Placeholder 2"/>
          <p:cNvSpPr>
            <a:spLocks noGrp="1"/>
          </p:cNvSpPr>
          <p:nvPr>
            <p:ph idx="1"/>
          </p:nvPr>
        </p:nvSpPr>
        <p:spPr/>
        <p:txBody>
          <a:bodyPr/>
          <a:lstStyle/>
          <a:p>
            <a:pPr marL="0" indent="0"/>
            <a:r>
              <a:rPr lang="en-US" b="0" dirty="0" err="1"/>
              <a:t>Strawpoll</a:t>
            </a:r>
            <a:endParaRPr lang="en-US" b="0" dirty="0"/>
          </a:p>
          <a:p>
            <a:pPr marL="0" indent="0"/>
            <a:r>
              <a:rPr lang="en-US" b="0" dirty="0"/>
              <a:t>Agree to adopt the resolutions depicted by document 11-19-1563r2 for CID </a:t>
            </a:r>
            <a:r>
              <a:rPr lang="en-GB" b="0" dirty="0"/>
              <a:t>1586, 1341, 2483, 1380 and 2312.</a:t>
            </a:r>
            <a:endParaRPr lang="en-US" b="0" dirty="0"/>
          </a:p>
          <a:p>
            <a:pPr marL="0" indent="0"/>
            <a:endParaRPr lang="en-US" b="0" dirty="0"/>
          </a:p>
          <a:p>
            <a:pPr marL="0" indent="0"/>
            <a:r>
              <a:rPr lang="en-US" b="0" dirty="0"/>
              <a:t>Results (Y/N/A): 9/0/1</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Tree>
    <p:extLst>
      <p:ext uri="{BB962C8B-B14F-4D97-AF65-F5344CB8AC3E}">
        <p14:creationId xmlns:p14="http://schemas.microsoft.com/office/powerpoint/2010/main" val="1075590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11-19-1686</a:t>
            </a:r>
          </a:p>
        </p:txBody>
      </p:sp>
      <p:sp>
        <p:nvSpPr>
          <p:cNvPr id="3" name="Content Placeholder 2"/>
          <p:cNvSpPr>
            <a:spLocks noGrp="1"/>
          </p:cNvSpPr>
          <p:nvPr>
            <p:ph idx="1"/>
          </p:nvPr>
        </p:nvSpPr>
        <p:spPr/>
        <p:txBody>
          <a:bodyPr/>
          <a:lstStyle/>
          <a:p>
            <a:pPr marL="0" indent="0"/>
            <a:r>
              <a:rPr lang="en-US" b="0" dirty="0" err="1"/>
              <a:t>Strawpoll</a:t>
            </a:r>
            <a:endParaRPr lang="en-US" b="0" dirty="0"/>
          </a:p>
          <a:p>
            <a:pPr marL="0" indent="0"/>
            <a:r>
              <a:rPr lang="en-US" b="0" dirty="0"/>
              <a:t>Agree to adopt the resolutions depicted by document 11-19-1686r1 for CID 1143, 1693, 1698, 1916, 1764, 1781, 1911, 1915.</a:t>
            </a:r>
          </a:p>
          <a:p>
            <a:pPr marL="0" indent="0"/>
            <a:endParaRPr lang="en-US" b="0" dirty="0"/>
          </a:p>
          <a:p>
            <a:pPr marL="0" indent="0"/>
            <a:r>
              <a:rPr lang="en-US" b="0" dirty="0"/>
              <a:t>Results (Y/N/A): 10/0/0</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Tree>
    <p:extLst>
      <p:ext uri="{BB962C8B-B14F-4D97-AF65-F5344CB8AC3E}">
        <p14:creationId xmlns:p14="http://schemas.microsoft.com/office/powerpoint/2010/main" val="11922844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Submission pipeline</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altLang="en-US" sz="1800" b="0" dirty="0"/>
              <a:t>Current submission pipeline:</a:t>
            </a:r>
          </a:p>
          <a:p>
            <a:pPr lvl="1" algn="just">
              <a:spcBef>
                <a:spcPct val="20000"/>
              </a:spcBef>
              <a:buFontTx/>
              <a:buChar char="•"/>
            </a:pPr>
            <a:r>
              <a:rPr lang="en-US" altLang="en-US" sz="1600" dirty="0"/>
              <a:t>11-19-1686r0 – resolutions to a set of LB240 CIDs (part-7) (Ganesh) – to be completed next call. </a:t>
            </a:r>
          </a:p>
          <a:p>
            <a:pPr lvl="1" algn="just">
              <a:spcBef>
                <a:spcPct val="20000"/>
              </a:spcBef>
              <a:buFontTx/>
              <a:buChar char="•"/>
            </a:pPr>
            <a:r>
              <a:rPr lang="en-US" altLang="en-US" sz="1600" dirty="0"/>
              <a:t>11-19-1368r2 -- resolutions to a set of LB240 CIDs (part-8) (Ganesh)</a:t>
            </a:r>
          </a:p>
          <a:p>
            <a:pPr lvl="1" algn="just">
              <a:spcBef>
                <a:spcPct val="20000"/>
              </a:spcBef>
              <a:buFontTx/>
              <a:buChar char="•"/>
            </a:pPr>
            <a:r>
              <a:rPr lang="en-US" altLang="en-US" sz="1600" dirty="0"/>
              <a:t>11-19-1572r4, Secure-LTF: Unintentional Beamforming Problem and A Solution Proposal (</a:t>
            </a:r>
            <a:r>
              <a:rPr lang="en-US" altLang="en-US" sz="1600" dirty="0" err="1"/>
              <a:t>Rethna</a:t>
            </a:r>
            <a:r>
              <a:rPr lang="en-US" altLang="en-US" sz="1600" dirty="0"/>
              <a:t>)</a:t>
            </a:r>
          </a:p>
          <a:p>
            <a:pPr lvl="1" algn="just">
              <a:spcBef>
                <a:spcPct val="20000"/>
              </a:spcBef>
              <a:buFontTx/>
              <a:buChar char="•"/>
            </a:pPr>
            <a:r>
              <a:rPr lang="en-US" sz="1600" dirty="0"/>
              <a:t>11-19-1584 CR Ranging Parameters field (Dibakar)</a:t>
            </a:r>
            <a:endParaRPr lang="en-US" dirty="0"/>
          </a:p>
          <a:p>
            <a:pPr lvl="1" algn="just">
              <a:spcBef>
                <a:spcPct val="20000"/>
              </a:spcBef>
              <a:buFontTx/>
              <a:buChar char="•"/>
            </a:pPr>
            <a:r>
              <a:rPr lang="nn-NO" altLang="en-US" sz="1600" dirty="0"/>
              <a:t>11-19-1717-00-00az - Strongest Tap FTM for PDMG_PEDMG (Nabil)</a:t>
            </a:r>
          </a:p>
          <a:p>
            <a:pPr marL="457200" lvl="1" indent="0" algn="just">
              <a:spcBef>
                <a:spcPct val="20000"/>
              </a:spcBef>
            </a:pPr>
            <a:endParaRPr lang="en-US" altLang="en-US" sz="1400" b="0" dirty="0"/>
          </a:p>
          <a:p>
            <a:pPr algn="just">
              <a:spcBef>
                <a:spcPct val="20000"/>
              </a:spcBef>
              <a:buFontTx/>
              <a:buChar char="•"/>
            </a:pPr>
            <a:r>
              <a:rPr lang="en-US" sz="1800" b="0" dirty="0"/>
              <a:t>Please let me know of any additional submission you may have and indicate DCN, title and topic (CR text, amendment text, technical, etc. ). </a:t>
            </a:r>
          </a:p>
          <a:p>
            <a:pPr marL="0" indent="0" algn="just">
              <a:spcBef>
                <a:spcPct val="20000"/>
              </a:spcBef>
            </a:pP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a:p>
          <a:p>
            <a:pPr lvl="1" algn="just">
              <a:spcBef>
                <a:spcPct val="20000"/>
              </a:spcBef>
              <a:buFontTx/>
              <a:buChar char="•"/>
            </a:pPr>
            <a:endParaRPr lang="en-US" altLang="en-US" sz="1600" b="0" dirty="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Tree>
    <p:extLst>
      <p:ext uri="{BB962C8B-B14F-4D97-AF65-F5344CB8AC3E}">
        <p14:creationId xmlns:p14="http://schemas.microsoft.com/office/powerpoint/2010/main" val="1983596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Tree>
    <p:extLst>
      <p:ext uri="{BB962C8B-B14F-4D97-AF65-F5344CB8AC3E}">
        <p14:creationId xmlns:p14="http://schemas.microsoft.com/office/powerpoint/2010/main" val="13624519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Tree>
    <p:extLst>
      <p:ext uri="{BB962C8B-B14F-4D97-AF65-F5344CB8AC3E}">
        <p14:creationId xmlns:p14="http://schemas.microsoft.com/office/powerpoint/2010/main" val="18965137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Tree>
    <p:extLst>
      <p:ext uri="{BB962C8B-B14F-4D97-AF65-F5344CB8AC3E}">
        <p14:creationId xmlns:p14="http://schemas.microsoft.com/office/powerpoint/2010/main" val="34263725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Oct. 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Assaf Kasher (</a:t>
            </a:r>
            <a:r>
              <a:rPr lang="en-US" altLang="en-US" sz="1800" b="0" dirty="0">
                <a:hlinkClick r:id="rId2"/>
              </a:rPr>
              <a:t>akasher@qti.qualcom.com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altLang="en-US" sz="1400" dirty="0"/>
              <a:t>11-19-1733r0 – resolutions to a set of LB240 CIDs (part-7) (Ganesh – 15 min, completion from Oct. 2</a:t>
            </a:r>
            <a:r>
              <a:rPr lang="en-US" altLang="en-US" sz="1400" baseline="30000" dirty="0"/>
              <a:t>nd</a:t>
            </a:r>
            <a:r>
              <a:rPr lang="en-US" altLang="en-US" sz="1400" dirty="0"/>
              <a:t> </a:t>
            </a:r>
          </a:p>
          <a:p>
            <a:pPr lvl="1" algn="just">
              <a:spcBef>
                <a:spcPct val="20000"/>
              </a:spcBef>
              <a:buFontTx/>
              <a:buChar char="•"/>
            </a:pPr>
            <a:r>
              <a:rPr lang="en-US" altLang="en-US" sz="1400" dirty="0"/>
              <a:t>11-19-1368r2 -- resolutions to a set of LB240 CIDs (part-8) (Ganesh) – 35 min </a:t>
            </a:r>
          </a:p>
          <a:p>
            <a:pPr lvl="1" algn="just">
              <a:spcBef>
                <a:spcPct val="20000"/>
              </a:spcBef>
              <a:buFontTx/>
              <a:buChar char="•"/>
            </a:pPr>
            <a:r>
              <a:rPr lang="en-US" altLang="en-US" sz="1400" dirty="0"/>
              <a:t>11-19-1572r4, Secure-LTF: Unintentional Beamforming Problem and A Solution Proposal (</a:t>
            </a:r>
            <a:r>
              <a:rPr lang="en-US" altLang="en-US" sz="1400" dirty="0" err="1"/>
              <a:t>Rethna</a:t>
            </a:r>
            <a:r>
              <a:rPr lang="en-US" altLang="en-US" sz="1400" dirty="0"/>
              <a:t> – 30min)</a:t>
            </a:r>
          </a:p>
          <a:p>
            <a:pPr lvl="1" algn="just">
              <a:spcBef>
                <a:spcPct val="20000"/>
              </a:spcBef>
              <a:buFontTx/>
              <a:buChar char="•"/>
            </a:pPr>
            <a:r>
              <a:rPr lang="en-US" sz="1400" dirty="0"/>
              <a:t>11-19-1584 CR Ranging Parameters field (Dibakar – 1hr)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algn="just">
              <a:spcBef>
                <a:spcPct val="20000"/>
              </a:spcBef>
              <a:buFontTx/>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Tree>
    <p:extLst>
      <p:ext uri="{BB962C8B-B14F-4D97-AF65-F5344CB8AC3E}">
        <p14:creationId xmlns:p14="http://schemas.microsoft.com/office/powerpoint/2010/main" val="41984467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a:t>
            </a:r>
            <a:r>
              <a:rPr lang="en-US" dirty="0" err="1"/>
              <a:t>Telecons</a:t>
            </a:r>
            <a:endParaRPr lang="en-US" dirty="0"/>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b="0" strike="sngStrike" dirty="0"/>
              <a:t>Oct. 9th           	(Wednesday), 13:00 ET – 14:30 ET</a:t>
            </a:r>
          </a:p>
          <a:p>
            <a:pPr>
              <a:buFont typeface="Arial" panose="020B0604020202020204" pitchFamily="34" charset="0"/>
              <a:buChar char="•"/>
            </a:pPr>
            <a:r>
              <a:rPr lang="en-US" b="0" dirty="0"/>
              <a:t>Oct. 16</a:t>
            </a:r>
            <a:r>
              <a:rPr lang="en-US" b="0" baseline="30000" dirty="0"/>
              <a:t>th</a:t>
            </a:r>
            <a:r>
              <a:rPr lang="en-US" b="0" dirty="0"/>
              <a:t>		(Wednesday), 13:00 ET – 14:30 ET</a:t>
            </a:r>
          </a:p>
          <a:p>
            <a:pPr>
              <a:buFont typeface="Arial" panose="020B0604020202020204" pitchFamily="34" charset="0"/>
              <a:buChar char="•"/>
            </a:pPr>
            <a:r>
              <a:rPr lang="en-US" b="0" dirty="0"/>
              <a:t>Oct. 30th         	(Wednesday) , 13:00 ET – 14:30 ET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Tree>
    <p:extLst>
      <p:ext uri="{BB962C8B-B14F-4D97-AF65-F5344CB8AC3E}">
        <p14:creationId xmlns:p14="http://schemas.microsoft.com/office/powerpoint/2010/main" val="12337768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Current CID Resolution Status for LB240</a:t>
            </a:r>
          </a:p>
        </p:txBody>
      </p:sp>
      <p:sp>
        <p:nvSpPr>
          <p:cNvPr id="3" name="Content Placeholder 2"/>
          <p:cNvSpPr>
            <a:spLocks noGrp="1"/>
          </p:cNvSpPr>
          <p:nvPr>
            <p:ph idx="1"/>
          </p:nvPr>
        </p:nvSpPr>
        <p:spPr>
          <a:xfrm>
            <a:off x="914401" y="1484785"/>
            <a:ext cx="10361084" cy="4609630"/>
          </a:xfrm>
        </p:spPr>
        <p:txBody>
          <a:bodyPr/>
          <a:lstStyle/>
          <a:p>
            <a:pPr lvl="0">
              <a:buFont typeface="Arial" panose="020B0604020202020204" pitchFamily="34" charset="0"/>
              <a:buChar char="•"/>
            </a:pPr>
            <a:r>
              <a:rPr lang="en-US" b="0" dirty="0"/>
              <a:t>Remaining unresolved (blanks in the resolution box): </a:t>
            </a:r>
            <a:r>
              <a:rPr lang="en-US" b="0" dirty="0">
                <a:solidFill>
                  <a:srgbClr val="FF0000"/>
                </a:solidFill>
              </a:rPr>
              <a:t>266 </a:t>
            </a:r>
            <a:endParaRPr lang="en-US" sz="2800" b="0" dirty="0">
              <a:solidFill>
                <a:srgbClr val="FF0000"/>
              </a:solidFill>
            </a:endParaRPr>
          </a:p>
          <a:p>
            <a:pPr lvl="0">
              <a:buFont typeface="Arial" panose="020B0604020202020204" pitchFamily="34" charset="0"/>
              <a:buChar char="•"/>
            </a:pPr>
            <a:r>
              <a:rPr lang="en-US" b="0" dirty="0"/>
              <a:t>Remaining technical: </a:t>
            </a:r>
            <a:r>
              <a:rPr lang="en-US" b="0" dirty="0">
                <a:solidFill>
                  <a:srgbClr val="FF0000"/>
                </a:solidFill>
              </a:rPr>
              <a:t>207</a:t>
            </a:r>
            <a:endParaRPr lang="en-US" sz="2800" b="0" dirty="0">
              <a:solidFill>
                <a:srgbClr val="FF0000"/>
              </a:solidFill>
            </a:endParaRPr>
          </a:p>
          <a:p>
            <a:pPr lvl="0">
              <a:buFont typeface="Arial" panose="020B0604020202020204" pitchFamily="34" charset="0"/>
              <a:buChar char="•"/>
            </a:pPr>
            <a:r>
              <a:rPr lang="en-US" b="0" dirty="0"/>
              <a:t>Remaining unresolved editorials (identified by the commenter as E): 50</a:t>
            </a:r>
            <a:endParaRPr lang="en-US" sz="2800" b="0" dirty="0"/>
          </a:p>
          <a:p>
            <a:pPr lvl="0">
              <a:buFont typeface="Arial" panose="020B0604020202020204" pitchFamily="34" charset="0"/>
              <a:buChar char="•"/>
            </a:pPr>
            <a:r>
              <a:rPr lang="en-US" b="0" dirty="0"/>
              <a:t>Remaining unresolved general : 9</a:t>
            </a:r>
            <a:endParaRPr lang="en-US" sz="2800" b="0" dirty="0"/>
          </a:p>
          <a:p>
            <a:pPr lvl="0">
              <a:buFont typeface="Arial" panose="020B0604020202020204" pitchFamily="34" charset="0"/>
              <a:buChar char="•"/>
            </a:pPr>
            <a:r>
              <a:rPr lang="en-US" b="0" dirty="0"/>
              <a:t>Remaining unresolved technical without an assignee: 40</a:t>
            </a:r>
            <a:endParaRPr lang="en-US" sz="2800" b="0" dirty="0"/>
          </a:p>
          <a:p>
            <a:pPr lvl="0">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Tree>
    <p:extLst>
      <p:ext uri="{BB962C8B-B14F-4D97-AF65-F5344CB8AC3E}">
        <p14:creationId xmlns:p14="http://schemas.microsoft.com/office/powerpoint/2010/main" val="45549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Sep. and Nov.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Current CID Resolution Status for LB240</a:t>
            </a:r>
          </a:p>
        </p:txBody>
      </p:sp>
      <p:sp>
        <p:nvSpPr>
          <p:cNvPr id="3" name="Content Placeholder 2"/>
          <p:cNvSpPr>
            <a:spLocks noGrp="1"/>
          </p:cNvSpPr>
          <p:nvPr>
            <p:ph idx="1"/>
          </p:nvPr>
        </p:nvSpPr>
        <p:spPr>
          <a:xfrm>
            <a:off x="914401" y="1348136"/>
            <a:ext cx="10361084" cy="4746279"/>
          </a:xfrm>
        </p:spPr>
        <p:txBody>
          <a:bodyPr/>
          <a:lstStyle/>
          <a:p>
            <a:pPr lvl="0">
              <a:buFont typeface="Arial" panose="020B0604020202020204" pitchFamily="34" charset="0"/>
              <a:buChar char="•"/>
            </a:pPr>
            <a:r>
              <a:rPr lang="en-US" b="0" dirty="0"/>
              <a:t>Assignees with major unresolved batches (anything above 10 unresolved assigned, </a:t>
            </a:r>
            <a:r>
              <a:rPr lang="en-US" dirty="0">
                <a:solidFill>
                  <a:srgbClr val="FF0000"/>
                </a:solidFill>
              </a:rPr>
              <a:t>bold red </a:t>
            </a:r>
            <a:r>
              <a:rPr lang="en-US" b="0" dirty="0"/>
              <a:t>are updates from last </a:t>
            </a:r>
            <a:r>
              <a:rPr lang="en-US" b="0" dirty="0" err="1"/>
              <a:t>telecon</a:t>
            </a:r>
            <a:r>
              <a:rPr lang="en-US" b="0" dirty="0"/>
              <a:t>)</a:t>
            </a:r>
            <a:endParaRPr lang="en-US" sz="2800" b="0" dirty="0"/>
          </a:p>
          <a:p>
            <a:pPr marL="800100" lvl="1" indent="-342900">
              <a:buFont typeface="Arial" panose="020B0604020202020204" pitchFamily="34" charset="0"/>
              <a:buChar char="•"/>
            </a:pPr>
            <a:r>
              <a:rPr lang="en-US" dirty="0"/>
              <a:t>Assaf - 13</a:t>
            </a:r>
            <a:endParaRPr lang="en-US" sz="2400" dirty="0"/>
          </a:p>
          <a:p>
            <a:pPr marL="800100" lvl="1" indent="-342900">
              <a:buFont typeface="Arial" panose="020B0604020202020204" pitchFamily="34" charset="0"/>
              <a:buChar char="•"/>
            </a:pPr>
            <a:r>
              <a:rPr lang="en-US" dirty="0" err="1"/>
              <a:t>Debashish</a:t>
            </a:r>
            <a:r>
              <a:rPr lang="en-US" dirty="0"/>
              <a:t> - 20</a:t>
            </a:r>
            <a:endParaRPr lang="en-US" sz="2400" dirty="0"/>
          </a:p>
          <a:p>
            <a:pPr marL="800100" lvl="1" indent="-342900">
              <a:buFont typeface="Arial" panose="020B0604020202020204" pitchFamily="34" charset="0"/>
              <a:buChar char="•"/>
            </a:pPr>
            <a:r>
              <a:rPr lang="en-US" dirty="0"/>
              <a:t>Dibakar - 20</a:t>
            </a:r>
            <a:endParaRPr lang="en-US" sz="2400" dirty="0"/>
          </a:p>
          <a:p>
            <a:pPr marL="800100" lvl="1" indent="-342900">
              <a:buFont typeface="Arial" panose="020B0604020202020204" pitchFamily="34" charset="0"/>
              <a:buChar char="•"/>
            </a:pPr>
            <a:r>
              <a:rPr lang="en-US" dirty="0"/>
              <a:t>Editor - 51</a:t>
            </a:r>
            <a:endParaRPr lang="en-US" sz="2400" dirty="0"/>
          </a:p>
          <a:p>
            <a:pPr marL="800100" lvl="1" indent="-342900">
              <a:buFont typeface="Arial" panose="020B0604020202020204" pitchFamily="34" charset="0"/>
              <a:buChar char="•"/>
            </a:pPr>
            <a:r>
              <a:rPr lang="en-US" dirty="0"/>
              <a:t>Erik - 29</a:t>
            </a:r>
            <a:endParaRPr lang="en-US" sz="2400" dirty="0"/>
          </a:p>
          <a:p>
            <a:pPr marL="800100" lvl="1" indent="-342900">
              <a:buFont typeface="Arial" panose="020B0604020202020204" pitchFamily="34" charset="0"/>
              <a:buChar char="•"/>
            </a:pPr>
            <a:r>
              <a:rPr lang="en-US" dirty="0"/>
              <a:t>Feng – </a:t>
            </a:r>
            <a:r>
              <a:rPr lang="en-US" b="1" dirty="0">
                <a:solidFill>
                  <a:srgbClr val="FF0000"/>
                </a:solidFill>
              </a:rPr>
              <a:t>0 </a:t>
            </a:r>
            <a:r>
              <a:rPr lang="en-US" dirty="0">
                <a:solidFill>
                  <a:srgbClr val="FF0000"/>
                </a:solidFill>
              </a:rPr>
              <a:t>(11)</a:t>
            </a:r>
            <a:endParaRPr lang="en-US" sz="2400" dirty="0">
              <a:solidFill>
                <a:srgbClr val="FF0000"/>
              </a:solidFill>
            </a:endParaRPr>
          </a:p>
          <a:p>
            <a:pPr marL="800100" lvl="1" indent="-342900">
              <a:buFont typeface="Arial" panose="020B0604020202020204" pitchFamily="34" charset="0"/>
              <a:buChar char="•"/>
            </a:pPr>
            <a:r>
              <a:rPr lang="en-US" dirty="0"/>
              <a:t>Ganesh – </a:t>
            </a:r>
            <a:r>
              <a:rPr lang="en-US" b="1" dirty="0">
                <a:solidFill>
                  <a:srgbClr val="FF0000"/>
                </a:solidFill>
              </a:rPr>
              <a:t>15 </a:t>
            </a:r>
            <a:r>
              <a:rPr lang="en-US" dirty="0">
                <a:solidFill>
                  <a:srgbClr val="FF0000"/>
                </a:solidFill>
              </a:rPr>
              <a:t>(23)</a:t>
            </a:r>
            <a:endParaRPr lang="en-US" sz="2400" dirty="0">
              <a:solidFill>
                <a:srgbClr val="FF0000"/>
              </a:solidFill>
            </a:endParaRPr>
          </a:p>
          <a:p>
            <a:pPr marL="800100" lvl="1" indent="-342900">
              <a:buFont typeface="Arial" panose="020B0604020202020204" pitchFamily="34" charset="0"/>
              <a:buChar char="•"/>
            </a:pPr>
            <a:r>
              <a:rPr lang="en-US" dirty="0"/>
              <a:t>Qi - 20</a:t>
            </a:r>
            <a:endParaRPr lang="en-US" sz="2400" dirty="0"/>
          </a:p>
          <a:p>
            <a:pPr marL="800100" lvl="1" indent="-342900">
              <a:buFont typeface="Arial" panose="020B0604020202020204" pitchFamily="34" charset="0"/>
              <a:buChar char="•"/>
            </a:pPr>
            <a:r>
              <a:rPr lang="en-US" dirty="0"/>
              <a:t>Tianyu - 23</a:t>
            </a:r>
            <a:endParaRPr lang="en-US" sz="2400" dirty="0"/>
          </a:p>
          <a:p>
            <a:pPr>
              <a:buFont typeface="Arial" panose="020B0604020202020204" pitchFamily="34" charset="0"/>
              <a:buChar char="•"/>
            </a:pPr>
            <a:r>
              <a:rPr lang="en-US" b="0" dirty="0"/>
              <a:t>Total: </a:t>
            </a:r>
            <a:r>
              <a:rPr lang="en-US" dirty="0">
                <a:solidFill>
                  <a:srgbClr val="FF0000"/>
                </a:solidFill>
              </a:rPr>
              <a:t>191</a:t>
            </a:r>
            <a:r>
              <a:rPr lang="en-US" b="0" dirty="0"/>
              <a:t> CIDs within major batches. </a:t>
            </a:r>
            <a:endParaRPr lang="en-US" sz="28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Tree>
    <p:extLst>
      <p:ext uri="{BB962C8B-B14F-4D97-AF65-F5344CB8AC3E}">
        <p14:creationId xmlns:p14="http://schemas.microsoft.com/office/powerpoint/2010/main" val="6448961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Tree>
    <p:extLst>
      <p:ext uri="{BB962C8B-B14F-4D97-AF65-F5344CB8AC3E}">
        <p14:creationId xmlns:p14="http://schemas.microsoft.com/office/powerpoint/2010/main" val="27657546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11-19-1733</a:t>
            </a:r>
          </a:p>
        </p:txBody>
      </p:sp>
      <p:sp>
        <p:nvSpPr>
          <p:cNvPr id="3" name="Content Placeholder 2"/>
          <p:cNvSpPr>
            <a:spLocks noGrp="1"/>
          </p:cNvSpPr>
          <p:nvPr>
            <p:ph idx="1"/>
          </p:nvPr>
        </p:nvSpPr>
        <p:spPr/>
        <p:txBody>
          <a:bodyPr/>
          <a:lstStyle/>
          <a:p>
            <a:pPr marL="0" indent="0"/>
            <a:r>
              <a:rPr lang="en-US" b="0" dirty="0" err="1"/>
              <a:t>Strawpoll</a:t>
            </a:r>
            <a:endParaRPr lang="en-US" b="0" dirty="0"/>
          </a:p>
          <a:p>
            <a:pPr marL="0" indent="0"/>
            <a:r>
              <a:rPr lang="en-US" b="0" dirty="0"/>
              <a:t>Agree with the resolutions depicted by document 11-19-1733r0 for CID </a:t>
            </a:r>
            <a:r>
              <a:rPr lang="en-GB" b="0" dirty="0"/>
              <a:t>2013, 2115, 2128 and 2426.</a:t>
            </a:r>
            <a:endParaRPr lang="en-US" b="0" dirty="0"/>
          </a:p>
          <a:p>
            <a:pPr marL="0" indent="0"/>
            <a:endParaRPr lang="en-US" b="0" dirty="0"/>
          </a:p>
          <a:p>
            <a:pPr marL="0" indent="0"/>
            <a:r>
              <a:rPr lang="en-US" b="0" dirty="0"/>
              <a:t>Results (Y/N/A): 11/0/0</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Tree>
    <p:extLst>
      <p:ext uri="{BB962C8B-B14F-4D97-AF65-F5344CB8AC3E}">
        <p14:creationId xmlns:p14="http://schemas.microsoft.com/office/powerpoint/2010/main" val="41006414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11-19-1368</a:t>
            </a:r>
          </a:p>
        </p:txBody>
      </p:sp>
      <p:sp>
        <p:nvSpPr>
          <p:cNvPr id="3" name="Content Placeholder 2"/>
          <p:cNvSpPr>
            <a:spLocks noGrp="1"/>
          </p:cNvSpPr>
          <p:nvPr>
            <p:ph idx="1"/>
          </p:nvPr>
        </p:nvSpPr>
        <p:spPr/>
        <p:txBody>
          <a:bodyPr/>
          <a:lstStyle/>
          <a:p>
            <a:pPr marL="0" indent="0"/>
            <a:r>
              <a:rPr lang="en-US" b="0" dirty="0" err="1"/>
              <a:t>Strawpoll</a:t>
            </a:r>
            <a:endParaRPr lang="en-US" b="0" dirty="0"/>
          </a:p>
          <a:p>
            <a:pPr marL="0" indent="0"/>
            <a:r>
              <a:rPr lang="en-US" b="0" dirty="0"/>
              <a:t>Agree with the resolutions depicted by document 11-19-1368r4 for CID 1432, 1433, 2125, 2126, 2127, 2129 and 2130</a:t>
            </a:r>
            <a:r>
              <a:rPr lang="en-GB" b="0" dirty="0"/>
              <a:t>.</a:t>
            </a:r>
            <a:endParaRPr lang="en-US" b="0" dirty="0"/>
          </a:p>
          <a:p>
            <a:pPr marL="0" indent="0"/>
            <a:endParaRPr lang="en-US" b="0" dirty="0"/>
          </a:p>
          <a:p>
            <a:pPr marL="0" indent="0"/>
            <a:r>
              <a:rPr lang="en-US" b="0" dirty="0"/>
              <a:t>Results (Y/N/A): 10/0/1</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Tree>
    <p:extLst>
      <p:ext uri="{BB962C8B-B14F-4D97-AF65-F5344CB8AC3E}">
        <p14:creationId xmlns:p14="http://schemas.microsoft.com/office/powerpoint/2010/main" val="28507620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Submission pipeline</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altLang="en-US" sz="1800" b="0" dirty="0"/>
              <a:t>Current submission pipeline:</a:t>
            </a:r>
          </a:p>
          <a:p>
            <a:pPr lvl="1" algn="just">
              <a:spcBef>
                <a:spcPct val="20000"/>
              </a:spcBef>
              <a:buFontTx/>
              <a:buChar char="•"/>
            </a:pPr>
            <a:r>
              <a:rPr lang="en-US" altLang="en-US" sz="1600" dirty="0"/>
              <a:t>11-19-1572r4, Secure-LTF: Unintentional Beamforming Problem and A Solution Proposal (</a:t>
            </a:r>
            <a:r>
              <a:rPr lang="en-US" altLang="en-US" sz="1600" dirty="0" err="1"/>
              <a:t>Rethna</a:t>
            </a:r>
            <a:r>
              <a:rPr lang="en-US" altLang="en-US" sz="1600" dirty="0"/>
              <a:t>)</a:t>
            </a:r>
          </a:p>
          <a:p>
            <a:pPr lvl="1" algn="just">
              <a:spcBef>
                <a:spcPct val="20000"/>
              </a:spcBef>
              <a:buFontTx/>
              <a:buChar char="•"/>
            </a:pPr>
            <a:r>
              <a:rPr lang="en-US" sz="1600" dirty="0"/>
              <a:t>11-19-1584 CR Ranging Parameters field (Dibakar)</a:t>
            </a:r>
            <a:endParaRPr lang="en-US" dirty="0"/>
          </a:p>
          <a:p>
            <a:pPr lvl="1" algn="just">
              <a:spcBef>
                <a:spcPct val="20000"/>
              </a:spcBef>
              <a:buFontTx/>
              <a:buChar char="•"/>
            </a:pPr>
            <a:r>
              <a:rPr lang="nn-NO" altLang="en-US" sz="1600" dirty="0"/>
              <a:t>11-19-1717-00-00az - Strongest Tap FTM for PDMG_PEDMG (Nabil)</a:t>
            </a:r>
          </a:p>
          <a:p>
            <a:pPr marL="457200" lvl="1" indent="0" algn="just">
              <a:spcBef>
                <a:spcPct val="20000"/>
              </a:spcBef>
            </a:pPr>
            <a:endParaRPr lang="en-US" altLang="en-US" sz="1400" b="0" dirty="0"/>
          </a:p>
          <a:p>
            <a:pPr algn="just">
              <a:spcBef>
                <a:spcPct val="20000"/>
              </a:spcBef>
              <a:buFontTx/>
              <a:buChar char="•"/>
            </a:pPr>
            <a:r>
              <a:rPr lang="en-US" sz="1800" b="0" dirty="0"/>
              <a:t>Please let me know of any additional submission you may have and indicate DCN, title and topic (CR text, amendment text, technical, etc. ). </a:t>
            </a:r>
          </a:p>
          <a:p>
            <a:pPr marL="0" indent="0" algn="just">
              <a:spcBef>
                <a:spcPct val="20000"/>
              </a:spcBef>
            </a:pP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a:p>
          <a:p>
            <a:pPr lvl="1" algn="just">
              <a:spcBef>
                <a:spcPct val="20000"/>
              </a:spcBef>
              <a:buFontTx/>
              <a:buChar char="•"/>
            </a:pPr>
            <a:endParaRPr lang="en-US" altLang="en-US" sz="1600" b="0" dirty="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Tree>
    <p:extLst>
      <p:ext uri="{BB962C8B-B14F-4D97-AF65-F5344CB8AC3E}">
        <p14:creationId xmlns:p14="http://schemas.microsoft.com/office/powerpoint/2010/main" val="33303545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Tree>
    <p:extLst>
      <p:ext uri="{BB962C8B-B14F-4D97-AF65-F5344CB8AC3E}">
        <p14:creationId xmlns:p14="http://schemas.microsoft.com/office/powerpoint/2010/main" val="16792214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Tree>
    <p:extLst>
      <p:ext uri="{BB962C8B-B14F-4D97-AF65-F5344CB8AC3E}">
        <p14:creationId xmlns:p14="http://schemas.microsoft.com/office/powerpoint/2010/main" val="11586885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Tree>
    <p:extLst>
      <p:ext uri="{BB962C8B-B14F-4D97-AF65-F5344CB8AC3E}">
        <p14:creationId xmlns:p14="http://schemas.microsoft.com/office/powerpoint/2010/main" val="13157318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Oct. 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Assaf Kasher (</a:t>
            </a:r>
            <a:r>
              <a:rPr lang="en-US" altLang="en-US" sz="1800" b="0" dirty="0">
                <a:hlinkClick r:id="rId2"/>
              </a:rPr>
              <a:t>akasher@qti.qualcom.com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altLang="en-US" sz="1400" dirty="0"/>
              <a:t>11-19-1572r4, Secure-LTF: Unintentional Beamforming Problem and A Solution Proposal (</a:t>
            </a:r>
            <a:r>
              <a:rPr lang="en-US" altLang="en-US" sz="1400" dirty="0" err="1"/>
              <a:t>Rethna</a:t>
            </a:r>
            <a:r>
              <a:rPr lang="en-US" altLang="en-US" sz="1400" dirty="0"/>
              <a:t> – 30min)</a:t>
            </a:r>
          </a:p>
          <a:p>
            <a:pPr lvl="1" algn="just">
              <a:spcBef>
                <a:spcPct val="20000"/>
              </a:spcBef>
              <a:buFontTx/>
              <a:buChar char="•"/>
            </a:pPr>
            <a:r>
              <a:rPr lang="en-US" sz="1400" dirty="0"/>
              <a:t>11-19-1584 CR Ranging Parameters field (Dibakar – 1hr) – as time permits</a:t>
            </a:r>
          </a:p>
          <a:p>
            <a:pPr algn="just">
              <a:spcBef>
                <a:spcPct val="20000"/>
              </a:spcBef>
              <a:buFontTx/>
              <a:buChar char="•"/>
            </a:pPr>
            <a:r>
              <a:rPr lang="en-US" altLang="en-US" sz="1800" b="0" dirty="0"/>
              <a:t>Review progress and submission pipeline (special order – 7min)</a:t>
            </a:r>
            <a:endParaRPr 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algn="just">
              <a:spcBef>
                <a:spcPct val="20000"/>
              </a:spcBef>
              <a:buFontTx/>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Tree>
    <p:extLst>
      <p:ext uri="{BB962C8B-B14F-4D97-AF65-F5344CB8AC3E}">
        <p14:creationId xmlns:p14="http://schemas.microsoft.com/office/powerpoint/2010/main" val="355414891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Tree>
    <p:extLst>
      <p:ext uri="{BB962C8B-B14F-4D97-AF65-F5344CB8AC3E}">
        <p14:creationId xmlns:p14="http://schemas.microsoft.com/office/powerpoint/2010/main" val="1301563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lvl="1"/>
            <a:r>
              <a:rPr lang="en-US" altLang="en-US" dirty="0"/>
              <a:t>Please register by sending an email to </a:t>
            </a:r>
            <a:r>
              <a:rPr lang="en-US" altLang="en-US" dirty="0">
                <a:hlinkClick r:id="rId3"/>
              </a:rPr>
              <a:t>akasher@qti.qualcom.com</a:t>
            </a:r>
            <a:r>
              <a:rPr lang="en-US" altLang="en-US" dirty="0"/>
              <a:t>  or </a:t>
            </a:r>
            <a:r>
              <a:rPr lang="en-US" altLang="en-US" dirty="0">
                <a:hlinkClick r:id="rId4"/>
              </a:rPr>
              <a:t>jonathan.segev@intel.com</a:t>
            </a:r>
            <a:r>
              <a:rPr lang="en-US" altLang="en-US" dirty="0"/>
              <a:t> </a:t>
            </a:r>
          </a:p>
          <a:p>
            <a:r>
              <a:rPr lang="en-US" altLang="en-US" dirty="0"/>
              <a:t>Documentation</a:t>
            </a:r>
          </a:p>
          <a:p>
            <a:pPr lvl="1"/>
            <a:r>
              <a:rPr lang="en-US" altLang="en-US" dirty="0">
                <a:hlinkClick r:id="rId5"/>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a:t>
            </a:r>
          </a:p>
        </p:txBody>
      </p:sp>
      <p:sp>
        <p:nvSpPr>
          <p:cNvPr id="3" name="Content Placeholder 2"/>
          <p:cNvSpPr>
            <a:spLocks noGrp="1"/>
          </p:cNvSpPr>
          <p:nvPr>
            <p:ph idx="1"/>
          </p:nvPr>
        </p:nvSpPr>
        <p:spPr/>
        <p:txBody>
          <a:bodyPr/>
          <a:lstStyle/>
          <a:p>
            <a:pPr marL="0" indent="0"/>
            <a:r>
              <a:rPr lang="en-US" b="0" dirty="0" err="1"/>
              <a:t>Strawpoll</a:t>
            </a:r>
            <a:endParaRPr lang="en-US" b="0" dirty="0"/>
          </a:p>
          <a:p>
            <a:pPr marL="0" indent="0"/>
            <a:r>
              <a:rPr lang="en-US" b="0" dirty="0"/>
              <a:t>Agree with the resolutions depicted by document 11-19-?r? for CIDs </a:t>
            </a:r>
            <a:r>
              <a:rPr lang="en-GB" b="0" dirty="0"/>
              <a:t>?.</a:t>
            </a:r>
            <a:endParaRPr lang="en-US" b="0" dirty="0"/>
          </a:p>
          <a:p>
            <a:pPr marL="0" indent="0"/>
            <a:endParaRPr lang="en-US" b="0" dirty="0"/>
          </a:p>
          <a:p>
            <a:pPr marL="0" indent="0"/>
            <a:r>
              <a:rPr lang="en-US" b="0" dirty="0"/>
              <a:t>Results (Y/N/A):</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Tree>
    <p:extLst>
      <p:ext uri="{BB962C8B-B14F-4D97-AF65-F5344CB8AC3E}">
        <p14:creationId xmlns:p14="http://schemas.microsoft.com/office/powerpoint/2010/main" val="424097390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Current CID Resolution Status for LB240</a:t>
            </a:r>
          </a:p>
        </p:txBody>
      </p:sp>
      <p:sp>
        <p:nvSpPr>
          <p:cNvPr id="3" name="Content Placeholder 2"/>
          <p:cNvSpPr>
            <a:spLocks noGrp="1"/>
          </p:cNvSpPr>
          <p:nvPr>
            <p:ph idx="1"/>
          </p:nvPr>
        </p:nvSpPr>
        <p:spPr>
          <a:xfrm>
            <a:off x="914401" y="1484785"/>
            <a:ext cx="10361084" cy="4609630"/>
          </a:xfrm>
        </p:spPr>
        <p:txBody>
          <a:bodyPr/>
          <a:lstStyle/>
          <a:p>
            <a:pPr lvl="0">
              <a:buFont typeface="Arial" panose="020B0604020202020204" pitchFamily="34" charset="0"/>
              <a:buChar char="•"/>
            </a:pPr>
            <a:r>
              <a:rPr lang="en-US" b="0" dirty="0"/>
              <a:t>Remaining unresolved (blanks in the resolution box): </a:t>
            </a:r>
            <a:r>
              <a:rPr lang="en-US" b="0" dirty="0">
                <a:solidFill>
                  <a:srgbClr val="FF0000"/>
                </a:solidFill>
              </a:rPr>
              <a:t>247</a:t>
            </a:r>
            <a:r>
              <a:rPr lang="en-US" b="0" dirty="0"/>
              <a:t> </a:t>
            </a:r>
            <a:r>
              <a:rPr lang="en-US" b="0" dirty="0">
                <a:solidFill>
                  <a:schemeClr val="tx1"/>
                </a:solidFill>
              </a:rPr>
              <a:t>(266)</a:t>
            </a:r>
            <a:endParaRPr lang="en-US" sz="2800" b="0" dirty="0">
              <a:solidFill>
                <a:schemeClr val="tx1"/>
              </a:solidFill>
            </a:endParaRPr>
          </a:p>
          <a:p>
            <a:pPr lvl="0">
              <a:buFont typeface="Arial" panose="020B0604020202020204" pitchFamily="34" charset="0"/>
              <a:buChar char="•"/>
            </a:pPr>
            <a:r>
              <a:rPr lang="en-US" b="0" dirty="0"/>
              <a:t>Remaining technical: </a:t>
            </a:r>
            <a:r>
              <a:rPr lang="en-US" b="0" dirty="0">
                <a:solidFill>
                  <a:srgbClr val="FF0000"/>
                </a:solidFill>
              </a:rPr>
              <a:t>188</a:t>
            </a:r>
            <a:r>
              <a:rPr lang="en-US" b="0" dirty="0"/>
              <a:t> (</a:t>
            </a:r>
            <a:r>
              <a:rPr lang="en-US" b="0" dirty="0">
                <a:solidFill>
                  <a:schemeClr val="tx1"/>
                </a:solidFill>
              </a:rPr>
              <a:t>207)</a:t>
            </a:r>
            <a:endParaRPr lang="en-US" sz="2800" b="0" dirty="0">
              <a:solidFill>
                <a:schemeClr val="tx1"/>
              </a:solidFill>
            </a:endParaRPr>
          </a:p>
          <a:p>
            <a:pPr lvl="0">
              <a:buFont typeface="Arial" panose="020B0604020202020204" pitchFamily="34" charset="0"/>
              <a:buChar char="•"/>
            </a:pPr>
            <a:r>
              <a:rPr lang="en-US" b="0" dirty="0"/>
              <a:t>Remaining unresolved editorials (identified by the commenter as E): 50</a:t>
            </a:r>
            <a:endParaRPr lang="en-US" sz="2800" b="0" dirty="0"/>
          </a:p>
          <a:p>
            <a:pPr lvl="0">
              <a:buFont typeface="Arial" panose="020B0604020202020204" pitchFamily="34" charset="0"/>
              <a:buChar char="•"/>
            </a:pPr>
            <a:r>
              <a:rPr lang="en-US" b="0" dirty="0"/>
              <a:t>Remaining unresolved general : 9</a:t>
            </a:r>
            <a:endParaRPr lang="en-US" sz="2800" b="0" dirty="0"/>
          </a:p>
          <a:p>
            <a:pPr lvl="0">
              <a:buFont typeface="Arial" panose="020B0604020202020204" pitchFamily="34" charset="0"/>
              <a:buChar char="•"/>
            </a:pPr>
            <a:r>
              <a:rPr lang="en-US" b="0" dirty="0"/>
              <a:t>Remaining unresolved technical without an assignee: 40</a:t>
            </a:r>
            <a:endParaRPr lang="en-US" sz="2800" b="0" dirty="0"/>
          </a:p>
          <a:p>
            <a:pPr lvl="0">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Tree>
    <p:extLst>
      <p:ext uri="{BB962C8B-B14F-4D97-AF65-F5344CB8AC3E}">
        <p14:creationId xmlns:p14="http://schemas.microsoft.com/office/powerpoint/2010/main" val="41870150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Current CID Resolution Status for LB240</a:t>
            </a:r>
          </a:p>
        </p:txBody>
      </p:sp>
      <p:sp>
        <p:nvSpPr>
          <p:cNvPr id="3" name="Content Placeholder 2"/>
          <p:cNvSpPr>
            <a:spLocks noGrp="1"/>
          </p:cNvSpPr>
          <p:nvPr>
            <p:ph idx="1"/>
          </p:nvPr>
        </p:nvSpPr>
        <p:spPr>
          <a:xfrm>
            <a:off x="914401" y="1348136"/>
            <a:ext cx="10361084" cy="4746279"/>
          </a:xfrm>
        </p:spPr>
        <p:txBody>
          <a:bodyPr/>
          <a:lstStyle/>
          <a:p>
            <a:pPr lvl="0">
              <a:buFont typeface="Arial" panose="020B0604020202020204" pitchFamily="34" charset="0"/>
              <a:buChar char="•"/>
            </a:pPr>
            <a:r>
              <a:rPr lang="en-US" b="0" dirty="0"/>
              <a:t>Assignees with major unresolved batches (anything above 10 unresolved assigned, </a:t>
            </a:r>
            <a:r>
              <a:rPr lang="en-US" dirty="0">
                <a:solidFill>
                  <a:srgbClr val="FF0000"/>
                </a:solidFill>
              </a:rPr>
              <a:t>bold red </a:t>
            </a:r>
            <a:r>
              <a:rPr lang="en-US" b="0" dirty="0"/>
              <a:t>are updates from last </a:t>
            </a:r>
            <a:r>
              <a:rPr lang="en-US" b="0" dirty="0" err="1"/>
              <a:t>telecon</a:t>
            </a:r>
            <a:r>
              <a:rPr lang="en-US" b="0" dirty="0"/>
              <a:t>)</a:t>
            </a:r>
            <a:endParaRPr lang="en-US" sz="2800" b="0" dirty="0"/>
          </a:p>
          <a:p>
            <a:pPr marL="800100" lvl="1" indent="-342900">
              <a:buFont typeface="Arial" panose="020B0604020202020204" pitchFamily="34" charset="0"/>
              <a:buChar char="•"/>
            </a:pPr>
            <a:r>
              <a:rPr lang="en-US" dirty="0">
                <a:solidFill>
                  <a:schemeClr val="tx1"/>
                </a:solidFill>
              </a:rPr>
              <a:t>Assaf - 13</a:t>
            </a:r>
            <a:endParaRPr lang="en-US" sz="2400" dirty="0">
              <a:solidFill>
                <a:schemeClr val="tx1"/>
              </a:solidFill>
            </a:endParaRPr>
          </a:p>
          <a:p>
            <a:pPr marL="800100" lvl="1" indent="-342900">
              <a:buFont typeface="Arial" panose="020B0604020202020204" pitchFamily="34" charset="0"/>
              <a:buChar char="•"/>
            </a:pPr>
            <a:r>
              <a:rPr lang="en-US" dirty="0" err="1">
                <a:solidFill>
                  <a:schemeClr val="tx1"/>
                </a:solidFill>
              </a:rPr>
              <a:t>Debashish</a:t>
            </a:r>
            <a:r>
              <a:rPr lang="en-US" dirty="0">
                <a:solidFill>
                  <a:schemeClr val="tx1"/>
                </a:solidFill>
              </a:rPr>
              <a:t> - 20</a:t>
            </a:r>
            <a:endParaRPr lang="en-US" sz="2400" dirty="0">
              <a:solidFill>
                <a:schemeClr val="tx1"/>
              </a:solidFill>
            </a:endParaRPr>
          </a:p>
          <a:p>
            <a:pPr marL="800100" lvl="1" indent="-342900">
              <a:buFont typeface="Arial" panose="020B0604020202020204" pitchFamily="34" charset="0"/>
              <a:buChar char="•"/>
            </a:pPr>
            <a:r>
              <a:rPr lang="en-US" dirty="0">
                <a:solidFill>
                  <a:schemeClr val="tx1"/>
                </a:solidFill>
              </a:rPr>
              <a:t>Dibakar - 20</a:t>
            </a:r>
            <a:endParaRPr lang="en-US" sz="2400" dirty="0">
              <a:solidFill>
                <a:schemeClr val="tx1"/>
              </a:solidFill>
            </a:endParaRPr>
          </a:p>
          <a:p>
            <a:pPr marL="800100" lvl="1" indent="-342900">
              <a:buFont typeface="Arial" panose="020B0604020202020204" pitchFamily="34" charset="0"/>
              <a:buChar char="•"/>
            </a:pPr>
            <a:r>
              <a:rPr lang="en-US" dirty="0">
                <a:solidFill>
                  <a:schemeClr val="tx1"/>
                </a:solidFill>
              </a:rPr>
              <a:t>Editor - 51</a:t>
            </a:r>
            <a:endParaRPr lang="en-US" sz="2400" dirty="0">
              <a:solidFill>
                <a:schemeClr val="tx1"/>
              </a:solidFill>
            </a:endParaRPr>
          </a:p>
          <a:p>
            <a:pPr marL="800100" lvl="1" indent="-342900">
              <a:buFont typeface="Arial" panose="020B0604020202020204" pitchFamily="34" charset="0"/>
              <a:buChar char="•"/>
            </a:pPr>
            <a:r>
              <a:rPr lang="en-US" dirty="0">
                <a:solidFill>
                  <a:schemeClr val="tx1"/>
                </a:solidFill>
              </a:rPr>
              <a:t>Erik - 29</a:t>
            </a:r>
            <a:endParaRPr lang="en-US" sz="2400" dirty="0">
              <a:solidFill>
                <a:schemeClr val="tx1"/>
              </a:solidFill>
            </a:endParaRPr>
          </a:p>
          <a:p>
            <a:pPr marL="800100" lvl="1" indent="-342900">
              <a:buFont typeface="Arial" panose="020B0604020202020204" pitchFamily="34" charset="0"/>
              <a:buChar char="•"/>
            </a:pPr>
            <a:r>
              <a:rPr lang="en-US" dirty="0">
                <a:solidFill>
                  <a:schemeClr val="tx1"/>
                </a:solidFill>
              </a:rPr>
              <a:t>Feng – 0</a:t>
            </a:r>
            <a:endParaRPr lang="en-US" sz="2400" dirty="0">
              <a:solidFill>
                <a:schemeClr val="tx1"/>
              </a:solidFill>
            </a:endParaRPr>
          </a:p>
          <a:p>
            <a:pPr marL="800100" lvl="1" indent="-342900">
              <a:buFont typeface="Arial" panose="020B0604020202020204" pitchFamily="34" charset="0"/>
              <a:buChar char="•"/>
            </a:pPr>
            <a:r>
              <a:rPr lang="en-US" dirty="0">
                <a:solidFill>
                  <a:schemeClr val="tx1"/>
                </a:solidFill>
              </a:rPr>
              <a:t>Ganesh – 15</a:t>
            </a:r>
            <a:endParaRPr lang="en-US" sz="2400" dirty="0">
              <a:solidFill>
                <a:schemeClr val="tx1"/>
              </a:solidFill>
            </a:endParaRPr>
          </a:p>
          <a:p>
            <a:pPr marL="800100" lvl="1" indent="-342900">
              <a:buFont typeface="Arial" panose="020B0604020202020204" pitchFamily="34" charset="0"/>
              <a:buChar char="•"/>
            </a:pPr>
            <a:r>
              <a:rPr lang="en-US" dirty="0">
                <a:solidFill>
                  <a:schemeClr val="tx1"/>
                </a:solidFill>
              </a:rPr>
              <a:t>Qi - 20</a:t>
            </a:r>
            <a:endParaRPr lang="en-US" sz="2400" dirty="0">
              <a:solidFill>
                <a:schemeClr val="tx1"/>
              </a:solidFill>
            </a:endParaRPr>
          </a:p>
          <a:p>
            <a:pPr marL="800100" lvl="1" indent="-342900">
              <a:buFont typeface="Arial" panose="020B0604020202020204" pitchFamily="34" charset="0"/>
              <a:buChar char="•"/>
            </a:pPr>
            <a:r>
              <a:rPr lang="en-US" dirty="0">
                <a:solidFill>
                  <a:schemeClr val="tx1"/>
                </a:solidFill>
              </a:rPr>
              <a:t>Tianyu - 23</a:t>
            </a:r>
            <a:endParaRPr lang="en-US" sz="2400" dirty="0">
              <a:solidFill>
                <a:schemeClr val="tx1"/>
              </a:solidFill>
            </a:endParaRPr>
          </a:p>
          <a:p>
            <a:pPr>
              <a:buFont typeface="Arial" panose="020B0604020202020204" pitchFamily="34" charset="0"/>
              <a:buChar char="•"/>
            </a:pPr>
            <a:r>
              <a:rPr lang="en-US" b="0" dirty="0"/>
              <a:t>Total: </a:t>
            </a:r>
            <a:r>
              <a:rPr lang="en-US" b="0" dirty="0">
                <a:solidFill>
                  <a:schemeClr val="tx1"/>
                </a:solidFill>
              </a:rPr>
              <a:t>191 </a:t>
            </a:r>
            <a:r>
              <a:rPr lang="en-US" b="0" dirty="0"/>
              <a:t>CIDs within major batches. </a:t>
            </a:r>
            <a:endParaRPr lang="en-US" sz="28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Tree>
    <p:extLst>
      <p:ext uri="{BB962C8B-B14F-4D97-AF65-F5344CB8AC3E}">
        <p14:creationId xmlns:p14="http://schemas.microsoft.com/office/powerpoint/2010/main" val="33899750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Submission pipeline</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altLang="en-US" sz="1800" b="0" dirty="0"/>
              <a:t>Current submission pipeline:</a:t>
            </a:r>
          </a:p>
          <a:p>
            <a:pPr lvl="1" algn="just">
              <a:spcBef>
                <a:spcPct val="20000"/>
              </a:spcBef>
              <a:buFontTx/>
              <a:buChar char="•"/>
            </a:pPr>
            <a:r>
              <a:rPr lang="en-US" sz="1600" dirty="0"/>
              <a:t>11-19-1584 CR Ranging Parameters field (Dibakar)</a:t>
            </a:r>
            <a:endParaRPr lang="en-US" dirty="0"/>
          </a:p>
          <a:p>
            <a:pPr lvl="1" algn="just">
              <a:spcBef>
                <a:spcPct val="20000"/>
              </a:spcBef>
              <a:buFontTx/>
              <a:buChar char="•"/>
            </a:pPr>
            <a:r>
              <a:rPr lang="nn-NO" altLang="en-US" sz="1600" dirty="0"/>
              <a:t>11-19-1717-00-00az - Strongest Tap FTM for PDMG_PEDMG (Nabil)</a:t>
            </a:r>
          </a:p>
          <a:p>
            <a:pPr lvl="1" algn="just">
              <a:spcBef>
                <a:spcPct val="20000"/>
              </a:spcBef>
              <a:buFontTx/>
              <a:buChar char="•"/>
            </a:pPr>
            <a:r>
              <a:rPr lang="nn-NO" altLang="en-US" sz="1600" dirty="0"/>
              <a:t>11-19-1723-01-00az-comment resolution for ftm overview (Girish)</a:t>
            </a:r>
          </a:p>
          <a:p>
            <a:pPr marL="457200" lvl="1" indent="0" algn="just">
              <a:spcBef>
                <a:spcPct val="20000"/>
              </a:spcBef>
            </a:pPr>
            <a:endParaRPr lang="en-US" altLang="en-US" sz="1400" b="0" dirty="0"/>
          </a:p>
          <a:p>
            <a:pPr algn="just">
              <a:spcBef>
                <a:spcPct val="20000"/>
              </a:spcBef>
              <a:buFontTx/>
              <a:buChar char="•"/>
            </a:pPr>
            <a:r>
              <a:rPr lang="en-US" sz="1800" b="0" dirty="0"/>
              <a:t>Please let me know of any additional submission you may have and indicate DCN, title and topic (CR text, amendment text, technical, etc. ). </a:t>
            </a:r>
          </a:p>
          <a:p>
            <a:pPr marL="0" indent="0" algn="just">
              <a:spcBef>
                <a:spcPct val="20000"/>
              </a:spcBef>
            </a:pP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a:p>
          <a:p>
            <a:pPr lvl="1" algn="just">
              <a:spcBef>
                <a:spcPct val="20000"/>
              </a:spcBef>
              <a:buFontTx/>
              <a:buChar char="•"/>
            </a:pPr>
            <a:endParaRPr lang="en-US" altLang="en-US" sz="1600" b="0" dirty="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Tree>
    <p:extLst>
      <p:ext uri="{BB962C8B-B14F-4D97-AF65-F5344CB8AC3E}">
        <p14:creationId xmlns:p14="http://schemas.microsoft.com/office/powerpoint/2010/main" val="22233889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a:t>
            </a:r>
            <a:r>
              <a:rPr lang="en-US" dirty="0" err="1"/>
              <a:t>Telecons</a:t>
            </a:r>
            <a:endParaRPr lang="en-US" dirty="0"/>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b="0" dirty="0"/>
              <a:t>Oct. 30th         	(Wednesday) , 13:00 ET – 14:30 ET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Tree>
    <p:extLst>
      <p:ext uri="{BB962C8B-B14F-4D97-AF65-F5344CB8AC3E}">
        <p14:creationId xmlns:p14="http://schemas.microsoft.com/office/powerpoint/2010/main" val="281471429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Tree>
    <p:extLst>
      <p:ext uri="{BB962C8B-B14F-4D97-AF65-F5344CB8AC3E}">
        <p14:creationId xmlns:p14="http://schemas.microsoft.com/office/powerpoint/2010/main" val="386574281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Tree>
    <p:extLst>
      <p:ext uri="{BB962C8B-B14F-4D97-AF65-F5344CB8AC3E}">
        <p14:creationId xmlns:p14="http://schemas.microsoft.com/office/powerpoint/2010/main" val="226587632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Tree>
    <p:extLst>
      <p:ext uri="{BB962C8B-B14F-4D97-AF65-F5344CB8AC3E}">
        <p14:creationId xmlns:p14="http://schemas.microsoft.com/office/powerpoint/2010/main" val="8905674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Oct. 30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Assaf Kasher (</a:t>
            </a:r>
            <a:r>
              <a:rPr lang="en-US" altLang="en-US" sz="1800" b="0" dirty="0">
                <a:hlinkClick r:id="rId2"/>
              </a:rPr>
              <a:t>akasher@qti.qualcom.com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11-19-1584 CR Ranging Parameters field (</a:t>
            </a:r>
            <a:r>
              <a:rPr lang="en-US" sz="1400" dirty="0" err="1"/>
              <a:t>Dibakar</a:t>
            </a:r>
            <a:r>
              <a:rPr lang="en-US" sz="1400" dirty="0"/>
              <a:t>) – 70 min </a:t>
            </a:r>
          </a:p>
          <a:p>
            <a:pPr lvl="1" algn="just">
              <a:spcBef>
                <a:spcPct val="20000"/>
              </a:spcBef>
              <a:buFontTx/>
              <a:buChar char="•"/>
            </a:pPr>
            <a:r>
              <a:rPr lang="nn-NO" altLang="en-US" sz="1400" dirty="0"/>
              <a:t>11-19-1717-00-00az - Strongest Tap FTM for PDMG_PEDMG (Nabil) – as time permits</a:t>
            </a:r>
          </a:p>
          <a:p>
            <a:pPr algn="just">
              <a:spcBef>
                <a:spcPct val="20000"/>
              </a:spcBef>
              <a:buFontTx/>
              <a:buChar char="•"/>
            </a:pPr>
            <a:r>
              <a:rPr lang="en-US" altLang="en-US" sz="1800" b="0" dirty="0"/>
              <a:t>Review progress and submission pipeline (special order – 7min)</a:t>
            </a:r>
            <a:endParaRPr 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algn="just">
              <a:spcBef>
                <a:spcPct val="20000"/>
              </a:spcBef>
              <a:buFontTx/>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Tree>
    <p:extLst>
      <p:ext uri="{BB962C8B-B14F-4D97-AF65-F5344CB8AC3E}">
        <p14:creationId xmlns:p14="http://schemas.microsoft.com/office/powerpoint/2010/main" val="185483176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Current CID Resolution Status for LB240</a:t>
            </a:r>
          </a:p>
        </p:txBody>
      </p:sp>
      <p:sp>
        <p:nvSpPr>
          <p:cNvPr id="3" name="Content Placeholder 2"/>
          <p:cNvSpPr>
            <a:spLocks noGrp="1"/>
          </p:cNvSpPr>
          <p:nvPr>
            <p:ph idx="1"/>
          </p:nvPr>
        </p:nvSpPr>
        <p:spPr>
          <a:xfrm>
            <a:off x="914401" y="1348136"/>
            <a:ext cx="10361084" cy="4746279"/>
          </a:xfrm>
        </p:spPr>
        <p:txBody>
          <a:bodyPr/>
          <a:lstStyle/>
          <a:p>
            <a:pPr lvl="0">
              <a:buFont typeface="Arial" panose="020B0604020202020204" pitchFamily="34" charset="0"/>
              <a:buChar char="•"/>
            </a:pPr>
            <a:r>
              <a:rPr lang="en-US" b="0" dirty="0"/>
              <a:t>Assignees with major unresolved batches (anything above 10 unresolved assigned, </a:t>
            </a:r>
            <a:r>
              <a:rPr lang="en-US" dirty="0">
                <a:solidFill>
                  <a:srgbClr val="FF0000"/>
                </a:solidFill>
              </a:rPr>
              <a:t>bold red </a:t>
            </a:r>
            <a:r>
              <a:rPr lang="en-US" b="0" dirty="0"/>
              <a:t>are updates from last </a:t>
            </a:r>
            <a:r>
              <a:rPr lang="en-US" b="0" dirty="0" err="1"/>
              <a:t>telecon</a:t>
            </a:r>
            <a:r>
              <a:rPr lang="en-US" b="0" dirty="0"/>
              <a:t>)</a:t>
            </a:r>
            <a:endParaRPr lang="en-US" sz="2800" b="0" dirty="0"/>
          </a:p>
          <a:p>
            <a:pPr marL="800100" lvl="1" indent="-342900">
              <a:buFont typeface="Arial" panose="020B0604020202020204" pitchFamily="34" charset="0"/>
              <a:buChar char="•"/>
            </a:pPr>
            <a:r>
              <a:rPr lang="en-US" dirty="0">
                <a:solidFill>
                  <a:schemeClr val="tx1"/>
                </a:solidFill>
              </a:rPr>
              <a:t>Assaf - 12</a:t>
            </a:r>
            <a:endParaRPr lang="en-US" sz="2400" dirty="0">
              <a:solidFill>
                <a:schemeClr val="tx1"/>
              </a:solidFill>
            </a:endParaRPr>
          </a:p>
          <a:p>
            <a:pPr marL="800100" lvl="1" indent="-342900">
              <a:buFont typeface="Arial" panose="020B0604020202020204" pitchFamily="34" charset="0"/>
              <a:buChar char="•"/>
            </a:pPr>
            <a:r>
              <a:rPr lang="en-US" dirty="0" err="1">
                <a:solidFill>
                  <a:schemeClr val="tx1"/>
                </a:solidFill>
              </a:rPr>
              <a:t>Debashish</a:t>
            </a:r>
            <a:r>
              <a:rPr lang="en-US" dirty="0">
                <a:solidFill>
                  <a:schemeClr val="tx1"/>
                </a:solidFill>
              </a:rPr>
              <a:t> - 20</a:t>
            </a:r>
            <a:endParaRPr lang="en-US" sz="2400" dirty="0">
              <a:solidFill>
                <a:schemeClr val="tx1"/>
              </a:solidFill>
            </a:endParaRPr>
          </a:p>
          <a:p>
            <a:pPr marL="800100" lvl="1" indent="-342900">
              <a:buFont typeface="Arial" panose="020B0604020202020204" pitchFamily="34" charset="0"/>
              <a:buChar char="•"/>
            </a:pPr>
            <a:r>
              <a:rPr lang="en-US" dirty="0" err="1">
                <a:solidFill>
                  <a:schemeClr val="tx1"/>
                </a:solidFill>
              </a:rPr>
              <a:t>Dibakar</a:t>
            </a:r>
            <a:r>
              <a:rPr lang="en-US" dirty="0">
                <a:solidFill>
                  <a:schemeClr val="tx1"/>
                </a:solidFill>
              </a:rPr>
              <a:t> – 61 (volunteered for additional 43 comments)</a:t>
            </a:r>
            <a:endParaRPr lang="en-US" sz="2400" dirty="0">
              <a:solidFill>
                <a:schemeClr val="tx1"/>
              </a:solidFill>
            </a:endParaRPr>
          </a:p>
          <a:p>
            <a:pPr marL="800100" lvl="1" indent="-342900">
              <a:buFont typeface="Arial" panose="020B0604020202020204" pitchFamily="34" charset="0"/>
              <a:buChar char="•"/>
            </a:pPr>
            <a:r>
              <a:rPr lang="en-US" dirty="0">
                <a:solidFill>
                  <a:schemeClr val="tx1"/>
                </a:solidFill>
              </a:rPr>
              <a:t>Editor - 50</a:t>
            </a:r>
            <a:endParaRPr lang="en-US" sz="2400" dirty="0">
              <a:solidFill>
                <a:schemeClr val="tx1"/>
              </a:solidFill>
            </a:endParaRPr>
          </a:p>
          <a:p>
            <a:pPr marL="800100" lvl="1" indent="-342900">
              <a:buFont typeface="Arial" panose="020B0604020202020204" pitchFamily="34" charset="0"/>
              <a:buChar char="•"/>
            </a:pPr>
            <a:r>
              <a:rPr lang="en-US" dirty="0">
                <a:solidFill>
                  <a:schemeClr val="tx1"/>
                </a:solidFill>
              </a:rPr>
              <a:t>Erik - 32</a:t>
            </a:r>
            <a:endParaRPr lang="en-US" sz="2400" dirty="0">
              <a:solidFill>
                <a:schemeClr val="tx1"/>
              </a:solidFill>
            </a:endParaRPr>
          </a:p>
          <a:p>
            <a:pPr marL="800100" lvl="1" indent="-342900">
              <a:buFont typeface="Arial" panose="020B0604020202020204" pitchFamily="34" charset="0"/>
              <a:buChar char="•"/>
            </a:pPr>
            <a:r>
              <a:rPr lang="en-US" dirty="0">
                <a:solidFill>
                  <a:schemeClr val="tx1"/>
                </a:solidFill>
              </a:rPr>
              <a:t>Feng – 0 (+5 passed SP threshold)</a:t>
            </a:r>
            <a:endParaRPr lang="en-US" sz="2400" dirty="0">
              <a:solidFill>
                <a:schemeClr val="tx1"/>
              </a:solidFill>
            </a:endParaRPr>
          </a:p>
          <a:p>
            <a:pPr marL="800100" lvl="1" indent="-342900">
              <a:buFont typeface="Arial" panose="020B0604020202020204" pitchFamily="34" charset="0"/>
              <a:buChar char="•"/>
            </a:pPr>
            <a:r>
              <a:rPr lang="en-US" dirty="0">
                <a:solidFill>
                  <a:schemeClr val="tx1"/>
                </a:solidFill>
              </a:rPr>
              <a:t>Ganesh – 11 (+13 passed SP threshold)</a:t>
            </a:r>
            <a:endParaRPr lang="en-US" sz="2400" dirty="0">
              <a:solidFill>
                <a:schemeClr val="tx1"/>
              </a:solidFill>
            </a:endParaRPr>
          </a:p>
          <a:p>
            <a:pPr marL="800100" lvl="1" indent="-342900">
              <a:buFont typeface="Arial" panose="020B0604020202020204" pitchFamily="34" charset="0"/>
              <a:buChar char="•"/>
            </a:pPr>
            <a:r>
              <a:rPr lang="en-US" dirty="0">
                <a:solidFill>
                  <a:schemeClr val="tx1"/>
                </a:solidFill>
              </a:rPr>
              <a:t>Qi - 20</a:t>
            </a:r>
            <a:endParaRPr lang="en-US" sz="2400" dirty="0">
              <a:solidFill>
                <a:schemeClr val="tx1"/>
              </a:solidFill>
            </a:endParaRPr>
          </a:p>
          <a:p>
            <a:pPr marL="800100" lvl="1" indent="-342900">
              <a:buFont typeface="Arial" panose="020B0604020202020204" pitchFamily="34" charset="0"/>
              <a:buChar char="•"/>
            </a:pPr>
            <a:r>
              <a:rPr lang="en-US" dirty="0">
                <a:solidFill>
                  <a:schemeClr val="tx1"/>
                </a:solidFill>
              </a:rPr>
              <a:t>Tianyu - 23</a:t>
            </a:r>
            <a:endParaRPr lang="en-US" sz="2400" dirty="0">
              <a:solidFill>
                <a:schemeClr val="tx1"/>
              </a:solidFill>
            </a:endParaRPr>
          </a:p>
          <a:p>
            <a:pPr>
              <a:buFont typeface="Arial" panose="020B0604020202020204" pitchFamily="34" charset="0"/>
              <a:buChar char="•"/>
            </a:pPr>
            <a:r>
              <a:rPr lang="en-US" b="0" dirty="0"/>
              <a:t>Total: </a:t>
            </a:r>
            <a:r>
              <a:rPr lang="en-US" b="0" dirty="0">
                <a:solidFill>
                  <a:schemeClr val="tx1"/>
                </a:solidFill>
              </a:rPr>
              <a:t>229 </a:t>
            </a:r>
            <a:r>
              <a:rPr lang="en-US" b="0" dirty="0"/>
              <a:t>CIDs within major batches. </a:t>
            </a:r>
            <a:endParaRPr lang="en-US" sz="28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Tree>
    <p:extLst>
      <p:ext uri="{BB962C8B-B14F-4D97-AF65-F5344CB8AC3E}">
        <p14:creationId xmlns:p14="http://schemas.microsoft.com/office/powerpoint/2010/main" val="41319015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Tree>
    <p:extLst>
      <p:ext uri="{BB962C8B-B14F-4D97-AF65-F5344CB8AC3E}">
        <p14:creationId xmlns:p14="http://schemas.microsoft.com/office/powerpoint/2010/main" val="260619513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a:t>
            </a:r>
          </a:p>
        </p:txBody>
      </p:sp>
      <p:sp>
        <p:nvSpPr>
          <p:cNvPr id="3" name="Content Placeholder 2"/>
          <p:cNvSpPr>
            <a:spLocks noGrp="1"/>
          </p:cNvSpPr>
          <p:nvPr>
            <p:ph idx="1"/>
          </p:nvPr>
        </p:nvSpPr>
        <p:spPr/>
        <p:txBody>
          <a:bodyPr/>
          <a:lstStyle/>
          <a:p>
            <a:pPr marL="0" indent="0"/>
            <a:r>
              <a:rPr lang="en-US" b="0" dirty="0" err="1"/>
              <a:t>Strawpoll</a:t>
            </a:r>
            <a:endParaRPr lang="en-US" b="0" dirty="0"/>
          </a:p>
          <a:p>
            <a:pPr marL="0" indent="0"/>
            <a:r>
              <a:rPr lang="en-US" b="0" dirty="0"/>
              <a:t>Agree with the resolutions depicted by document 11-19-?r? for CIDs </a:t>
            </a:r>
            <a:r>
              <a:rPr lang="en-GB" b="0" dirty="0"/>
              <a:t>?.</a:t>
            </a:r>
            <a:endParaRPr lang="en-US" b="0" dirty="0"/>
          </a:p>
          <a:p>
            <a:pPr marL="0" indent="0"/>
            <a:endParaRPr lang="en-US" b="0" dirty="0"/>
          </a:p>
          <a:p>
            <a:pPr marL="0" indent="0"/>
            <a:r>
              <a:rPr lang="en-US" b="0" dirty="0"/>
              <a:t>Results (Y/N/A):</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Tree>
    <p:extLst>
      <p:ext uri="{BB962C8B-B14F-4D97-AF65-F5344CB8AC3E}">
        <p14:creationId xmlns:p14="http://schemas.microsoft.com/office/powerpoint/2010/main" val="412829858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Submission pipeline</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altLang="en-US" sz="1800" b="0" dirty="0"/>
              <a:t>Current submission pipeline:</a:t>
            </a:r>
          </a:p>
          <a:p>
            <a:pPr lvl="1" algn="just">
              <a:spcBef>
                <a:spcPct val="20000"/>
              </a:spcBef>
              <a:buFontTx/>
              <a:buChar char="•"/>
            </a:pPr>
            <a:r>
              <a:rPr lang="en-US" sz="1600" dirty="0"/>
              <a:t>11-19-1584 CR Ranging Parameters field (Dibakar)</a:t>
            </a:r>
            <a:endParaRPr lang="en-US" dirty="0"/>
          </a:p>
          <a:p>
            <a:pPr lvl="1" algn="just">
              <a:spcBef>
                <a:spcPct val="20000"/>
              </a:spcBef>
              <a:buFontTx/>
              <a:buChar char="•"/>
            </a:pPr>
            <a:r>
              <a:rPr lang="nn-NO" altLang="en-US" sz="1600" dirty="0"/>
              <a:t>11-19-1717-00-00az - Strongest Tap FTM for PDMG_PEDMG (Nabil)</a:t>
            </a:r>
          </a:p>
          <a:p>
            <a:pPr lvl="1" algn="just">
              <a:spcBef>
                <a:spcPct val="20000"/>
              </a:spcBef>
              <a:buFontTx/>
              <a:buChar char="•"/>
            </a:pPr>
            <a:r>
              <a:rPr lang="nn-NO" altLang="en-US" sz="1600" dirty="0"/>
              <a:t>11-19-1723-01-00az-comment resolution for ftm overview (Girish)</a:t>
            </a:r>
          </a:p>
          <a:p>
            <a:pPr marL="457200" lvl="1" indent="0" algn="just">
              <a:spcBef>
                <a:spcPct val="20000"/>
              </a:spcBef>
            </a:pPr>
            <a:endParaRPr lang="en-US" altLang="en-US" sz="1400" b="0" dirty="0"/>
          </a:p>
          <a:p>
            <a:pPr algn="just">
              <a:spcBef>
                <a:spcPct val="20000"/>
              </a:spcBef>
              <a:buFontTx/>
              <a:buChar char="•"/>
            </a:pPr>
            <a:r>
              <a:rPr lang="en-US" sz="1800" b="0" dirty="0"/>
              <a:t>Please let me know of any additional submission you may have and indicate DCN, title and topic (CR text, amendment text, technical, etc. ). </a:t>
            </a:r>
          </a:p>
          <a:p>
            <a:pPr marL="0" indent="0" algn="just">
              <a:spcBef>
                <a:spcPct val="20000"/>
              </a:spcBef>
            </a:pP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a:p>
          <a:p>
            <a:pPr lvl="1" algn="just">
              <a:spcBef>
                <a:spcPct val="20000"/>
              </a:spcBef>
              <a:buFontTx/>
              <a:buChar char="•"/>
            </a:pPr>
            <a:endParaRPr lang="en-US" altLang="en-US" sz="1600" b="0" dirty="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Tree>
    <p:extLst>
      <p:ext uri="{BB962C8B-B14F-4D97-AF65-F5344CB8AC3E}">
        <p14:creationId xmlns:p14="http://schemas.microsoft.com/office/powerpoint/2010/main" val="188521359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 Reminder</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dirty="0"/>
              <a:t>When:</a:t>
            </a:r>
          </a:p>
          <a:p>
            <a:pPr lvl="1">
              <a:buFont typeface="Arial" panose="020B0604020202020204" pitchFamily="34" charset="0"/>
              <a:buChar char="•"/>
            </a:pPr>
            <a:r>
              <a:rPr lang="en-US" dirty="0"/>
              <a:t>Nov. 6 - 8 (Wed. - Friday), 9:00 – 17:30 on all days.</a:t>
            </a:r>
          </a:p>
          <a:p>
            <a:pPr>
              <a:buFont typeface="Arial" panose="020B0604020202020204" pitchFamily="34" charset="0"/>
              <a:buChar char="•"/>
            </a:pPr>
            <a:endParaRPr lang="en-US" dirty="0"/>
          </a:p>
          <a:p>
            <a:pPr>
              <a:buFont typeface="Arial" panose="020B0604020202020204" pitchFamily="34" charset="0"/>
              <a:buChar char="•"/>
            </a:pPr>
            <a:r>
              <a:rPr lang="en-US" dirty="0"/>
              <a:t>Where:</a:t>
            </a:r>
          </a:p>
          <a:p>
            <a:pPr lvl="1">
              <a:buFont typeface="Arial" panose="020B0604020202020204" pitchFamily="34" charset="0"/>
              <a:buChar char="•"/>
            </a:pPr>
            <a:r>
              <a:rPr lang="en-US" dirty="0"/>
              <a:t>250 S. Mathilda Ave, Sunnyvale, CA 94086 USA, sponsored by Apple.</a:t>
            </a:r>
          </a:p>
          <a:p>
            <a:pPr>
              <a:buFont typeface="Arial" panose="020B0604020202020204" pitchFamily="34" charset="0"/>
              <a:buChar char="•"/>
            </a:pPr>
            <a:endParaRPr lang="en-US" b="0" dirty="0"/>
          </a:p>
          <a:p>
            <a:pPr>
              <a:buFont typeface="Arial" panose="020B0604020202020204" pitchFamily="34" charset="0"/>
              <a:buChar char="•"/>
            </a:pPr>
            <a:r>
              <a:rPr lang="en-US" b="0" dirty="0"/>
              <a:t>Please register your attendance by responding ‘Yes’ to the poll:</a:t>
            </a:r>
          </a:p>
          <a:p>
            <a:pPr lvl="1">
              <a:buFont typeface="Arial" panose="020B0604020202020204" pitchFamily="34" charset="0"/>
              <a:buChar char="•"/>
            </a:pPr>
            <a:r>
              <a:rPr lang="en-US" u="sng" dirty="0">
                <a:hlinkClick r:id="rId2"/>
              </a:rPr>
              <a:t>https://mentor.ieee.org/802.11/poll-vote?p=33900008&amp;t=33900008&amp;fc</a:t>
            </a:r>
            <a:r>
              <a:rPr lang="en-US" dirty="0"/>
              <a:t> </a:t>
            </a:r>
          </a:p>
          <a:p>
            <a:pPr lvl="1">
              <a:buFont typeface="Arial" panose="020B0604020202020204" pitchFamily="34" charset="0"/>
              <a:buChar char="•"/>
            </a:pPr>
            <a:r>
              <a:rPr lang="en-US" dirty="0"/>
              <a:t>The poll has no bearing on voting status and WG membership.</a:t>
            </a:r>
          </a:p>
          <a:p>
            <a:pPr marL="0" indent="0"/>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Tree>
    <p:extLst>
      <p:ext uri="{BB962C8B-B14F-4D97-AF65-F5344CB8AC3E}">
        <p14:creationId xmlns:p14="http://schemas.microsoft.com/office/powerpoint/2010/main" val="251994352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Tree>
    <p:extLst>
      <p:ext uri="{BB962C8B-B14F-4D97-AF65-F5344CB8AC3E}">
        <p14:creationId xmlns:p14="http://schemas.microsoft.com/office/powerpoint/2010/main" val="111813711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Tree>
    <p:extLst>
      <p:ext uri="{BB962C8B-B14F-4D97-AF65-F5344CB8AC3E}">
        <p14:creationId xmlns:p14="http://schemas.microsoft.com/office/powerpoint/2010/main" val="13103540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Tree>
    <p:extLst>
      <p:ext uri="{BB962C8B-B14F-4D97-AF65-F5344CB8AC3E}">
        <p14:creationId xmlns:p14="http://schemas.microsoft.com/office/powerpoint/2010/main" val="268190180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64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18377</TotalTime>
  <Words>3756</Words>
  <Application>Microsoft Office PowerPoint</Application>
  <PresentationFormat>Widescreen</PresentationFormat>
  <Paragraphs>636</Paragraphs>
  <Slides>64</Slides>
  <Notes>13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64</vt:i4>
      </vt:variant>
    </vt:vector>
  </HeadingPairs>
  <TitlesOfParts>
    <vt:vector size="70" baseType="lpstr">
      <vt:lpstr>Arial</vt:lpstr>
      <vt:lpstr>Calibri</vt:lpstr>
      <vt:lpstr>Monotype Sorts</vt:lpstr>
      <vt:lpstr>Times New Roman</vt:lpstr>
      <vt:lpstr>Office Theme</vt:lpstr>
      <vt:lpstr>Document</vt:lpstr>
      <vt:lpstr>TGaz Next Generation Positioning  Sep. – Nov.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Teleconference Agenda Oct. 2nd</vt:lpstr>
      <vt:lpstr>Teleconference Agenda Oct. 2nd (con.)</vt:lpstr>
      <vt:lpstr>Ad Hoc meeting announcement</vt:lpstr>
      <vt:lpstr>Resulting Telecons</vt:lpstr>
      <vt:lpstr>Current CID Resolution Status for LB240</vt:lpstr>
      <vt:lpstr>Current CID Resolution Status for LB240</vt:lpstr>
      <vt:lpstr>Review submissions</vt:lpstr>
      <vt:lpstr>CR Submission 11-19-1563</vt:lpstr>
      <vt:lpstr>CR Submission 11-19-1686</vt:lpstr>
      <vt:lpstr>Submission pipeline</vt:lpstr>
      <vt:lpstr>Submission Review</vt:lpstr>
      <vt:lpstr>AOB?</vt:lpstr>
      <vt:lpstr>Adjourn</vt:lpstr>
      <vt:lpstr>Teleconference Agenda Oct. 9th</vt:lpstr>
      <vt:lpstr>Next Telecons</vt:lpstr>
      <vt:lpstr>Current CID Resolution Status for LB240</vt:lpstr>
      <vt:lpstr>Current CID Resolution Status for LB240</vt:lpstr>
      <vt:lpstr>Review submissions</vt:lpstr>
      <vt:lpstr>CR Submission 11-19-1733</vt:lpstr>
      <vt:lpstr>CR Submission 11-19-1368</vt:lpstr>
      <vt:lpstr>Submission pipeline</vt:lpstr>
      <vt:lpstr>Submission Review</vt:lpstr>
      <vt:lpstr>AOB?</vt:lpstr>
      <vt:lpstr>Adjourn</vt:lpstr>
      <vt:lpstr>Teleconference Agenda Oct. 9th</vt:lpstr>
      <vt:lpstr>Review submissions</vt:lpstr>
      <vt:lpstr>CR Submission 11-19-?</vt:lpstr>
      <vt:lpstr>Current CID Resolution Status for LB240</vt:lpstr>
      <vt:lpstr>Current CID Resolution Status for LB240</vt:lpstr>
      <vt:lpstr>Submission pipeline</vt:lpstr>
      <vt:lpstr>Next Telecons</vt:lpstr>
      <vt:lpstr>Submission Review</vt:lpstr>
      <vt:lpstr>AOB?</vt:lpstr>
      <vt:lpstr>Adjourn</vt:lpstr>
      <vt:lpstr>Teleconference Agenda Oct. 30th</vt:lpstr>
      <vt:lpstr>Current CID Resolution Status for LB240</vt:lpstr>
      <vt:lpstr>Review submissions</vt:lpstr>
      <vt:lpstr>CR Submission 11-19-?</vt:lpstr>
      <vt:lpstr>Submission pipeline</vt:lpstr>
      <vt:lpstr>Ad Hoc Reminder</vt:lpstr>
      <vt:lpstr>Submission Review</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146</cp:revision>
  <cp:lastPrinted>1601-01-01T00:00:00Z</cp:lastPrinted>
  <dcterms:created xsi:type="dcterms:W3CDTF">2018-08-06T10:28:59Z</dcterms:created>
  <dcterms:modified xsi:type="dcterms:W3CDTF">2019-10-30T16:31:48Z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b50bd406-0910-4797-b7b3-c3ea4bfb5186</vt:lpwstr>
  </property>
  <property fmtid="{D5CDD505-2E9C-101B-9397-08002B2CF9AE}" pid="3" name="CTP_TimeStamp">
    <vt:lpwstr>2019-10-09 18:34:23Z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