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3">
  <p:sldMasterIdLst>
    <p:sldMasterId id="2147483657" r:id="rId1"/>
  </p:sldMasterIdLst>
  <p:notesMasterIdLst>
    <p:notesMasterId r:id="rId9"/>
  </p:notesMasterIdLst>
  <p:handoutMasterIdLst>
    <p:handoutMasterId r:id="rId10"/>
  </p:handoutMasterIdLst>
  <p:sldIdLst>
    <p:sldId id="256" r:id="rId2"/>
    <p:sldId id="257" r:id="rId3"/>
    <p:sldId id="258" r:id="rId4"/>
    <p:sldId id="312" r:id="rId5"/>
    <p:sldId id="313" r:id="rId6"/>
    <p:sldId id="314" r:id="rId7"/>
    <p:sldId id="318" r:id="rId8"/>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CM" initials="BRC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A1A19DCD-474F-49A0-BD6E-79F9A4CA8838}">
  <a:tblStyle styleId="{A1A19DCD-474F-49A0-BD6E-79F9A4CA883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8" autoAdjust="0"/>
    <p:restoredTop sz="94709" autoAdjust="0"/>
  </p:normalViewPr>
  <p:slideViewPr>
    <p:cSldViewPr>
      <p:cViewPr>
        <p:scale>
          <a:sx n="70" d="100"/>
          <a:sy n="70" d="100"/>
        </p:scale>
        <p:origin x="-380" y="156"/>
      </p:cViewPr>
      <p:guideLst>
        <p:guide orient="horz" pos="2160"/>
        <p:guide pos="3840"/>
      </p:guideLst>
    </p:cSldViewPr>
  </p:slideViewPr>
  <p:notesTextViewPr>
    <p:cViewPr>
      <p:scale>
        <a:sx n="1" d="1"/>
        <a:sy n="1" d="1"/>
      </p:scale>
      <p:origin x="0" y="0"/>
    </p:cViewPr>
  </p:notesTextViewPr>
  <p:sorterViewPr>
    <p:cViewPr>
      <p:scale>
        <a:sx n="100" d="100"/>
        <a:sy n="100" d="100"/>
      </p:scale>
      <p:origin x="0" y="868"/>
    </p:cViewPr>
  </p:sorterViewPr>
  <p:notesViewPr>
    <p:cSldViewPr>
      <p:cViewPr varScale="1">
        <p:scale>
          <a:sx n="50" d="100"/>
          <a:sy n="50" d="100"/>
        </p:scale>
        <p:origin x="-2464" y="-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52E3C189-4302-4B95-A356-209735BB4331}" type="datetimeFigureOut">
              <a:rPr lang="en-US" smtClean="0"/>
              <a:t>9/18/2019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F7E0132C-FB33-4BA1-9E40-323B478DFC0F}" type="slidenum">
              <a:rPr lang="en-US" smtClean="0"/>
              <a:t>‹#›</a:t>
            </a:fld>
            <a:endParaRPr lang="en-US"/>
          </a:p>
        </p:txBody>
      </p:sp>
    </p:spTree>
    <p:extLst>
      <p:ext uri="{BB962C8B-B14F-4D97-AF65-F5344CB8AC3E}">
        <p14:creationId xmlns:p14="http://schemas.microsoft.com/office/powerpoint/2010/main" val="2940327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22542484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0857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6224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4514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7422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2790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53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53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May 2019</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763587"/>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September 2019</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600" b="1" i="0" u="none" strike="noStrike" cap="none" dirty="0" smtClean="0">
                <a:solidFill>
                  <a:srgbClr val="000000"/>
                </a:solidFill>
                <a:effectLst/>
                <a:latin typeface="Arial"/>
                <a:ea typeface="Arial"/>
                <a:cs typeface="Arial"/>
                <a:sym typeface="Arial"/>
              </a:rPr>
              <a:t>doc.: IEEE </a:t>
            </a:r>
            <a:r>
              <a:rPr lang="en-US" sz="1600" b="1" i="0" u="none" strike="noStrike" cap="none" dirty="0" smtClean="0">
                <a:solidFill>
                  <a:srgbClr val="000000"/>
                </a:solidFill>
                <a:effectLst/>
                <a:latin typeface="Arial"/>
                <a:ea typeface="Arial"/>
                <a:cs typeface="Arial"/>
                <a:sym typeface="Arial"/>
              </a:rPr>
              <a:t>802.11-19/1681r0</a:t>
            </a:r>
            <a:endParaRPr sz="20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914400" y="685800"/>
            <a:ext cx="10363200" cy="8721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a:t>3GPP </a:t>
            </a:r>
            <a:r>
              <a:rPr lang="en-US" sz="2800" dirty="0" smtClean="0"/>
              <a:t>RAN1 status </a:t>
            </a:r>
            <a:r>
              <a:rPr lang="en-US" sz="2800" dirty="0"/>
              <a:t>on </a:t>
            </a:r>
            <a:r>
              <a:rPr lang="en-US" sz="2800" dirty="0" smtClean="0"/>
              <a:t>NR-Unlicensed</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828800" y="1463675"/>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2019-09-1</a:t>
            </a:r>
            <a:r>
              <a:rPr lang="en-US" sz="2000" b="0" dirty="0"/>
              <a:t>9</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smtClean="0"/>
              <a:t>September</a:t>
            </a:r>
            <a:r>
              <a:rPr lang="en-US" dirty="0" smtClean="0"/>
              <a:t> </a:t>
            </a:r>
            <a:r>
              <a:rPr lang="en-US" dirty="0" smtClean="0"/>
              <a:t>2019</a:t>
            </a:r>
            <a:endParaRPr lang="en-US" dirty="0"/>
          </a:p>
        </p:txBody>
      </p:sp>
      <p:sp>
        <p:nvSpPr>
          <p:cNvPr id="90" name="Shape 9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1" name="Shape 91"/>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graphicFrame>
        <p:nvGraphicFramePr>
          <p:cNvPr id="92" name="Shape 92"/>
          <p:cNvGraphicFramePr/>
          <p:nvPr>
            <p:extLst>
              <p:ext uri="{D42A27DB-BD31-4B8C-83A1-F6EECF244321}">
                <p14:modId xmlns:p14="http://schemas.microsoft.com/office/powerpoint/2010/main" val="2349258336"/>
              </p:ext>
            </p:extLst>
          </p:nvPr>
        </p:nvGraphicFramePr>
        <p:xfrm>
          <a:off x="1023083" y="2459076"/>
          <a:ext cx="10826200" cy="2355595"/>
        </p:xfrm>
        <a:graphic>
          <a:graphicData uri="http://schemas.openxmlformats.org/drawingml/2006/table">
            <a:tbl>
              <a:tblPr>
                <a:noFill/>
                <a:tableStyleId>{A1A19DCD-474F-49A0-BD6E-79F9A4CA8838}</a:tableStyleId>
              </a:tblPr>
              <a:tblGrid>
                <a:gridCol w="2163300"/>
                <a:gridCol w="1840650"/>
                <a:gridCol w="2078525"/>
                <a:gridCol w="1314475"/>
                <a:gridCol w="3429250"/>
              </a:tblGrid>
              <a:tr h="665124">
                <a:tc>
                  <a:txBody>
                    <a:bodyPr/>
                    <a:lstStyle/>
                    <a:p>
                      <a:pPr marL="0" lvl="0" indent="0" rtl="0">
                        <a:lnSpc>
                          <a:spcPct val="115000"/>
                        </a:lnSpc>
                        <a:spcBef>
                          <a:spcPts val="2400"/>
                        </a:spcBef>
                        <a:spcAft>
                          <a:spcPts val="600"/>
                        </a:spcAft>
                        <a:buNone/>
                      </a:pPr>
                      <a:r>
                        <a:rPr lang="en-US" sz="2300" b="1" dirty="0"/>
                        <a:t>Name</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Affiliations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Address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Phone</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dirty="0"/>
                        <a:t>email</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581139">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US" dirty="0" smtClean="0"/>
                        <a:t>Sindhu</a:t>
                      </a:r>
                      <a:r>
                        <a:rPr lang="en-US" baseline="0" dirty="0" smtClean="0"/>
                        <a:t> Verma</a:t>
                      </a:r>
                      <a:endParaRPr lang="en-US" dirty="0" smtClean="0"/>
                    </a:p>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Broadcom</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US" sz="1400" dirty="0" smtClean="0"/>
                        <a:t>sindhu.verma@broadcom.com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r>
              <a:tr h="525915">
                <a:tc>
                  <a:txBody>
                    <a:bodyPr/>
                    <a:lstStyle/>
                    <a:p>
                      <a:pPr marL="0" marR="0" lvl="0" indent="0" algn="l" rtl="0">
                        <a:lnSpc>
                          <a:spcPct val="115000"/>
                        </a:lnSpc>
                        <a:spcBef>
                          <a:spcPts val="0"/>
                        </a:spcBef>
                        <a:spcAft>
                          <a:spcPts val="0"/>
                        </a:spcAft>
                        <a:buNone/>
                      </a:pPr>
                      <a:r>
                        <a:rPr lang="en-US" dirty="0" smtClean="0"/>
                        <a:t>Shubhodeep Adhikari </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Broadcom</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 </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 </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t>shubhodeep.adhikari@broadcom.com</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400" dirty="0" smtClean="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r>
              <a:tr h="408541">
                <a:tc>
                  <a:txBody>
                    <a:bodyPr/>
                    <a:lstStyle/>
                    <a:p>
                      <a:pPr marL="0" marR="0" lvl="0" indent="0" algn="l" rtl="0">
                        <a:lnSpc>
                          <a:spcPct val="115000"/>
                        </a:lnSpc>
                        <a:spcBef>
                          <a:spcPts val="0"/>
                        </a:spcBef>
                        <a:spcAft>
                          <a:spcPts val="0"/>
                        </a:spcAft>
                        <a:buNone/>
                      </a:pPr>
                      <a:r>
                        <a:rPr lang="en-US" dirty="0" smtClean="0"/>
                        <a:t>David Boldy</a:t>
                      </a:r>
                      <a:endParaRPr dirty="0"/>
                    </a:p>
                  </a:txBody>
                  <a:tcPr marL="68575" marR="68575" marT="91425" marB="91425">
                    <a:lnL w="12650" cap="flat" cmpd="sng">
                      <a:solidFill>
                        <a:srgbClr val="000000"/>
                      </a:solidFill>
                      <a:prstDash val="solid"/>
                      <a:round/>
                      <a:headEnd type="none" w="sm" len="sm"/>
                      <a:tailEnd type="none" w="sm" len="sm"/>
                    </a:lnL>
                    <a:lnR w="12650" cap="flat" cmpd="sng" algn="ctr">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smtClean="0"/>
                        <a:t>Broadcom</a:t>
                      </a:r>
                      <a:endParaRPr dirty="0"/>
                    </a:p>
                  </a:txBody>
                  <a:tcPr marL="68575" marR="68575" marT="91425" marB="91425">
                    <a:lnL w="12650" cap="flat" cmpd="sng" algn="ctr">
                      <a:solidFill>
                        <a:srgbClr val="000000"/>
                      </a:solidFill>
                      <a:prstDash val="solid"/>
                      <a:round/>
                      <a:headEnd type="none" w="sm" len="sm"/>
                      <a:tailEnd type="none" w="sm" len="sm"/>
                    </a:lnL>
                    <a:lnR w="12650" cap="flat" cmpd="sng" algn="ctr">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lgn="ctr">
                      <a:solidFill>
                        <a:srgbClr val="000000"/>
                      </a:solidFill>
                      <a:prstDash val="solid"/>
                      <a:round/>
                      <a:headEnd type="none" w="sm" len="sm"/>
                      <a:tailEnd type="none" w="sm" len="sm"/>
                    </a:lnL>
                    <a:lnR w="12650" cap="flat" cmpd="sng" algn="ctr">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lgn="ctr">
                      <a:solidFill>
                        <a:srgbClr val="000000"/>
                      </a:solidFill>
                      <a:prstDash val="solid"/>
                      <a:round/>
                      <a:headEnd type="none" w="sm" len="sm"/>
                      <a:tailEnd type="none" w="sm" len="sm"/>
                    </a:lnL>
                    <a:lnR w="12650" cap="flat" cmpd="sng" algn="ctr">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t>david.boldy@broadcom.com</a:t>
                      </a:r>
                      <a:endParaRPr lang="en-US" sz="1400" dirty="0" smtClean="0"/>
                    </a:p>
                  </a:txBody>
                  <a:tcPr marL="68575" marR="68575" marT="91425" marB="91425">
                    <a:lnL w="12650" cap="flat" cmpd="sng" algn="ctr">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dirty="0" smtClean="0"/>
              <a:t>Outline</a:t>
            </a:r>
            <a:endParaRPr dirty="0"/>
          </a:p>
        </p:txBody>
      </p:sp>
      <p:sp>
        <p:nvSpPr>
          <p:cNvPr id="103" name="Shape 103"/>
          <p:cNvSpPr txBox="1">
            <a:spLocks noGrp="1"/>
          </p:cNvSpPr>
          <p:nvPr>
            <p:ph type="body" idx="1"/>
          </p:nvPr>
        </p:nvSpPr>
        <p:spPr>
          <a:xfrm>
            <a:off x="838200" y="1371600"/>
            <a:ext cx="10361084" cy="4113213"/>
          </a:xfrm>
          <a:prstGeom prst="rect">
            <a:avLst/>
          </a:prstGeom>
          <a:noFill/>
          <a:ln>
            <a:noFill/>
          </a:ln>
        </p:spPr>
        <p:txBody>
          <a:bodyPr spcFirstLastPara="1" wrap="square" lIns="92150" tIns="46075" rIns="92150" bIns="46075" anchor="t" anchorCtr="0">
            <a:noAutofit/>
          </a:bodyPr>
          <a:lstStyle/>
          <a:p>
            <a:pPr marL="0" lvl="0" indent="0">
              <a:spcBef>
                <a:spcPts val="0"/>
              </a:spcBef>
              <a:buSzPts val="2400"/>
            </a:pPr>
            <a:r>
              <a:rPr lang="en-US" sz="1800" b="0" i="0" u="none" strike="noStrike" cap="none" dirty="0">
                <a:solidFill>
                  <a:srgbClr val="000000"/>
                </a:solidFill>
              </a:rPr>
              <a:t>This </a:t>
            </a:r>
            <a:r>
              <a:rPr lang="en-US" sz="1800" b="0" dirty="0"/>
              <a:t>presentation</a:t>
            </a:r>
            <a:r>
              <a:rPr lang="en-US" sz="1800" b="0" i="0" u="none" strike="noStrike" cap="none" dirty="0">
                <a:solidFill>
                  <a:srgbClr val="000000"/>
                </a:solidFill>
              </a:rPr>
              <a:t> provides </a:t>
            </a:r>
            <a:r>
              <a:rPr lang="en-US" sz="1800" b="0" i="0" u="none" strike="noStrike" cap="none" dirty="0" smtClean="0">
                <a:solidFill>
                  <a:srgbClr val="000000"/>
                </a:solidFill>
              </a:rPr>
              <a:t>a short high level update </a:t>
            </a:r>
            <a:r>
              <a:rPr lang="en-US" sz="1800" b="0" i="0" u="none" strike="noStrike" cap="none" dirty="0" smtClean="0">
                <a:solidFill>
                  <a:srgbClr val="000000"/>
                </a:solidFill>
              </a:rPr>
              <a:t>from the </a:t>
            </a:r>
            <a:r>
              <a:rPr lang="en-US" sz="1800" b="0" i="0" u="none" strike="noStrike" cap="none" dirty="0" smtClean="0">
                <a:solidFill>
                  <a:srgbClr val="000000"/>
                </a:solidFill>
              </a:rPr>
              <a:t>3GPP </a:t>
            </a:r>
            <a:r>
              <a:rPr lang="en-US" sz="1800" b="0" i="0" u="none" strike="noStrike" cap="none" dirty="0" smtClean="0">
                <a:solidFill>
                  <a:srgbClr val="000000"/>
                </a:solidFill>
              </a:rPr>
              <a:t>RAN1 </a:t>
            </a:r>
            <a:r>
              <a:rPr lang="en-US" sz="1800" b="0" i="0" u="none" strike="noStrike" cap="none" dirty="0" smtClean="0">
                <a:solidFill>
                  <a:srgbClr val="000000"/>
                </a:solidFill>
              </a:rPr>
              <a:t>meeting RAN1#98 between 26/Aug – 30/Aug </a:t>
            </a:r>
            <a:r>
              <a:rPr lang="en-US" sz="1800" b="0" i="0" u="none" strike="noStrike" cap="none" dirty="0" smtClean="0">
                <a:solidFill>
                  <a:srgbClr val="000000"/>
                </a:solidFill>
              </a:rPr>
              <a:t>on the standardization of </a:t>
            </a:r>
            <a:r>
              <a:rPr lang="en-US" sz="1800" b="0" dirty="0" smtClean="0"/>
              <a:t>NR-Unlicensed, with a focus on fair coexistence with 802.11. </a:t>
            </a:r>
            <a:endParaRPr lang="en-US" sz="1800" b="0" dirty="0" smtClean="0"/>
          </a:p>
          <a:p>
            <a:pPr marL="342900" lvl="0" indent="-342900">
              <a:spcBef>
                <a:spcPts val="0"/>
              </a:spcBef>
              <a:buSzPts val="2400"/>
              <a:buFont typeface="Arial"/>
              <a:buChar char="•"/>
            </a:pPr>
            <a:endParaRPr lang="en-US" sz="1800" b="0" i="0" u="none" strike="noStrike" cap="none" dirty="0">
              <a:solidFill>
                <a:srgbClr val="000000"/>
              </a:solidFill>
            </a:endParaRPr>
          </a:p>
          <a:p>
            <a:pPr marL="0" lvl="0" indent="0">
              <a:spcBef>
                <a:spcPts val="0"/>
              </a:spcBef>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The presentation discusses status of the following topics</a:t>
            </a:r>
            <a:r>
              <a:rPr lang="en-US" sz="1800" b="0" dirty="0">
                <a:latin typeface="Times New Roman" panose="02020603050405020304" pitchFamily="18" charset="0"/>
                <a:ea typeface="Arial"/>
                <a:cs typeface="Times New Roman" panose="02020603050405020304" pitchFamily="18" charset="0"/>
                <a:sym typeface="Arial"/>
              </a:rPr>
              <a:t>:</a:t>
            </a:r>
          </a:p>
          <a:p>
            <a:pPr marL="0" lvl="0" indent="0">
              <a:spcBef>
                <a:spcPts val="0"/>
              </a:spcBef>
            </a:pP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r>
              <a:rPr lang="en-US" sz="1800" b="0" dirty="0">
                <a:latin typeface="Times New Roman" panose="02020603050405020304" pitchFamily="18" charset="0"/>
                <a:ea typeface="Arial"/>
                <a:cs typeface="Times New Roman" panose="02020603050405020304" pitchFamily="18" charset="0"/>
                <a:sym typeface="Arial"/>
              </a:rPr>
              <a:t>Contention Window adaptation mechanisms in NR-U</a:t>
            </a:r>
          </a:p>
          <a:p>
            <a:pPr marL="584200" indent="-457200">
              <a:spcBef>
                <a:spcPts val="0"/>
              </a:spcBef>
              <a:buClr>
                <a:schemeClr val="dk1"/>
              </a:buClr>
              <a:buSzPct val="100000"/>
              <a:buFont typeface="+mj-lt"/>
              <a:buAutoNum type="arabicPeriod"/>
            </a:pPr>
            <a:r>
              <a:rPr lang="en-US" sz="1800" b="0" dirty="0">
                <a:latin typeface="Times New Roman" panose="02020603050405020304" pitchFamily="18" charset="0"/>
                <a:ea typeface="Arial"/>
                <a:cs typeface="Times New Roman" panose="02020603050405020304" pitchFamily="18" charset="0"/>
                <a:sym typeface="Arial"/>
              </a:rPr>
              <a:t>LBT for a 16us gap after a DL transmission and before a UL transmission in </a:t>
            </a:r>
            <a:r>
              <a:rPr lang="en-US" sz="1800" b="0" dirty="0" smtClean="0">
                <a:latin typeface="Times New Roman" panose="02020603050405020304" pitchFamily="18" charset="0"/>
                <a:ea typeface="Arial"/>
                <a:cs typeface="Times New Roman" panose="02020603050405020304" pitchFamily="18" charset="0"/>
                <a:sym typeface="Arial"/>
              </a:rPr>
              <a:t>a </a:t>
            </a:r>
            <a:r>
              <a:rPr lang="en-US" sz="1800" b="0" dirty="0" err="1" smtClean="0">
                <a:latin typeface="Times New Roman" panose="02020603050405020304" pitchFamily="18" charset="0"/>
                <a:ea typeface="Arial"/>
                <a:cs typeface="Times New Roman" panose="02020603050405020304" pitchFamily="18" charset="0"/>
                <a:sym typeface="Arial"/>
              </a:rPr>
              <a:t>gNB</a:t>
            </a:r>
            <a:r>
              <a:rPr lang="en-US" sz="1800" b="0" dirty="0" smtClean="0">
                <a:latin typeface="Times New Roman" panose="02020603050405020304" pitchFamily="18" charset="0"/>
                <a:ea typeface="Arial"/>
                <a:cs typeface="Times New Roman" panose="02020603050405020304" pitchFamily="18" charset="0"/>
                <a:sym typeface="Arial"/>
              </a:rPr>
              <a:t>-acquired COT in NR-U.</a:t>
            </a: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r>
              <a:rPr lang="en-US" sz="1800" b="0" dirty="0">
                <a:latin typeface="Times New Roman" panose="02020603050405020304" pitchFamily="18" charset="0"/>
                <a:ea typeface="Arial"/>
                <a:cs typeface="Times New Roman" panose="02020603050405020304" pitchFamily="18" charset="0"/>
                <a:sym typeface="Arial"/>
              </a:rPr>
              <a:t>Short 25us LBT for NR-U control messages.</a:t>
            </a: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Common preamble between NR-U </a:t>
            </a:r>
            <a:r>
              <a:rPr lang="en-US" sz="1800" b="0" dirty="0">
                <a:latin typeface="Times New Roman" panose="02020603050405020304" pitchFamily="18" charset="0"/>
                <a:ea typeface="Arial"/>
                <a:cs typeface="Times New Roman" panose="02020603050405020304" pitchFamily="18" charset="0"/>
                <a:sym typeface="Arial"/>
              </a:rPr>
              <a:t>and Wi-Fi in 5 GHz and 6 GHz</a:t>
            </a:r>
            <a:r>
              <a:rPr lang="en-US" sz="1800" b="0" dirty="0" smtClean="0">
                <a:latin typeface="Times New Roman" panose="02020603050405020304" pitchFamily="18" charset="0"/>
                <a:ea typeface="Arial"/>
                <a:cs typeface="Times New Roman" panose="02020603050405020304" pitchFamily="18" charset="0"/>
                <a:sym typeface="Arial"/>
              </a:rPr>
              <a:t>.</a:t>
            </a: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Multi-carrier LBT</a:t>
            </a:r>
            <a:endParaRPr lang="en-US" sz="1800" b="0" dirty="0">
              <a:latin typeface="Times New Roman" panose="02020603050405020304" pitchFamily="18" charset="0"/>
              <a:ea typeface="Arial"/>
              <a:cs typeface="Times New Roman" panose="02020603050405020304" pitchFamily="18" charset="0"/>
              <a:sym typeface="Arial"/>
            </a:endParaRPr>
          </a:p>
        </p:txBody>
      </p:sp>
      <p:sp>
        <p:nvSpPr>
          <p:cNvPr id="104" name="Shape 10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105" name="Shape 10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lvl="0"/>
            <a:r>
              <a:rPr lang="en-US" dirty="0" smtClean="0"/>
              <a:t>September</a:t>
            </a:r>
            <a:r>
              <a:rPr lang="en-US" dirty="0" smtClean="0"/>
              <a:t> </a:t>
            </a:r>
            <a:r>
              <a:rPr lang="en-US" dirty="0" smtClean="0"/>
              <a:t>2019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a:t>Contention Window adaptation mechanisms in NR-U</a:t>
            </a:r>
            <a:endParaRPr lang="en-US" sz="2400" dirty="0"/>
          </a:p>
        </p:txBody>
      </p:sp>
      <p:sp>
        <p:nvSpPr>
          <p:cNvPr id="116" name="Shape 116"/>
          <p:cNvSpPr txBox="1">
            <a:spLocks noGrp="1"/>
          </p:cNvSpPr>
          <p:nvPr>
            <p:ph type="body" idx="1"/>
          </p:nvPr>
        </p:nvSpPr>
        <p:spPr>
          <a:xfrm>
            <a:off x="1124425" y="1066800"/>
            <a:ext cx="10361100" cy="4840286"/>
          </a:xfrm>
          <a:prstGeom prst="rect">
            <a:avLst/>
          </a:prstGeom>
          <a:noFill/>
          <a:ln>
            <a:noFill/>
          </a:ln>
        </p:spPr>
        <p:txBody>
          <a:bodyPr spcFirstLastPara="1" wrap="square" lIns="92150" tIns="46075" rIns="92150" bIns="46075" anchor="t" anchorCtr="0">
            <a:noAutofit/>
          </a:bodyPr>
          <a:lstStyle/>
          <a:p>
            <a:pPr marL="0" lvl="0" indent="0"/>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CW adaptation mechanisms have been partially agreed for the following cases:</a:t>
            </a: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584200" lvl="0" indent="-457200">
              <a:spcBef>
                <a:spcPts val="0"/>
              </a:spcBef>
              <a:buClr>
                <a:schemeClr val="dk1"/>
              </a:buClr>
              <a:buSzPct val="100000"/>
              <a:buFont typeface="+mj-lt"/>
              <a:buAutoNum type="arabicPeriod"/>
            </a:pPr>
            <a:r>
              <a:rPr lang="en-US" sz="1800" b="0" dirty="0">
                <a:latin typeface="Times New Roman" panose="02020603050405020304" pitchFamily="18" charset="0"/>
                <a:ea typeface="Arial"/>
                <a:cs typeface="Times New Roman" panose="02020603050405020304" pitchFamily="18" charset="0"/>
                <a:sym typeface="Arial"/>
              </a:rPr>
              <a:t>COT initiated by an NR-U </a:t>
            </a:r>
            <a:r>
              <a:rPr lang="en-US" sz="1800" b="0" dirty="0" err="1">
                <a:latin typeface="Times New Roman" panose="02020603050405020304" pitchFamily="18" charset="0"/>
                <a:ea typeface="Arial"/>
                <a:cs typeface="Times New Roman" panose="02020603050405020304" pitchFamily="18" charset="0"/>
                <a:sym typeface="Arial"/>
              </a:rPr>
              <a:t>gNB</a:t>
            </a:r>
            <a:r>
              <a:rPr lang="en-US" sz="1800" b="0" dirty="0">
                <a:latin typeface="Times New Roman" panose="02020603050405020304" pitchFamily="18" charset="0"/>
                <a:ea typeface="Arial"/>
                <a:cs typeface="Times New Roman" panose="02020603050405020304" pitchFamily="18" charset="0"/>
                <a:sym typeface="Arial"/>
              </a:rPr>
              <a:t> and which has </a:t>
            </a:r>
            <a:r>
              <a:rPr lang="en-US" sz="1800" b="0" dirty="0" smtClean="0">
                <a:latin typeface="Times New Roman" panose="02020603050405020304" pitchFamily="18" charset="0"/>
                <a:ea typeface="Arial"/>
                <a:cs typeface="Times New Roman" panose="02020603050405020304" pitchFamily="18" charset="0"/>
                <a:sym typeface="Arial"/>
              </a:rPr>
              <a:t>unicast DL data </a:t>
            </a:r>
            <a:r>
              <a:rPr lang="en-US" sz="1800" b="0" dirty="0">
                <a:latin typeface="Times New Roman" panose="02020603050405020304" pitchFamily="18" charset="0"/>
                <a:ea typeface="Arial"/>
                <a:cs typeface="Times New Roman" panose="02020603050405020304" pitchFamily="18" charset="0"/>
                <a:sym typeface="Arial"/>
              </a:rPr>
              <a:t>transmissions.</a:t>
            </a:r>
          </a:p>
          <a:p>
            <a:pPr marL="584200" lvl="0" indent="-457200">
              <a:spcBef>
                <a:spcPts val="0"/>
              </a:spcBef>
              <a:buClr>
                <a:schemeClr val="dk1"/>
              </a:buClr>
              <a:buSzPct val="100000"/>
              <a:buFont typeface="+mj-lt"/>
              <a:buAutoNum type="arabicPeriod"/>
            </a:pPr>
            <a:r>
              <a:rPr lang="en-US" sz="1800" b="0" dirty="0">
                <a:latin typeface="Times New Roman" panose="02020603050405020304" pitchFamily="18" charset="0"/>
                <a:ea typeface="Arial"/>
                <a:cs typeface="Times New Roman" panose="02020603050405020304" pitchFamily="18" charset="0"/>
                <a:sym typeface="Arial"/>
              </a:rPr>
              <a:t>COT initiated by an NR-U </a:t>
            </a:r>
            <a:r>
              <a:rPr lang="en-US" sz="1800" b="0" dirty="0" err="1">
                <a:latin typeface="Times New Roman" panose="02020603050405020304" pitchFamily="18" charset="0"/>
                <a:ea typeface="Arial"/>
                <a:cs typeface="Times New Roman" panose="02020603050405020304" pitchFamily="18" charset="0"/>
                <a:sym typeface="Arial"/>
              </a:rPr>
              <a:t>gNB</a:t>
            </a:r>
            <a:r>
              <a:rPr lang="en-US" sz="1800" b="0" dirty="0">
                <a:latin typeface="Times New Roman" panose="02020603050405020304" pitchFamily="18" charset="0"/>
                <a:ea typeface="Arial"/>
                <a:cs typeface="Times New Roman" panose="02020603050405020304" pitchFamily="18" charset="0"/>
                <a:sym typeface="Arial"/>
              </a:rPr>
              <a:t> which doesn’t have any </a:t>
            </a:r>
            <a:r>
              <a:rPr lang="en-US" sz="1800" b="0" dirty="0" smtClean="0">
                <a:latin typeface="Times New Roman" panose="02020603050405020304" pitchFamily="18" charset="0"/>
                <a:ea typeface="Arial"/>
                <a:cs typeface="Times New Roman" panose="02020603050405020304" pitchFamily="18" charset="0"/>
                <a:sym typeface="Arial"/>
              </a:rPr>
              <a:t>unicast DL data </a:t>
            </a:r>
            <a:r>
              <a:rPr lang="en-US" sz="1800" b="0" dirty="0">
                <a:latin typeface="Times New Roman" panose="02020603050405020304" pitchFamily="18" charset="0"/>
                <a:ea typeface="Arial"/>
                <a:cs typeface="Times New Roman" panose="02020603050405020304" pitchFamily="18" charset="0"/>
                <a:sym typeface="Arial"/>
              </a:rPr>
              <a:t>transmissions but only </a:t>
            </a:r>
            <a:r>
              <a:rPr lang="en-US" sz="1800" b="0" dirty="0" smtClean="0">
                <a:latin typeface="Times New Roman" panose="02020603050405020304" pitchFamily="18" charset="0"/>
                <a:ea typeface="Arial"/>
                <a:cs typeface="Times New Roman" panose="02020603050405020304" pitchFamily="18" charset="0"/>
                <a:sym typeface="Arial"/>
              </a:rPr>
              <a:t>UL data </a:t>
            </a:r>
            <a:r>
              <a:rPr lang="en-US" sz="1800" b="0" dirty="0">
                <a:latin typeface="Times New Roman" panose="02020603050405020304" pitchFamily="18" charset="0"/>
                <a:ea typeface="Arial"/>
                <a:cs typeface="Times New Roman" panose="02020603050405020304" pitchFamily="18" charset="0"/>
                <a:sym typeface="Arial"/>
              </a:rPr>
              <a:t>transmissions.</a:t>
            </a:r>
          </a:p>
          <a:p>
            <a:pPr marL="584200" lvl="0" indent="-457200">
              <a:spcBef>
                <a:spcPts val="0"/>
              </a:spcBef>
              <a:buClr>
                <a:schemeClr val="dk1"/>
              </a:buClr>
              <a:buSzPct val="100000"/>
              <a:buFont typeface="+mj-lt"/>
              <a:buAutoNum type="arabicPeriod"/>
            </a:pPr>
            <a:r>
              <a:rPr lang="en-US" sz="1800" b="0" dirty="0">
                <a:latin typeface="Times New Roman" panose="02020603050405020304" pitchFamily="18" charset="0"/>
                <a:ea typeface="Arial"/>
                <a:cs typeface="Times New Roman" panose="02020603050405020304" pitchFamily="18" charset="0"/>
                <a:sym typeface="Arial"/>
              </a:rPr>
              <a:t>COT initiated by an NR-U UE and which has </a:t>
            </a:r>
            <a:r>
              <a:rPr lang="en-US" sz="1800" b="0" dirty="0" smtClean="0">
                <a:latin typeface="Times New Roman" panose="02020603050405020304" pitchFamily="18" charset="0"/>
                <a:ea typeface="Arial"/>
                <a:cs typeface="Times New Roman" panose="02020603050405020304" pitchFamily="18" charset="0"/>
                <a:sym typeface="Arial"/>
              </a:rPr>
              <a:t>UL data </a:t>
            </a:r>
            <a:r>
              <a:rPr lang="en-US" sz="1800" b="0" dirty="0">
                <a:latin typeface="Times New Roman" panose="02020603050405020304" pitchFamily="18" charset="0"/>
                <a:ea typeface="Arial"/>
                <a:cs typeface="Times New Roman" panose="02020603050405020304" pitchFamily="18" charset="0"/>
                <a:sym typeface="Arial"/>
              </a:rPr>
              <a:t>transmissions.</a:t>
            </a:r>
          </a:p>
          <a:p>
            <a:pPr marL="0" lvl="0" indent="0"/>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Note:</a:t>
            </a: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he principle of the CW being adapted based on errors at the start of the transmission/COT has been approximately adhered to. </a:t>
            </a: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However, for case 2 above, where the UL transmissions cannot occur at the start of the COT and where there can even be gaps/pauses between the DL transmission (similar to that of an 11ax trigger), the combined % error over all UL transmissions in the COT will be considered.</a:t>
            </a: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For all of the above 3 cases, there has been no decision yet on the</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 of errors among data transmissions that will lead to doubling the CW</a:t>
            </a:r>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 </a:t>
            </a:r>
          </a:p>
          <a:p>
            <a:pPr marL="285750" lvl="0" indent="-285750">
              <a:buFont typeface="Arial" panose="020B0604020202020204" pitchFamily="34" charset="0"/>
              <a:buChar char="•"/>
            </a:pPr>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The agreement text in RAN1#98 on CW adaptation is put in the </a:t>
            </a:r>
            <a:r>
              <a:rPr lang="en-US" sz="1600" b="0" dirty="0" smtClean="0">
                <a:solidFill>
                  <a:schemeClr val="tx1"/>
                </a:solidFill>
                <a:latin typeface="Times New Roman" panose="02020603050405020304" pitchFamily="18" charset="0"/>
                <a:ea typeface="Arial"/>
                <a:cs typeface="Times New Roman" panose="02020603050405020304" pitchFamily="18" charset="0"/>
                <a:sym typeface="Arial"/>
                <a:hlinkClick r:id="rId3" action="ppaction://hlinksldjump"/>
              </a:rPr>
              <a:t>Appendix</a:t>
            </a:r>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a:t>
            </a:r>
            <a:endParaRPr lang="en-US" sz="16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smtClean="0"/>
              <a:t>September</a:t>
            </a:r>
            <a:r>
              <a:rPr lang="en-US" dirty="0" smtClean="0"/>
              <a:t> </a:t>
            </a:r>
            <a:r>
              <a:rPr lang="en-US" dirty="0" smtClean="0"/>
              <a:t>2019</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228600" y="838200"/>
            <a:ext cx="11887200" cy="609600"/>
          </a:xfrm>
          <a:prstGeom prst="rect">
            <a:avLst/>
          </a:prstGeom>
          <a:noFill/>
          <a:ln>
            <a:noFill/>
          </a:ln>
        </p:spPr>
        <p:txBody>
          <a:bodyPr spcFirstLastPara="1" wrap="square" lIns="92150" tIns="46075" rIns="92150" bIns="46075" anchor="ctr" anchorCtr="0">
            <a:noAutofit/>
          </a:bodyPr>
          <a:lstStyle/>
          <a:p>
            <a:pPr lvl="0"/>
            <a:r>
              <a:rPr lang="en-US" sz="2000" dirty="0"/>
              <a:t>LBT </a:t>
            </a:r>
            <a:r>
              <a:rPr lang="en-US" sz="2000" dirty="0" smtClean="0"/>
              <a:t>in the 16us </a:t>
            </a:r>
            <a:r>
              <a:rPr lang="en-US" sz="2000" dirty="0"/>
              <a:t>gap after </a:t>
            </a:r>
            <a:r>
              <a:rPr lang="en-US" sz="2000" dirty="0" smtClean="0"/>
              <a:t>DL </a:t>
            </a:r>
            <a:r>
              <a:rPr lang="en-US" sz="2000" dirty="0"/>
              <a:t>transmission and before </a:t>
            </a:r>
            <a:r>
              <a:rPr lang="en-US" sz="2000" dirty="0" smtClean="0"/>
              <a:t>UL </a:t>
            </a:r>
            <a:r>
              <a:rPr lang="en-US" sz="2000" dirty="0"/>
              <a:t>transmission in </a:t>
            </a:r>
            <a:r>
              <a:rPr lang="en-US" sz="2000" dirty="0" smtClean="0"/>
              <a:t>a </a:t>
            </a:r>
            <a:r>
              <a:rPr lang="en-US" sz="2000" dirty="0" err="1" smtClean="0"/>
              <a:t>gNB</a:t>
            </a:r>
            <a:r>
              <a:rPr lang="en-US" sz="2000" dirty="0" smtClean="0"/>
              <a:t>-acquired COT in NR-U</a:t>
            </a:r>
            <a:r>
              <a:rPr lang="en-US" sz="2400" dirty="0"/>
              <a:t/>
            </a:r>
            <a:br>
              <a:rPr lang="en-US" sz="2400" dirty="0"/>
            </a:br>
            <a:endParaRPr lang="en-US" sz="2400" dirty="0"/>
          </a:p>
        </p:txBody>
      </p:sp>
      <p:sp>
        <p:nvSpPr>
          <p:cNvPr id="116" name="Shape 116"/>
          <p:cNvSpPr txBox="1">
            <a:spLocks noGrp="1"/>
          </p:cNvSpPr>
          <p:nvPr>
            <p:ph type="body" idx="1"/>
          </p:nvPr>
        </p:nvSpPr>
        <p:spPr>
          <a:xfrm>
            <a:off x="457200" y="1219200"/>
            <a:ext cx="11353800" cy="4735513"/>
          </a:xfrm>
          <a:prstGeom prst="rect">
            <a:avLst/>
          </a:prstGeom>
          <a:noFill/>
          <a:ln>
            <a:noFill/>
          </a:ln>
        </p:spPr>
        <p:txBody>
          <a:bodyPr spcFirstLastPara="1" wrap="square" lIns="92150" tIns="46075" rIns="92150" bIns="46075" anchor="t" anchorCtr="0">
            <a:noAutofit/>
          </a:bodyPr>
          <a:lstStyle/>
          <a:p>
            <a:pPr marL="0" lvl="0" indent="0"/>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In 11ax, UL transmissions after a trigger and within 16us of the trigger, need mandatory channel sensing (via both energy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d</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etection as well as preamble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d</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etection) </a:t>
            </a:r>
            <a:r>
              <a:rPr lang="en-US" sz="1800" b="0" u="sng" dirty="0" smtClean="0">
                <a:solidFill>
                  <a:schemeClr val="dk1"/>
                </a:solidFill>
                <a:latin typeface="Times New Roman" panose="02020603050405020304" pitchFamily="18" charset="0"/>
                <a:ea typeface="Arial"/>
                <a:cs typeface="Times New Roman" panose="02020603050405020304" pitchFamily="18" charset="0"/>
                <a:sym typeface="Arial"/>
              </a:rPr>
              <a:t>in case the transmissions are longer than a specified duration</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Such sensing is a good practice as it avoids collisions from nodes that are visible to the UL/client but not to the DL/AP.</a:t>
            </a: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goal has been to put a similar principle for NR-U. However, as there has been no consensus on a common preamble, NR-U at least for now will restrict itself to energy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d</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etection only in the gap between the DL and UL transmission.  </a:t>
            </a:r>
          </a:p>
          <a:p>
            <a:pPr marL="0" lvl="0" indent="0"/>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Note:</a:t>
            </a: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28575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Energy detection involves sensing the channel for not less than 4us. </a:t>
            </a:r>
          </a:p>
          <a:p>
            <a:pPr marL="28575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For NR-U, there has been no agreement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so far on the number of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such 4us sensing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intervals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within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the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16us gap. </a:t>
            </a: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Many companies in 3GPP want only one such sensing interval in 16us.</a:t>
            </a: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However, 11ax has to do such sensing twice in order to meet the standards requirements.</a:t>
            </a: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Sensing twice is a more robust procedure to detect hidden nodes, in light of slot misalignment between NR-U and Wi-Fi and the absence of an additional layer of preamble detection.  Note that absence of preamble detection also leads to sensing misalignment between NR-U and Wi-Fi which reduces the effectiveness of energy detection</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smtClean="0"/>
              <a:t>September</a:t>
            </a:r>
            <a:r>
              <a:rPr lang="en-US" dirty="0" smtClean="0"/>
              <a:t> </a:t>
            </a:r>
            <a:r>
              <a:rPr lang="en-US" dirty="0" smtClean="0"/>
              <a:t>2019</a:t>
            </a:r>
            <a:endParaRPr lang="en-US" dirty="0"/>
          </a:p>
        </p:txBody>
      </p:sp>
    </p:spTree>
    <p:extLst>
      <p:ext uri="{BB962C8B-B14F-4D97-AF65-F5344CB8AC3E}">
        <p14:creationId xmlns:p14="http://schemas.microsoft.com/office/powerpoint/2010/main" val="2458889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smtClean="0"/>
              <a:t>Other important unresolved topics</a:t>
            </a:r>
            <a:endParaRPr lang="en-US" sz="2400" dirty="0"/>
          </a:p>
        </p:txBody>
      </p:sp>
      <p:sp>
        <p:nvSpPr>
          <p:cNvPr id="116" name="Shape 116"/>
          <p:cNvSpPr txBox="1">
            <a:spLocks noGrp="1"/>
          </p:cNvSpPr>
          <p:nvPr>
            <p:ph type="body" idx="1"/>
          </p:nvPr>
        </p:nvSpPr>
        <p:spPr>
          <a:xfrm>
            <a:off x="1124425" y="1066800"/>
            <a:ext cx="10361100" cy="4840286"/>
          </a:xfrm>
          <a:prstGeom prst="rect">
            <a:avLst/>
          </a:prstGeom>
          <a:noFill/>
          <a:ln>
            <a:noFill/>
          </a:ln>
        </p:spPr>
        <p:txBody>
          <a:bodyPr spcFirstLastPara="1" wrap="square" lIns="92150" tIns="46075" rIns="92150" bIns="46075" anchor="t" anchorCtr="0">
            <a:noAutofit/>
          </a:bodyPr>
          <a:lstStyle/>
          <a:p>
            <a:pPr marL="0" lvl="0" indent="0"/>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There have been no agreements on the following topics that are important for better coexistence between NR-U and Wi-Fi. </a:t>
            </a:r>
          </a:p>
          <a:p>
            <a:pPr marL="0" lvl="0" indent="0"/>
            <a:endParaRPr lang="en-US" sz="2000" b="0" dirty="0">
              <a:solidFill>
                <a:schemeClr val="dk1"/>
              </a:solidFill>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r>
              <a:rPr lang="en-US" sz="1800" b="0" dirty="0">
                <a:latin typeface="Times New Roman" panose="02020603050405020304" pitchFamily="18" charset="0"/>
                <a:ea typeface="Arial"/>
                <a:cs typeface="Times New Roman" panose="02020603050405020304" pitchFamily="18" charset="0"/>
                <a:sym typeface="Arial"/>
              </a:rPr>
              <a:t>% of transmissions with fixed 25us LBT. </a:t>
            </a: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r>
              <a:rPr lang="en-US" sz="1800" b="0" smtClean="0">
                <a:latin typeface="Times New Roman" panose="02020603050405020304" pitchFamily="18" charset="0"/>
                <a:ea typeface="Arial"/>
                <a:cs typeface="Times New Roman" panose="02020603050405020304" pitchFamily="18" charset="0"/>
                <a:sym typeface="Arial"/>
              </a:rPr>
              <a:t>Multi-carrier </a:t>
            </a:r>
            <a:r>
              <a:rPr lang="en-US" sz="1800" b="0" dirty="0">
                <a:latin typeface="Times New Roman" panose="02020603050405020304" pitchFamily="18" charset="0"/>
                <a:ea typeface="Arial"/>
                <a:cs typeface="Times New Roman" panose="02020603050405020304" pitchFamily="18" charset="0"/>
                <a:sym typeface="Arial"/>
              </a:rPr>
              <a:t>LBT.</a:t>
            </a: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r>
              <a:rPr lang="en-US" sz="1800" b="0" dirty="0">
                <a:latin typeface="Times New Roman" panose="02020603050405020304" pitchFamily="18" charset="0"/>
                <a:ea typeface="Arial"/>
                <a:cs typeface="Times New Roman" panose="02020603050405020304" pitchFamily="18" charset="0"/>
                <a:sym typeface="Arial"/>
              </a:rPr>
              <a:t>Common preamble.</a:t>
            </a:r>
            <a:endParaRPr lang="en-US" sz="1800" b="0" dirty="0">
              <a:latin typeface="Times New Roman" panose="02020603050405020304" pitchFamily="18" charset="0"/>
              <a:ea typeface="Arial"/>
              <a:cs typeface="Times New Roman" panose="02020603050405020304" pitchFamily="18" charset="0"/>
              <a:sym typeface="Arial"/>
            </a:endParaRPr>
          </a:p>
          <a:p>
            <a:pPr marL="0" lvl="0" indent="0"/>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 </a:t>
            </a:r>
          </a:p>
          <a:p>
            <a:pPr marL="285750" lvl="0" indent="-285750">
              <a:spcBef>
                <a:spcPts val="0"/>
              </a:spcBef>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smtClean="0"/>
              <a:t>May 2019</a:t>
            </a:r>
            <a:endParaRPr lang="en-US" dirty="0"/>
          </a:p>
        </p:txBody>
      </p:sp>
    </p:spTree>
    <p:extLst>
      <p:ext uri="{BB962C8B-B14F-4D97-AF65-F5344CB8AC3E}">
        <p14:creationId xmlns:p14="http://schemas.microsoft.com/office/powerpoint/2010/main" val="334396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smtClean="0"/>
              <a:t>Agreements made in RAN1#98 on CW adaptation (1)</a:t>
            </a:r>
            <a:endParaRPr lang="en-US" sz="2400" dirty="0"/>
          </a:p>
        </p:txBody>
      </p:sp>
      <p:sp>
        <p:nvSpPr>
          <p:cNvPr id="116" name="Shape 116"/>
          <p:cNvSpPr txBox="1">
            <a:spLocks noGrp="1"/>
          </p:cNvSpPr>
          <p:nvPr>
            <p:ph type="body" idx="1"/>
          </p:nvPr>
        </p:nvSpPr>
        <p:spPr>
          <a:xfrm>
            <a:off x="381000" y="990600"/>
            <a:ext cx="11104525" cy="5410200"/>
          </a:xfrm>
          <a:prstGeom prst="rect">
            <a:avLst/>
          </a:prstGeom>
          <a:noFill/>
          <a:ln>
            <a:noFill/>
          </a:ln>
        </p:spPr>
        <p:txBody>
          <a:bodyPr spcFirstLastPara="1" wrap="square" lIns="92150" tIns="46075" rIns="92150" bIns="46075" anchor="t" anchorCtr="0">
            <a:noAutofit/>
          </a:bodyPr>
          <a:lstStyle/>
          <a:p>
            <a:pPr marL="0" lvl="0" indent="0"/>
            <a:r>
              <a:rPr lang="en-US" sz="1600" dirty="0">
                <a:solidFill>
                  <a:schemeClr val="dk1"/>
                </a:solidFill>
                <a:latin typeface="Times New Roman" panose="02020603050405020304" pitchFamily="18" charset="0"/>
                <a:ea typeface="Arial"/>
                <a:cs typeface="Times New Roman" panose="02020603050405020304" pitchFamily="18" charset="0"/>
                <a:sym typeface="Arial"/>
              </a:rPr>
              <a:t>Agreement:</a:t>
            </a:r>
          </a:p>
          <a:p>
            <a:pPr marL="0" lvl="0" indent="0"/>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For a </a:t>
            </a:r>
            <a:r>
              <a:rPr lang="en-US" sz="1600" b="0" i="1" dirty="0" err="1">
                <a:solidFill>
                  <a:schemeClr val="dk1"/>
                </a:solidFill>
                <a:latin typeface="Times New Roman" panose="02020603050405020304" pitchFamily="18" charset="0"/>
                <a:ea typeface="Arial"/>
                <a:cs typeface="Times New Roman" panose="02020603050405020304" pitchFamily="18" charset="0"/>
                <a:sym typeface="Arial"/>
              </a:rPr>
              <a:t>gNB</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initiated channel occupancy the reference duration for CWS adjustment is defined as follows.</a:t>
            </a:r>
          </a:p>
          <a:p>
            <a:pPr marL="285750" lvl="0" indent="-285750">
              <a:buFont typeface="Arial" panose="020B0604020202020204" pitchFamily="34" charset="0"/>
              <a:buChar char="•"/>
            </a:pP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For </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a CO with unicast PDSCH(s) and for each set of LBT bandwidths for which a single contention window is maintained, the reference duration for CWS adjustment is from the beginning of the CO until the end of the first slot where at least one unicast PDSCH is transmitted over all the resources allocated for the PDSCH, or until the end of the first transmission burst by the </a:t>
            </a:r>
            <a:r>
              <a:rPr lang="en-US" sz="1600" b="0" i="1" dirty="0" err="1">
                <a:solidFill>
                  <a:schemeClr val="dk1"/>
                </a:solidFill>
                <a:latin typeface="Times New Roman" panose="02020603050405020304" pitchFamily="18" charset="0"/>
                <a:ea typeface="Arial"/>
                <a:cs typeface="Times New Roman" panose="02020603050405020304" pitchFamily="18" charset="0"/>
                <a:sym typeface="Arial"/>
              </a:rPr>
              <a:t>gNB</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that contains unicast PDSCH(s) transmitted over all the resources allocated for the PDSCH, whichever occurs earlier. </a:t>
            </a:r>
          </a:p>
          <a:p>
            <a:pPr marL="742950" lvl="1" indent="-285750">
              <a:buFont typeface="Arial" panose="020B0604020202020204" pitchFamily="34" charset="0"/>
              <a:buChar char="•"/>
            </a:pP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If </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the CO has a unicast PDSCH, but doesn’t have any unicast PDSCH transmitted over all the resources allocated for that PDSCH, then, the duration of the first transmission burst by the </a:t>
            </a:r>
            <a:r>
              <a:rPr lang="en-US" sz="1600" b="0" i="1" dirty="0" err="1">
                <a:solidFill>
                  <a:schemeClr val="dk1"/>
                </a:solidFill>
                <a:latin typeface="Times New Roman" panose="02020603050405020304" pitchFamily="18" charset="0"/>
                <a:ea typeface="Arial"/>
                <a:cs typeface="Times New Roman" panose="02020603050405020304" pitchFamily="18" charset="0"/>
                <a:sym typeface="Arial"/>
              </a:rPr>
              <a:t>gNB</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within the CO that contains unicast PDSCH(s) is the reference duration for CWS adjustment.</a:t>
            </a:r>
          </a:p>
          <a:p>
            <a:pPr marL="0" lvl="0" indent="0"/>
            <a:endParaRPr lang="en-US" sz="16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600" dirty="0">
                <a:solidFill>
                  <a:schemeClr val="dk1"/>
                </a:solidFill>
                <a:latin typeface="Times New Roman" panose="02020603050405020304" pitchFamily="18" charset="0"/>
                <a:ea typeface="Arial"/>
                <a:cs typeface="Times New Roman" panose="02020603050405020304" pitchFamily="18" charset="0"/>
                <a:sym typeface="Arial"/>
              </a:rPr>
              <a:t>Agreement:</a:t>
            </a:r>
          </a:p>
          <a:p>
            <a:pPr marL="0" lvl="0" indent="0"/>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For a UE initiated channel occupancy the reference duration for CWS adjustment is defined as follows.</a:t>
            </a:r>
          </a:p>
          <a:p>
            <a:pPr marL="285750" lvl="0" indent="-285750">
              <a:buFont typeface="Arial" panose="020B0604020202020204" pitchFamily="34" charset="0"/>
              <a:buChar char="•"/>
            </a:pP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For </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a CO with PUSCH(s) and for each set of LBT bandwidths for which a single contention window is maintained, the reference duration for CWS adjustment is from the beginning of the CO until the end of the first slot where at least one PUSCH is transmitted over all the resources allocated for the PUSCH, or until the end of the first transmission burst by the UE that contains PUSCH(s) transmitted over all the resources allocated for the PUSCH, whichever occurs earlier. </a:t>
            </a:r>
          </a:p>
          <a:p>
            <a:pPr marL="742950" lvl="1" indent="-285750">
              <a:buFont typeface="Arial" panose="020B0604020202020204" pitchFamily="34" charset="0"/>
              <a:buChar char="•"/>
            </a:pP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If </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the CO has a PUSCH, but doesn’t have any PUSCH transmitted over all the resources allocated for that PUSCH, then, the duration of the first transmission burst by the UE within the CO that contains PUSCH(s) is the reference duration for CWS adjustment</a:t>
            </a: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a:t>
            </a:r>
            <a:endParaRPr lang="en-US" sz="1800" b="0" i="1"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 </a:t>
            </a:r>
          </a:p>
          <a:p>
            <a:pPr marL="285750" lvl="0" indent="-285750">
              <a:spcBef>
                <a:spcPts val="0"/>
              </a:spcBef>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ct val="100000"/>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smtClean="0"/>
              <a:t>May 2019</a:t>
            </a:r>
            <a:endParaRPr lang="en-US" dirty="0"/>
          </a:p>
        </p:txBody>
      </p:sp>
    </p:spTree>
    <p:extLst>
      <p:ext uri="{BB962C8B-B14F-4D97-AF65-F5344CB8AC3E}">
        <p14:creationId xmlns:p14="http://schemas.microsoft.com/office/powerpoint/2010/main" val="454470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smtClean="0"/>
              <a:t>Agreements made in RAN1#98 on CW adaptation (2)</a:t>
            </a:r>
            <a:endParaRPr lang="en-US" sz="2400" dirty="0"/>
          </a:p>
        </p:txBody>
      </p:sp>
      <p:sp>
        <p:nvSpPr>
          <p:cNvPr id="116" name="Shape 116"/>
          <p:cNvSpPr txBox="1">
            <a:spLocks noGrp="1"/>
          </p:cNvSpPr>
          <p:nvPr>
            <p:ph type="body" idx="1"/>
          </p:nvPr>
        </p:nvSpPr>
        <p:spPr>
          <a:xfrm>
            <a:off x="381000" y="1066800"/>
            <a:ext cx="11104525" cy="5410200"/>
          </a:xfrm>
          <a:prstGeom prst="rect">
            <a:avLst/>
          </a:prstGeom>
          <a:noFill/>
          <a:ln>
            <a:noFill/>
          </a:ln>
        </p:spPr>
        <p:txBody>
          <a:bodyPr spcFirstLastPara="1" wrap="square" lIns="92150" tIns="46075" rIns="92150" bIns="46075" anchor="t" anchorCtr="0">
            <a:noAutofit/>
          </a:bodyPr>
          <a:lstStyle/>
          <a:p>
            <a:pPr marL="0" lvl="0" indent="0"/>
            <a:r>
              <a:rPr lang="en-US" sz="1600" dirty="0" smtClean="0">
                <a:solidFill>
                  <a:schemeClr val="dk1"/>
                </a:solidFill>
                <a:latin typeface="Times New Roman" panose="02020603050405020304" pitchFamily="18" charset="0"/>
                <a:ea typeface="Arial"/>
                <a:cs typeface="Times New Roman" panose="02020603050405020304" pitchFamily="18" charset="0"/>
                <a:sym typeface="Arial"/>
              </a:rPr>
              <a:t>Agreement</a:t>
            </a:r>
            <a:r>
              <a:rPr lang="en-US" sz="1600" dirty="0">
                <a:solidFill>
                  <a:schemeClr val="dk1"/>
                </a:solidFill>
                <a:latin typeface="Times New Roman" panose="02020603050405020304" pitchFamily="18" charset="0"/>
                <a:ea typeface="Arial"/>
                <a:cs typeface="Times New Roman" panose="02020603050405020304" pitchFamily="18" charset="0"/>
                <a:sym typeface="Arial"/>
              </a:rPr>
              <a:t>:</a:t>
            </a:r>
          </a:p>
          <a:p>
            <a:pPr marL="0" lvl="0" indent="0"/>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For a </a:t>
            </a:r>
            <a:r>
              <a:rPr lang="en-US" sz="1600" b="0" i="1" dirty="0" err="1">
                <a:solidFill>
                  <a:schemeClr val="dk1"/>
                </a:solidFill>
                <a:latin typeface="Times New Roman" panose="02020603050405020304" pitchFamily="18" charset="0"/>
                <a:ea typeface="Arial"/>
                <a:cs typeface="Times New Roman" panose="02020603050405020304" pitchFamily="18" charset="0"/>
                <a:sym typeface="Arial"/>
              </a:rPr>
              <a:t>gNB</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initiated channel occupancy, for a DL burst without unicast PDSCH and with one or multiple UL grants, and for each set of LBT bandwidths for which a single contention window is maintained, CWS adjustment is based on the success or failure (FFS: CB, CBG, or TB) of reception of PUSCH transmissions in the granted resources</a:t>
            </a:r>
          </a:p>
          <a:p>
            <a:pPr marL="285750" lvl="0" indent="-285750">
              <a:buFont typeface="Arial" panose="020B0604020202020204" pitchFamily="34" charset="0"/>
              <a:buChar char="•"/>
            </a:pP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FFS</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Details of CWS adjustment based on the reception of a successful transmission</a:t>
            </a:r>
          </a:p>
          <a:p>
            <a:pPr marL="285750" lvl="0" indent="-285750">
              <a:buFont typeface="Arial" panose="020B0604020202020204" pitchFamily="34" charset="0"/>
              <a:buChar char="•"/>
            </a:pP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FFS</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Handling of PUCCH/PRACH/SRS and PUSCH without UL-SCH</a:t>
            </a:r>
          </a:p>
          <a:p>
            <a:pPr marL="285750" lvl="0" indent="-285750">
              <a:buFont typeface="Arial" panose="020B0604020202020204" pitchFamily="34" charset="0"/>
              <a:buChar char="•"/>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 </a:t>
            </a:r>
          </a:p>
          <a:p>
            <a:pPr marL="285750" lvl="0" indent="-285750">
              <a:spcBef>
                <a:spcPts val="0"/>
              </a:spcBef>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ct val="100000"/>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smtClean="0"/>
              <a:t>May 2019</a:t>
            </a:r>
            <a:endParaRPr lang="en-US" dirty="0"/>
          </a:p>
        </p:txBody>
      </p:sp>
    </p:spTree>
    <p:extLst>
      <p:ext uri="{BB962C8B-B14F-4D97-AF65-F5344CB8AC3E}">
        <p14:creationId xmlns:p14="http://schemas.microsoft.com/office/powerpoint/2010/main" val="2715693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10145</TotalTime>
  <Words>1151</Words>
  <Application>Microsoft Office PowerPoint</Application>
  <PresentationFormat>Custom</PresentationFormat>
  <Paragraphs>156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3GPP RAN1 status on NR-Unlicensed</vt:lpstr>
      <vt:lpstr>Outline</vt:lpstr>
      <vt:lpstr>Contention Window adaptation mechanisms in NR-U</vt:lpstr>
      <vt:lpstr>LBT in the 16us gap after DL transmission and before UL transmission in a gNB-acquired COT in NR-U </vt:lpstr>
      <vt:lpstr>Other important unresolved topics</vt:lpstr>
      <vt:lpstr>Agreements made in RAN1#98 on CW adaptation (1)</vt:lpstr>
      <vt:lpstr>Agreements made in RAN1#98 on CW adaptation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RAN1 status on LAA and NR-Unlicensed</dc:title>
  <dc:creator>Shubhodeep Adhikari</dc:creator>
  <cp:lastModifiedBy>BRCM</cp:lastModifiedBy>
  <cp:revision>349</cp:revision>
  <dcterms:modified xsi:type="dcterms:W3CDTF">2019-09-18T18:53:47Z</dcterms:modified>
</cp:coreProperties>
</file>