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63" r:id="rId3"/>
    <p:sldId id="266" r:id="rId4"/>
    <p:sldId id="270" r:id="rId5"/>
    <p:sldId id="269" r:id="rId6"/>
    <p:sldId id="271" r:id="rId7"/>
    <p:sldId id="267" r:id="rId8"/>
    <p:sldId id="26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5" d="100"/>
          <a:sy n="85" d="100"/>
        </p:scale>
        <p:origin x="288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8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802.11-19/0439r0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Mark Hamilton, Ruckus/ARRIS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802.11-19/0439r0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Mark Hamilton, Ruckus/ARRIS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Carlos Cordeiro,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802.11-19/1654r0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09600" y="469900"/>
            <a:ext cx="10780184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Proposed TIG on </a:t>
            </a:r>
            <a:r>
              <a:rPr lang="en-US" dirty="0" smtClean="0"/>
              <a:t>WLAN sensing</a:t>
            </a:r>
            <a:endParaRPr lang="en-GB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2019-09-16</a:t>
            </a:r>
            <a:endParaRPr lang="en-GB" sz="2000" b="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185076"/>
              </p:ext>
            </p:extLst>
          </p:nvPr>
        </p:nvGraphicFramePr>
        <p:xfrm>
          <a:off x="1138770" y="2426335"/>
          <a:ext cx="991023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30"/>
                <a:gridCol w="2133600"/>
                <a:gridCol w="1598508"/>
                <a:gridCol w="1068492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Carlos Cordeiro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Carlos.cordeiro@intel.com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Tony 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Hui-Ling Lou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Marvell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03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	Proposal for a </a:t>
            </a:r>
            <a:r>
              <a:rPr lang="en-GB" dirty="0" smtClean="0"/>
              <a:t>Topic </a:t>
            </a:r>
            <a:r>
              <a:rPr lang="en-GB" dirty="0"/>
              <a:t>Interest Group (TIG</a:t>
            </a:r>
            <a:r>
              <a:rPr lang="en-GB" dirty="0" smtClean="0"/>
              <a:t>) </a:t>
            </a:r>
            <a:r>
              <a:rPr lang="en-GB" dirty="0"/>
              <a:t>to </a:t>
            </a:r>
            <a:r>
              <a:rPr lang="en-GB" dirty="0" smtClean="0"/>
              <a:t>discuss use cases, requirements and technical concepts related to WLAN sensing (WSS) </a:t>
            </a:r>
            <a:r>
              <a:rPr lang="en-GB" dirty="0"/>
              <a:t>and </a:t>
            </a:r>
            <a:r>
              <a:rPr lang="en-GB" dirty="0" smtClean="0"/>
              <a:t>provide input on formation of a Study Group (SG) at a future 802.11 meeting.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51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WLAN sensing: background and what it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45024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WLAN sensing uses features obtained from 802.11 waveform propagation (e.g., CSI, Doppler) to detect changes in the environment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ML and/or signal processing can analyze features changes to infer the cause (e.g. human presence, given activity, gesture, etc.)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In WLAN sensing, correctly decoding the application data carried in the Data field of a 802.11 PPDU is not the primary goal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Different frequency bands supported by 802.11 (2.4, 5-7, 60 GHz) can be used to support different WLAN sensing application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Devices supporting lower frequency bands widespread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Better sensing resolution achieved with higher frequency bands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13" name="Content Placeholder 11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6671647" y="1985011"/>
            <a:ext cx="5340350" cy="442678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364647" y="1626513"/>
            <a:ext cx="57511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Figures show the amplitude and phase of channel estimates obtained with multiple PPDUs over time </a:t>
            </a:r>
            <a:r>
              <a:rPr lang="en-US" sz="1100" b="1" dirty="0" smtClean="0">
                <a:solidFill>
                  <a:schemeClr val="tx1"/>
                </a:solidFill>
              </a:rPr>
              <a:t>(~3 minutes).  </a:t>
            </a:r>
            <a:r>
              <a:rPr lang="en-US" sz="1100" b="1" dirty="0">
                <a:solidFill>
                  <a:schemeClr val="tx1"/>
                </a:solidFill>
              </a:rPr>
              <a:t>Each curve corresponds to one PPDU.  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5947108" y="2814413"/>
            <a:ext cx="11031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No motion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6086570" y="5004434"/>
            <a:ext cx="8242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Motion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98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WLAN sensing: exemplary applications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859450" y="4094904"/>
            <a:ext cx="3535203" cy="1405025"/>
            <a:chOff x="328343" y="976867"/>
            <a:chExt cx="3535203" cy="1405025"/>
          </a:xfrm>
        </p:grpSpPr>
        <p:sp>
          <p:nvSpPr>
            <p:cNvPr id="8" name="TextBox 7"/>
            <p:cNvSpPr txBox="1"/>
            <p:nvPr/>
          </p:nvSpPr>
          <p:spPr>
            <a:xfrm>
              <a:off x="542551" y="1031669"/>
              <a:ext cx="1774525" cy="169277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chemeClr val="accent1"/>
                  </a:solidFill>
                </a:rPr>
                <a:t>Human proximity detection:</a:t>
              </a:r>
              <a:endParaRPr lang="en-US" sz="1100" dirty="0">
                <a:solidFill>
                  <a:schemeClr val="accent1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054" y="1236870"/>
              <a:ext cx="1870375" cy="1060381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407216" y="1597783"/>
              <a:ext cx="1396346" cy="33855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1100" dirty="0">
                  <a:solidFill>
                    <a:srgbClr val="002060"/>
                  </a:solidFill>
                </a:rPr>
                <a:t>Wake on approach, walk away lock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28343" y="976867"/>
              <a:ext cx="3535203" cy="1405025"/>
            </a:xfrm>
            <a:prstGeom prst="roundRect">
              <a:avLst/>
            </a:prstGeom>
            <a:noFill/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16685" y="4073479"/>
            <a:ext cx="4210054" cy="1405025"/>
            <a:chOff x="2353429" y="3291853"/>
            <a:chExt cx="4210054" cy="140502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69777" y="3745679"/>
              <a:ext cx="1132031" cy="495857"/>
            </a:xfrm>
            <a:prstGeom prst="rect">
              <a:avLst/>
            </a:prstGeom>
          </p:spPr>
        </p:pic>
        <p:pic>
          <p:nvPicPr>
            <p:cNvPr id="14" name="Picture 6" descr="Image result for gesture recognition figur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831" y="3583937"/>
              <a:ext cx="1247914" cy="75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8721" y="3591462"/>
              <a:ext cx="1063881" cy="7678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2824095" y="4394013"/>
              <a:ext cx="742948" cy="169277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rgbClr val="002060"/>
                  </a:solidFill>
                </a:rPr>
                <a:t>PC/Tablet</a:t>
              </a:r>
              <a:endParaRPr lang="en-US" sz="1100" dirty="0">
                <a:solidFill>
                  <a:srgbClr val="00206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163573" y="4394013"/>
              <a:ext cx="826544" cy="169277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Automotive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86647" y="4395549"/>
              <a:ext cx="877551" cy="169277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rgbClr val="002060"/>
                  </a:solidFill>
                </a:rPr>
                <a:t>Gaming</a:t>
              </a:r>
              <a:endParaRPr lang="en-US" sz="1100" dirty="0">
                <a:solidFill>
                  <a:srgbClr val="00206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10834" y="3296241"/>
              <a:ext cx="155144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accent1"/>
                  </a:solidFill>
                </a:rPr>
                <a:t>Gesture recognition: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2353429" y="3291853"/>
              <a:ext cx="4210054" cy="1405025"/>
            </a:xfrm>
            <a:prstGeom prst="roundRect">
              <a:avLst/>
            </a:prstGeom>
            <a:noFill/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8077200" y="1830390"/>
            <a:ext cx="1945406" cy="2145067"/>
            <a:chOff x="311858" y="2502454"/>
            <a:chExt cx="1945406" cy="2145067"/>
          </a:xfrm>
        </p:grpSpPr>
        <p:sp>
          <p:nvSpPr>
            <p:cNvPr id="22" name="TextBox 21"/>
            <p:cNvSpPr txBox="1"/>
            <p:nvPr/>
          </p:nvSpPr>
          <p:spPr>
            <a:xfrm>
              <a:off x="477449" y="2614573"/>
              <a:ext cx="1614224" cy="169277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chemeClr val="accent1"/>
                  </a:solidFill>
                </a:rPr>
                <a:t>Retail and digital signage:</a:t>
              </a:r>
              <a:endParaRPr lang="en-US" sz="1100" dirty="0">
                <a:solidFill>
                  <a:schemeClr val="accent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7658" y="4059827"/>
              <a:ext cx="1608686" cy="33855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2060"/>
                  </a:solidFill>
                </a:rPr>
                <a:t>Customer interaction, people counting</a:t>
              </a:r>
              <a:endParaRPr lang="en-US" sz="1100" dirty="0">
                <a:solidFill>
                  <a:srgbClr val="002060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311858" y="2502454"/>
              <a:ext cx="1945406" cy="2145067"/>
            </a:xfrm>
            <a:prstGeom prst="roundRect">
              <a:avLst/>
            </a:prstGeom>
            <a:noFill/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" descr="Image result for digital signage inte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239" y="2895968"/>
              <a:ext cx="1466850" cy="97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1876982" y="1833431"/>
            <a:ext cx="6011854" cy="2145067"/>
            <a:chOff x="2407216" y="2523689"/>
            <a:chExt cx="6011854" cy="2145067"/>
          </a:xfrm>
        </p:grpSpPr>
        <p:pic>
          <p:nvPicPr>
            <p:cNvPr id="27" name="Picture 14" descr="Image result for wireless room sensing figure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055" y="2864438"/>
              <a:ext cx="1856967" cy="1283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2663055" y="2627423"/>
              <a:ext cx="1503617" cy="169277"/>
            </a:xfrm>
            <a:prstGeom prst="rect">
              <a:avLst/>
            </a:prstGeom>
            <a:noFill/>
          </p:spPr>
          <p:txBody>
            <a:bodyPr vert="horz" wrap="none" lIns="0" tIns="0" rIns="0" bIns="0" rtlCol="0">
              <a:spAutoFit/>
            </a:bodyPr>
            <a:lstStyle/>
            <a:p>
              <a:r>
                <a:rPr lang="en-US" sz="1100" dirty="0" smtClean="0">
                  <a:solidFill>
                    <a:schemeClr val="accent1"/>
                  </a:solidFill>
                </a:rPr>
                <a:t>Human activity sensing:</a:t>
              </a:r>
              <a:endParaRPr lang="en-US" sz="1100" dirty="0">
                <a:solidFill>
                  <a:schemeClr val="accent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788744" y="4311165"/>
              <a:ext cx="1311041" cy="33855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2060"/>
                  </a:solidFill>
                </a:rPr>
                <a:t>Home security (intrusion detection)</a:t>
              </a:r>
              <a:endParaRPr lang="en-US" sz="1100" dirty="0">
                <a:solidFill>
                  <a:srgbClr val="002060"/>
                </a:solidFill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2861" y="2870143"/>
              <a:ext cx="1061219" cy="1344484"/>
            </a:xfrm>
            <a:prstGeom prst="rect">
              <a:avLst/>
            </a:prstGeom>
          </p:spPr>
        </p:pic>
        <p:sp>
          <p:nvSpPr>
            <p:cNvPr id="31" name="Rounded Rectangle 30"/>
            <p:cNvSpPr/>
            <p:nvPr/>
          </p:nvSpPr>
          <p:spPr>
            <a:xfrm>
              <a:off x="2407216" y="2523689"/>
              <a:ext cx="6011854" cy="2145067"/>
            </a:xfrm>
            <a:prstGeom prst="roundRect">
              <a:avLst/>
            </a:prstGeom>
            <a:noFill/>
            <a:ln w="25400">
              <a:solidFill>
                <a:schemeClr val="accent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6" descr="Related image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6919" y="2895968"/>
              <a:ext cx="1841491" cy="1220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TextBox 32"/>
            <p:cNvSpPr txBox="1"/>
            <p:nvPr/>
          </p:nvSpPr>
          <p:spPr>
            <a:xfrm>
              <a:off x="6284137" y="4291858"/>
              <a:ext cx="1986637" cy="338554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2060"/>
                  </a:solidFill>
                </a:rPr>
                <a:t>Patient, elderly monitoring </a:t>
              </a:r>
            </a:p>
            <a:p>
              <a:pPr algn="ctr"/>
              <a:r>
                <a:rPr lang="en-US" sz="1100" dirty="0" smtClean="0">
                  <a:solidFill>
                    <a:srgbClr val="002060"/>
                  </a:solidFill>
                </a:rPr>
                <a:t>(fall detection, activity tracking)</a:t>
              </a:r>
              <a:endParaRPr lang="en-US" sz="1100" dirty="0">
                <a:solidFill>
                  <a:srgbClr val="00206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16379" y="4126891"/>
              <a:ext cx="1926709" cy="507831"/>
            </a:xfrm>
            <a:prstGeom prst="rect">
              <a:avLst/>
            </a:prstGeom>
            <a:noFill/>
          </p:spPr>
          <p:txBody>
            <a:bodyPr vert="horz" wrap="square" lIns="0" tIns="0" rIns="0" bIns="0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2060"/>
                  </a:solidFill>
                </a:rPr>
                <a:t>Smart spaces </a:t>
              </a:r>
            </a:p>
            <a:p>
              <a:pPr algn="ctr"/>
              <a:r>
                <a:rPr lang="en-US" sz="1100" dirty="0" smtClean="0">
                  <a:solidFill>
                    <a:srgbClr val="002060"/>
                  </a:solidFill>
                </a:rPr>
                <a:t>(Occupancy, personalized environment control)</a:t>
              </a:r>
              <a:endParaRPr lang="en-US" sz="1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" name="Rounded Rectangle 1"/>
          <p:cNvSpPr/>
          <p:nvPr/>
        </p:nvSpPr>
        <p:spPr bwMode="auto">
          <a:xfrm>
            <a:off x="1225890" y="5759932"/>
            <a:ext cx="9296400" cy="650608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Applications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include a mix of single and multiple STA scenarios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44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WNG presentations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Several presentations have been made to WNG on WSS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the July </a:t>
            </a:r>
            <a:r>
              <a:rPr lang="en-US" dirty="0" smtClean="0"/>
              <a:t>session (2): 19/1293r0</a:t>
            </a:r>
            <a:r>
              <a:rPr lang="en-US" dirty="0"/>
              <a:t>, 19/1164r0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the September </a:t>
            </a:r>
            <a:r>
              <a:rPr lang="en-US" dirty="0" smtClean="0"/>
              <a:t>session (5): 19/1416r0</a:t>
            </a:r>
            <a:r>
              <a:rPr lang="en-US" dirty="0"/>
              <a:t>, 19/1551r1, </a:t>
            </a:r>
            <a:r>
              <a:rPr lang="en-US" dirty="0" smtClean="0"/>
              <a:t>19/1500r0, 19/1626r0, 19/1580r0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These presentations have demonstrated the feasibility and usefulness of WSS, as well as justified the need for 802.11 standard changes to support WSS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Straw poll results showed strong support to start an activity in 802.11 on WSS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308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WNG presentations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July straw poll results: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SP #1: do you think “Wi-Fi sensing” would be an interesting topic for 802.11 to Study?</a:t>
            </a:r>
            <a:endParaRPr lang="en-US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Yes: 77; No: 0; Need more info: 27; Need to be done in another group: 2l; No opinion: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SP#2: what is your preference for the proper venue for future work/presentations for “Wi-Fi sensing” technologies?</a:t>
            </a:r>
            <a:endParaRPr lang="en-US" dirty="0" smtClean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Study Group (SG): 15; Topic Interest Group (TIG): 47; Continue the presentations in WNG before creating a TIG/SG: 75; No interested in further work/presentations in 802.11: 0; No opinion: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September straw poll results: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SP: what is your preference for the proper venue for future work/presentations for “Wi-Fi sensing” technologies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Topic </a:t>
            </a:r>
            <a:r>
              <a:rPr lang="en-US" dirty="0"/>
              <a:t>Interest Group (TIG</a:t>
            </a:r>
            <a:r>
              <a:rPr lang="en-US" dirty="0" smtClean="0"/>
              <a:t>): 105; </a:t>
            </a:r>
            <a:r>
              <a:rPr lang="en-US" dirty="0"/>
              <a:t>Study Group (SG): </a:t>
            </a:r>
            <a:r>
              <a:rPr lang="en-US" dirty="0" smtClean="0"/>
              <a:t>8; Continue </a:t>
            </a:r>
            <a:r>
              <a:rPr lang="en-US" dirty="0"/>
              <a:t>the presentations in WNG before creating a TIG/SG</a:t>
            </a:r>
            <a:r>
              <a:rPr lang="en-US" dirty="0" smtClean="0"/>
              <a:t>: 18; </a:t>
            </a:r>
            <a:r>
              <a:rPr lang="en-US" dirty="0"/>
              <a:t>No interested in further work/presentations in 802.11: </a:t>
            </a:r>
            <a:r>
              <a:rPr lang="en-US" dirty="0" smtClean="0"/>
              <a:t>0; </a:t>
            </a:r>
            <a:r>
              <a:rPr lang="en-US" dirty="0"/>
              <a:t>No opinion: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18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WLAN sensing: scope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 contributions in the areas of, but not limited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cases and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Key performance indicators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Technical approaches and 802.11 standard gaps in the areas such as protocol for coordination across 802.11 STAs, support of different frequency bands, measurement and reporting,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Alternative solutions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These discussions will inform the TIG on the need and timing of requesting formation of a SG at a future 802.11 meeting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947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WSS </a:t>
            </a:r>
            <a:r>
              <a:rPr lang="en-US" altLang="en-US" dirty="0"/>
              <a:t>TIG Formation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“</a:t>
            </a:r>
            <a:r>
              <a:rPr lang="en-GB" altLang="en-US" dirty="0" smtClean="0"/>
              <a:t>	</a:t>
            </a:r>
            <a:r>
              <a:rPr lang="en-US" altLang="en-US" dirty="0" smtClean="0"/>
              <a:t>Approve </a:t>
            </a:r>
            <a:r>
              <a:rPr lang="en-US" altLang="en-US" dirty="0"/>
              <a:t>formation of a </a:t>
            </a:r>
            <a:r>
              <a:rPr lang="en-US" altLang="en-US" dirty="0" smtClean="0"/>
              <a:t>WLAN sensing (WSS) </a:t>
            </a:r>
            <a:r>
              <a:rPr lang="en-US" altLang="en-US" dirty="0"/>
              <a:t>TIG to investigate </a:t>
            </a:r>
            <a:r>
              <a:rPr lang="en-US" altLang="en-US" dirty="0" smtClean="0"/>
              <a:t>use cases, requirements, technical approaches and changes to the 802.11 standard to support WSS. </a:t>
            </a:r>
            <a:endParaRPr lang="en-US" altLang="en-US" dirty="0"/>
          </a:p>
          <a:p>
            <a:r>
              <a:rPr lang="en-US" altLang="en-US" dirty="0" smtClean="0"/>
              <a:t>	The </a:t>
            </a:r>
            <a:r>
              <a:rPr lang="en-US" altLang="en-US" dirty="0"/>
              <a:t>TIG </a:t>
            </a:r>
            <a:r>
              <a:rPr lang="en-US" altLang="en-US" dirty="0" smtClean="0"/>
              <a:t>is </a:t>
            </a:r>
            <a:r>
              <a:rPr lang="en-US" altLang="en-US" dirty="0"/>
              <a:t>to </a:t>
            </a:r>
            <a:r>
              <a:rPr lang="en-US" altLang="en-US" dirty="0" smtClean="0"/>
              <a:t>bring a recommendation to the 802.11 WG at the November 2019 session to either</a:t>
            </a:r>
          </a:p>
          <a:p>
            <a:pPr marL="857250" lvl="1" indent="-457200">
              <a:buAutoNum type="alphaLcParenR"/>
            </a:pPr>
            <a:r>
              <a:rPr lang="en-US" altLang="en-US" dirty="0" smtClean="0"/>
              <a:t>Continue with the TIG on WSS until the next session; or</a:t>
            </a:r>
          </a:p>
          <a:p>
            <a:pPr marL="857250" lvl="1" indent="-457200">
              <a:buAutoNum type="alphaLcParenR"/>
            </a:pPr>
            <a:r>
              <a:rPr lang="en-US" altLang="en-US" dirty="0" smtClean="0"/>
              <a:t>Terminate the TIG with no further work on WSS; or</a:t>
            </a:r>
          </a:p>
          <a:p>
            <a:pPr marL="857250" lvl="1" indent="-457200">
              <a:buAutoNum type="alphaLcParenR"/>
            </a:pPr>
            <a:r>
              <a:rPr lang="en-US" altLang="en-US" dirty="0"/>
              <a:t>Terminate the TIG </a:t>
            </a:r>
            <a:r>
              <a:rPr lang="en-US" altLang="en-US" dirty="0" smtClean="0"/>
              <a:t>and request formation of a SG to develop a PAR and CSD on WSS”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Carlos Cordeiro,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6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4599</TotalTime>
  <Words>664</Words>
  <Application>Microsoft Office PowerPoint</Application>
  <PresentationFormat>Widescreen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Proposed TIG on WLAN sensing</vt:lpstr>
      <vt:lpstr>Abstract</vt:lpstr>
      <vt:lpstr>WLAN sensing: background and what it is</vt:lpstr>
      <vt:lpstr>WLAN sensing: exemplary applications</vt:lpstr>
      <vt:lpstr>WNG presentations (1/2)</vt:lpstr>
      <vt:lpstr>WNG presentations (2/2)</vt:lpstr>
      <vt:lpstr>WLAN sensing: scope of work</vt:lpstr>
      <vt:lpstr>WSS TIG Formation motion</vt:lpstr>
    </vt:vector>
  </TitlesOfParts>
  <Company>Ruckus/ARRIS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TIG on Wi-Fi sensing</dc:title>
  <dc:creator>carlos.cordeiro@intel.com</dc:creator>
  <cp:lastModifiedBy>Cordeiro, Carlos</cp:lastModifiedBy>
  <cp:revision>58</cp:revision>
  <cp:lastPrinted>1601-01-01T00:00:00Z</cp:lastPrinted>
  <dcterms:created xsi:type="dcterms:W3CDTF">2019-03-12T01:20:18Z</dcterms:created>
  <dcterms:modified xsi:type="dcterms:W3CDTF">2019-09-17T06:56:31Z</dcterms:modified>
</cp:coreProperties>
</file>