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bookmarkIdSeed="8">
  <p:sldMasterIdLst>
    <p:sldMasterId id="2147483648" r:id="rId1"/>
  </p:sldMasterIdLst>
  <p:notesMasterIdLst>
    <p:notesMasterId r:id="rId12"/>
  </p:notesMasterIdLst>
  <p:handoutMasterIdLst>
    <p:handoutMasterId r:id="rId13"/>
  </p:handoutMasterIdLst>
  <p:sldIdLst>
    <p:sldId id="289" r:id="rId2"/>
    <p:sldId id="327" r:id="rId3"/>
    <p:sldId id="372" r:id="rId4"/>
    <p:sldId id="381" r:id="rId5"/>
    <p:sldId id="377" r:id="rId6"/>
    <p:sldId id="378" r:id="rId7"/>
    <p:sldId id="376" r:id="rId8"/>
    <p:sldId id="382" r:id="rId9"/>
    <p:sldId id="366" r:id="rId10"/>
    <p:sldId id="38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3" autoAdjust="0"/>
    <p:restoredTop sz="85294" autoAdjust="0"/>
  </p:normalViewPr>
  <p:slideViewPr>
    <p:cSldViewPr>
      <p:cViewPr varScale="1">
        <p:scale>
          <a:sx n="74" d="100"/>
          <a:sy n="74" d="100"/>
        </p:scale>
        <p:origin x="1122" y="72"/>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320" y="90"/>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a:t>Page </a:t>
            </a:r>
            <a:fld id="{1511EA03-522E-4CA2-9944-B7F253F8EC1A}" type="slidenum">
              <a:rPr lang="en-US" altLang="zh-CN"/>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dirty="0"/>
              <a:t>doc.: IEEE </a:t>
            </a:r>
            <a:r>
              <a:rPr lang="zh-CN" altLang="en-US" dirty="0" smtClean="0"/>
              <a:t>802.11-yy/xxxxr</a:t>
            </a:r>
            <a:r>
              <a:rPr lang="en-US" altLang="zh-CN" dirty="0" smtClean="0"/>
              <a:t>1</a:t>
            </a:r>
            <a:endParaRPr lang="zh-CN" alt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smtClean="0"/>
              <a:t>Lv Kaiying,ZTE Corporation</a:t>
            </a:r>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3927475" y="8815388"/>
            <a:ext cx="3005138" cy="465137"/>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a:t>Page </a:t>
            </a:r>
            <a:fld id="{40A6FFB0-83BC-4172-9244-980194D3E1F8}" type="slidenum">
              <a:rPr lang="en-US" altLang="zh-CN"/>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smtClean="0"/>
              <a:t>Page </a:t>
            </a:r>
            <a:fld id="{BD4178A6-0380-4025-800F-AD68D5F93500}" type="slidenum">
              <a:rPr lang="en-US" altLang="zh-CN" smtClean="0"/>
              <a:t>10</a:t>
            </a:fld>
            <a:endParaRPr lang="en-US" altLang="zh-CN"/>
          </a:p>
        </p:txBody>
      </p:sp>
    </p:spTree>
    <p:extLst>
      <p:ext uri="{BB962C8B-B14F-4D97-AF65-F5344CB8AC3E}">
        <p14:creationId xmlns:p14="http://schemas.microsoft.com/office/powerpoint/2010/main" val="4035306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7182975" y="6475413"/>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7182975" y="6475413"/>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182975" y="6484694"/>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7182975" y="6475413"/>
            <a:ext cx="1360950"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802.11-19/1615r1</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dirty="0" smtClean="0">
                <a:ea typeface="宋体" panose="02010600030101010101" pitchFamily="2" charset="-122"/>
              </a:rPr>
              <a:t>2019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467544" y="230886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GB" altLang="zh-CN" sz="3200" b="1" dirty="0" smtClean="0">
                <a:ea typeface="宋体" panose="02010600030101010101" pitchFamily="2" charset="-122"/>
              </a:rPr>
              <a:t>Multi-band</a:t>
            </a:r>
            <a:r>
              <a:rPr lang="en-US" altLang="zh-CN" sz="3200" b="1" dirty="0" smtClean="0">
                <a:ea typeface="宋体" panose="02010600030101010101" pitchFamily="2" charset="-122"/>
              </a:rPr>
              <a:t>/</a:t>
            </a:r>
            <a:r>
              <a:rPr lang="en-GB" altLang="zh-CN" sz="3200" b="1" dirty="0" smtClean="0">
                <a:ea typeface="宋体" panose="02010600030101010101" pitchFamily="2" charset="-122"/>
              </a:rPr>
              <a:t>Multi-channel(Multi-link) </a:t>
            </a:r>
            <a:r>
              <a:rPr lang="en-US" altLang="zh-CN" sz="3200" b="1" dirty="0" smtClean="0">
                <a:ea typeface="宋体" panose="02010600030101010101" pitchFamily="2" charset="-122"/>
              </a:rPr>
              <a:t>Operation for Low </a:t>
            </a:r>
            <a:r>
              <a:rPr lang="en-US" altLang="zh-CN" sz="3200" b="1" dirty="0">
                <a:ea typeface="宋体" panose="02010600030101010101" pitchFamily="2" charset="-122"/>
              </a:rPr>
              <a:t>L</a:t>
            </a:r>
            <a:r>
              <a:rPr lang="en-US" altLang="zh-CN" sz="3200" b="1" dirty="0" smtClean="0">
                <a:ea typeface="宋体" panose="02010600030101010101" pitchFamily="2" charset="-122"/>
              </a:rPr>
              <a:t>atency and Jitter</a:t>
            </a:r>
            <a:endParaRPr lang="en-US" altLang="zh-CN" sz="3200" b="1" dirty="0">
              <a:ea typeface="宋体" panose="02010600030101010101" pitchFamily="2" charset="-122"/>
            </a:endParaRPr>
          </a:p>
        </p:txBody>
      </p:sp>
      <p:sp>
        <p:nvSpPr>
          <p:cNvPr id="1031" name="Rectangle 6"/>
          <p:cNvSpPr>
            <a:spLocks noChangeArrowheads="1"/>
          </p:cNvSpPr>
          <p:nvPr/>
        </p:nvSpPr>
        <p:spPr bwMode="auto">
          <a:xfrm>
            <a:off x="723902" y="1943100"/>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2019-11-7</a:t>
            </a:r>
            <a:endParaRPr lang="en-US" altLang="zh-CN" sz="2000" dirty="0">
              <a:ea typeface="宋体" panose="02010600030101010101" pitchFamily="2" charset="-122"/>
            </a:endParaRPr>
          </a:p>
        </p:txBody>
      </p:sp>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graphicFrame>
        <p:nvGraphicFramePr>
          <p:cNvPr id="3" name="表格 2"/>
          <p:cNvGraphicFramePr>
            <a:graphicFrameLocks noGrp="1"/>
          </p:cNvGraphicFramePr>
          <p:nvPr>
            <p:extLst>
              <p:ext uri="{D42A27DB-BD31-4B8C-83A1-F6EECF244321}">
                <p14:modId xmlns:p14="http://schemas.microsoft.com/office/powerpoint/2010/main" val="2348359796"/>
              </p:ext>
            </p:extLst>
          </p:nvPr>
        </p:nvGraphicFramePr>
        <p:xfrm>
          <a:off x="811934" y="3246004"/>
          <a:ext cx="7416800" cy="1403350"/>
        </p:xfrm>
        <a:graphic>
          <a:graphicData uri="http://schemas.openxmlformats.org/drawingml/2006/table">
            <a:tbl>
              <a:tblPr firstRow="1" bandRow="1"/>
              <a:tblGrid>
                <a:gridCol w="990600"/>
                <a:gridCol w="1320800"/>
                <a:gridCol w="2514600"/>
                <a:gridCol w="863600"/>
                <a:gridCol w="1727200"/>
              </a:tblGrid>
              <a:tr h="280670">
                <a:tc>
                  <a:txBody>
                    <a:bodyPr/>
                    <a:lstStyle/>
                    <a:p>
                      <a:pPr algn="just">
                        <a:spcAft>
                          <a:spcPts val="0"/>
                        </a:spcAft>
                      </a:pPr>
                      <a:r>
                        <a:rPr lang="en-US" sz="1050" b="1" kern="100" dirty="0">
                          <a:effectLst/>
                          <a:latin typeface="Times New Roman" panose="02020603050405020304" pitchFamily="18" charset="0"/>
                          <a:ea typeface="宋体" panose="02010600030101010101" pitchFamily="2" charset="-122"/>
                        </a:rPr>
                        <a:t>Name</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50" b="1" kern="100">
                          <a:effectLst/>
                          <a:latin typeface="Times New Roman" panose="02020603050405020304" pitchFamily="18" charset="0"/>
                          <a:ea typeface="宋体" panose="02010600030101010101" pitchFamily="2" charset="-122"/>
                        </a:rPr>
                        <a:t>Affiliation</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50" b="1" kern="100">
                          <a:effectLst/>
                          <a:latin typeface="Times New Roman" panose="02020603050405020304" pitchFamily="18" charset="0"/>
                          <a:ea typeface="宋体" panose="02010600030101010101" pitchFamily="2" charset="-122"/>
                        </a:rPr>
                        <a:t>Address</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50" b="1" kern="100">
                          <a:effectLst/>
                          <a:latin typeface="Times New Roman" panose="02020603050405020304" pitchFamily="18" charset="0"/>
                          <a:ea typeface="宋体" panose="02010600030101010101" pitchFamily="2" charset="-122"/>
                        </a:rPr>
                        <a:t>Phone</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50" b="1" kern="100">
                          <a:effectLst/>
                          <a:latin typeface="Times New Roman" panose="02020603050405020304" pitchFamily="18" charset="0"/>
                          <a:ea typeface="宋体" panose="02010600030101010101" pitchFamily="2" charset="-122"/>
                        </a:rPr>
                        <a:t>Email</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670">
                <a:tc>
                  <a:txBody>
                    <a:bodyPr/>
                    <a:lstStyle/>
                    <a:p>
                      <a:pPr algn="just">
                        <a:spcAft>
                          <a:spcPts val="0"/>
                        </a:spcAft>
                      </a:pPr>
                      <a:r>
                        <a:rPr lang="en-US" sz="1050" kern="100">
                          <a:effectLst/>
                          <a:latin typeface="Times New Roman" panose="02020603050405020304" pitchFamily="18" charset="0"/>
                          <a:ea typeface="宋体" panose="02010600030101010101" pitchFamily="2" charset="-122"/>
                        </a:rPr>
                        <a:t>Liuming Lu</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en-US" sz="1050" kern="100">
                          <a:effectLst/>
                          <a:latin typeface="Times New Roman" panose="02020603050405020304" pitchFamily="18" charset="0"/>
                          <a:ea typeface="宋体" panose="02010600030101010101" pitchFamily="2" charset="-122"/>
                        </a:rPr>
                        <a:t>ZTE Corporation</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en-US" sz="1050" kern="100" dirty="0">
                          <a:effectLst/>
                          <a:latin typeface="Times New Roman" panose="02020603050405020304" pitchFamily="18" charset="0"/>
                          <a:ea typeface="宋体" panose="02010600030101010101" pitchFamily="2" charset="-122"/>
                        </a:rPr>
                        <a:t>No.889 </a:t>
                      </a:r>
                      <a:r>
                        <a:rPr lang="en-US" sz="1050" kern="100" dirty="0" err="1">
                          <a:effectLst/>
                          <a:latin typeface="Times New Roman" panose="02020603050405020304" pitchFamily="18" charset="0"/>
                          <a:ea typeface="宋体" panose="02010600030101010101" pitchFamily="2" charset="-122"/>
                        </a:rPr>
                        <a:t>Bibo</a:t>
                      </a:r>
                      <a:r>
                        <a:rPr lang="en-US" sz="1050" kern="100" dirty="0">
                          <a:effectLst/>
                          <a:latin typeface="Times New Roman" panose="02020603050405020304" pitchFamily="18" charset="0"/>
                          <a:ea typeface="宋体" panose="02010600030101010101" pitchFamily="2" charset="-122"/>
                        </a:rPr>
                        <a:t> Road, Shanghai, </a:t>
                      </a:r>
                      <a:r>
                        <a:rPr lang="en-US" sz="1050" kern="100" dirty="0" err="1">
                          <a:effectLst/>
                          <a:latin typeface="Times New Roman" panose="02020603050405020304" pitchFamily="18" charset="0"/>
                          <a:ea typeface="宋体" panose="02010600030101010101" pitchFamily="2" charset="-122"/>
                        </a:rPr>
                        <a:t>P.R.China</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zh-CN" sz="1000">
                        <a:effectLst/>
                        <a:latin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en-US" sz="1050" kern="100">
                          <a:effectLst/>
                          <a:latin typeface="Times New Roman" panose="02020603050405020304" pitchFamily="18" charset="0"/>
                          <a:ea typeface="宋体" panose="02010600030101010101" pitchFamily="2" charset="-122"/>
                        </a:rPr>
                        <a:t>lu.liuming@zte.com.cn</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0670">
                <a:tc>
                  <a:txBody>
                    <a:bodyPr/>
                    <a:lstStyle/>
                    <a:p>
                      <a:pPr algn="just">
                        <a:spcAft>
                          <a:spcPts val="0"/>
                        </a:spcAft>
                      </a:pPr>
                      <a:r>
                        <a:rPr lang="en-US" sz="1050" kern="100">
                          <a:effectLst/>
                          <a:latin typeface="Times New Roman" panose="02020603050405020304" pitchFamily="18" charset="0"/>
                          <a:ea typeface="宋体" panose="02010600030101010101" pitchFamily="2" charset="-122"/>
                        </a:rPr>
                        <a:t>Liquan Yuan</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zh-CN" altLang="en-US"/>
                    </a:p>
                  </a:txBody>
                  <a:tcPr/>
                </a:tc>
                <a:tc vMerge="1">
                  <a:txBody>
                    <a:bodyPr/>
                    <a:lstStyle/>
                    <a:p>
                      <a:endParaRPr lang="zh-CN" altLang="en-US"/>
                    </a:p>
                  </a:txBody>
                  <a:tcPr/>
                </a:tc>
                <a:tc>
                  <a:txBody>
                    <a:bodyPr/>
                    <a:lstStyle/>
                    <a:p>
                      <a:endParaRPr lang="zh-CN" sz="1000">
                        <a:effectLst/>
                        <a:latin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0670">
                <a:tc>
                  <a:txBody>
                    <a:bodyPr/>
                    <a:lstStyle/>
                    <a:p>
                      <a:pPr algn="just">
                        <a:spcAft>
                          <a:spcPts val="0"/>
                        </a:spcAft>
                      </a:pPr>
                      <a:r>
                        <a:rPr lang="en-US" sz="1050" kern="100">
                          <a:effectLst/>
                          <a:latin typeface="Times New Roman" panose="02020603050405020304" pitchFamily="18" charset="0"/>
                          <a:ea typeface="宋体" panose="02010600030101010101" pitchFamily="2" charset="-122"/>
                        </a:rPr>
                        <a:t>Bo Sun</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en-US" sz="1050" kern="100">
                          <a:effectLst/>
                          <a:latin typeface="Times New Roman" panose="02020603050405020304" pitchFamily="18" charset="0"/>
                          <a:ea typeface="宋体" panose="02010600030101010101" pitchFamily="2" charset="-122"/>
                        </a:rPr>
                        <a:t>ZTE Corporation</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just">
                        <a:spcAft>
                          <a:spcPts val="0"/>
                        </a:spcAft>
                      </a:pPr>
                      <a:r>
                        <a:rPr lang="en-US" sz="1050" kern="100" dirty="0">
                          <a:effectLst/>
                          <a:latin typeface="Times New Roman" panose="02020603050405020304" pitchFamily="18" charset="0"/>
                          <a:ea typeface="宋体" panose="02010600030101010101" pitchFamily="2" charset="-122"/>
                        </a:rPr>
                        <a:t>No.9 Wu Xing Section, Xi Feng Road, Xi’an, Shaanxi </a:t>
                      </a:r>
                      <a:r>
                        <a:rPr lang="en-US" sz="1050" kern="100" dirty="0" smtClean="0">
                          <a:effectLst/>
                          <a:latin typeface="Times New Roman" panose="02020603050405020304" pitchFamily="18" charset="0"/>
                          <a:ea typeface="宋体" panose="02010600030101010101" pitchFamily="2" charset="-122"/>
                        </a:rPr>
                        <a:t>Province, </a:t>
                      </a:r>
                      <a:r>
                        <a:rPr lang="en-US" sz="1050" kern="100" dirty="0" err="1">
                          <a:effectLst/>
                          <a:latin typeface="Times New Roman" panose="02020603050405020304" pitchFamily="18" charset="0"/>
                          <a:ea typeface="宋体" panose="02010600030101010101" pitchFamily="2" charset="-122"/>
                        </a:rPr>
                        <a:t>P.R.China</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en-US" sz="1050" kern="100">
                          <a:effectLst/>
                          <a:latin typeface="Times New Roman" panose="02020603050405020304" pitchFamily="18" charset="0"/>
                          <a:ea typeface="宋体" panose="02010600030101010101" pitchFamily="2" charset="-122"/>
                        </a:rPr>
                        <a:t> </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en-US" sz="1050" kern="100">
                          <a:effectLst/>
                          <a:latin typeface="Times New Roman" panose="02020603050405020304" pitchFamily="18" charset="0"/>
                          <a:ea typeface="宋体" panose="02010600030101010101" pitchFamily="2" charset="-122"/>
                        </a:rPr>
                        <a:t> </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0670">
                <a:tc>
                  <a:txBody>
                    <a:bodyPr/>
                    <a:lstStyle/>
                    <a:p>
                      <a:pPr algn="just">
                        <a:spcAft>
                          <a:spcPts val="0"/>
                        </a:spcAft>
                      </a:pPr>
                      <a:r>
                        <a:rPr lang="en-US" sz="1050" kern="100">
                          <a:effectLst/>
                          <a:latin typeface="Times New Roman" panose="02020603050405020304" pitchFamily="18" charset="0"/>
                          <a:ea typeface="宋体" panose="02010600030101010101" pitchFamily="2" charset="-122"/>
                        </a:rPr>
                        <a:t>Nan Li</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en-US" sz="1050" kern="100">
                          <a:effectLst/>
                          <a:latin typeface="Times New Roman" panose="02020603050405020304" pitchFamily="18" charset="0"/>
                          <a:ea typeface="宋体" panose="02010600030101010101" pitchFamily="2" charset="-122"/>
                        </a:rPr>
                        <a:t> </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en-US" sz="1050" kern="100" dirty="0">
                          <a:effectLst/>
                          <a:latin typeface="Times New Roman" panose="02020603050405020304" pitchFamily="18" charset="0"/>
                          <a:ea typeface="宋体" panose="02010600030101010101" pitchFamily="2" charset="-122"/>
                        </a:rPr>
                        <a:t> </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10</a:t>
            </a:fld>
            <a:endParaRPr lang="en-US" altLang="zh-CN" dirty="0"/>
          </a:p>
        </p:txBody>
      </p:sp>
      <p:sp>
        <p:nvSpPr>
          <p:cNvPr id="5"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extLst>
      <p:ext uri="{BB962C8B-B14F-4D97-AF65-F5344CB8AC3E}">
        <p14:creationId xmlns:p14="http://schemas.microsoft.com/office/powerpoint/2010/main" val="3424118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p:txBody>
          <a:bodyPr/>
          <a:lstStyle/>
          <a:p>
            <a:pPr lvl="0" algn="just">
              <a:buFont typeface="Wingdings" panose="05000000000000000000" pitchFamily="2" charset="2"/>
              <a:buChar char="p"/>
            </a:pPr>
            <a:r>
              <a:rPr lang="en-GB" altLang="zh-CN" sz="2000" b="0" dirty="0" smtClean="0">
                <a:ea typeface="Gulim" panose="020B0600000101010101" charset="-127"/>
              </a:rPr>
              <a:t>Multi-link operation has </a:t>
            </a:r>
            <a:r>
              <a:rPr lang="en-GB" altLang="zh-CN" sz="2000" b="0" dirty="0">
                <a:ea typeface="Gulim" panose="020B0600000101010101" charset="-127"/>
              </a:rPr>
              <a:t>been proposed as </a:t>
            </a:r>
            <a:r>
              <a:rPr lang="en-GB" altLang="zh-CN" sz="2000" b="0" dirty="0" smtClean="0">
                <a:ea typeface="Gulim" panose="020B0600000101010101" charset="-127"/>
              </a:rPr>
              <a:t>a main </a:t>
            </a:r>
            <a:r>
              <a:rPr lang="en-GB" altLang="zh-CN" sz="2000" b="0" dirty="0">
                <a:ea typeface="Gulim" panose="020B0600000101010101" charset="-127"/>
              </a:rPr>
              <a:t>candidate </a:t>
            </a:r>
            <a:r>
              <a:rPr lang="en-GB" altLang="zh-CN" sz="2000" b="0" dirty="0" smtClean="0">
                <a:ea typeface="Gulim" panose="020B0600000101010101" charset="-127"/>
              </a:rPr>
              <a:t>feature in </a:t>
            </a:r>
            <a:r>
              <a:rPr lang="en-GB" altLang="zh-CN" sz="2000" b="0" dirty="0" err="1" smtClean="0">
                <a:ea typeface="Gulim" panose="020B0600000101010101" charset="-127"/>
              </a:rPr>
              <a:t>TGbe</a:t>
            </a:r>
            <a:r>
              <a:rPr lang="en-GB" altLang="zh-CN" sz="2000" b="0" dirty="0" smtClean="0">
                <a:ea typeface="Gulim" panose="020B0600000101010101" charset="-127"/>
              </a:rPr>
              <a:t>. And </a:t>
            </a:r>
            <a:r>
              <a:rPr lang="en-US" altLang="zh-CN" sz="2000" b="0" dirty="0" smtClean="0">
                <a:ea typeface="Gulim" panose="020B0600000101010101" charset="-127"/>
              </a:rPr>
              <a:t>at </a:t>
            </a:r>
            <a:r>
              <a:rPr lang="en-US" altLang="zh-CN" sz="2000" b="0" dirty="0">
                <a:ea typeface="Gulim" panose="020B0600000101010101" charset="-127"/>
              </a:rPr>
              <a:t>least one mode of operation capable of improved worst case latency and </a:t>
            </a:r>
            <a:r>
              <a:rPr lang="en-US" altLang="zh-CN" sz="2000" b="0" dirty="0" smtClean="0">
                <a:ea typeface="Gulim" panose="020B0600000101010101" charset="-127"/>
              </a:rPr>
              <a:t>jitter will be defined in </a:t>
            </a:r>
            <a:r>
              <a:rPr lang="en-US" altLang="zh-CN" sz="2000" b="0" dirty="0" err="1" smtClean="0">
                <a:ea typeface="Gulim" panose="020B0600000101010101" charset="-127"/>
              </a:rPr>
              <a:t>TGbe</a:t>
            </a:r>
            <a:r>
              <a:rPr lang="en-US" altLang="zh-CN" sz="2000" b="0" dirty="0" smtClean="0">
                <a:ea typeface="Gulim" panose="020B0600000101010101" charset="-127"/>
              </a:rPr>
              <a:t>.[1][2]</a:t>
            </a:r>
            <a:endParaRPr lang="zh-CN" altLang="zh-CN" sz="2000" b="0" dirty="0">
              <a:ea typeface="Gulim" panose="020B0600000101010101" charset="-127"/>
            </a:endParaRPr>
          </a:p>
          <a:p>
            <a:endParaRPr lang="en-US" altLang="ko-KR" sz="2000" b="0" dirty="0" smtClean="0">
              <a:ea typeface="Gulim" panose="020B0600000101010101" charset="-127"/>
            </a:endParaRPr>
          </a:p>
          <a:p>
            <a:pPr algn="just">
              <a:buFont typeface="Wingdings" panose="05000000000000000000" pitchFamily="2" charset="2"/>
              <a:buChar char="p"/>
            </a:pPr>
            <a:r>
              <a:rPr lang="en-US" altLang="ko-KR" sz="2000" b="0" dirty="0">
                <a:ea typeface="Gulim" panose="020B0600000101010101" charset="-127"/>
              </a:rPr>
              <a:t>This contribution </a:t>
            </a:r>
            <a:r>
              <a:rPr lang="en-US" altLang="ko-KR" sz="2000" b="0" dirty="0" smtClean="0">
                <a:ea typeface="Gulim" panose="020B0600000101010101" charset="-127"/>
              </a:rPr>
              <a:t>gives some views on </a:t>
            </a:r>
            <a:r>
              <a:rPr lang="en-GB" altLang="ko-KR" sz="2000" b="0" dirty="0" smtClean="0">
                <a:ea typeface="Gulim" panose="020B0600000101010101" charset="-127"/>
              </a:rPr>
              <a:t>m</a:t>
            </a:r>
            <a:r>
              <a:rPr lang="en-GB" altLang="zh-CN" sz="2000" b="0" dirty="0" smtClean="0">
                <a:ea typeface="Gulim" panose="020B0600000101010101" charset="-127"/>
              </a:rPr>
              <a:t>ulti-link </a:t>
            </a:r>
            <a:r>
              <a:rPr lang="en-US" altLang="ko-KR" sz="2000" b="0" dirty="0" smtClean="0">
                <a:ea typeface="Gulim" panose="020B0600000101010101" charset="-127"/>
              </a:rPr>
              <a:t>operation to </a:t>
            </a:r>
            <a:r>
              <a:rPr lang="en-GB" altLang="zh-CN" sz="2000" b="0" dirty="0">
                <a:ea typeface="Gulim" panose="020B0600000101010101" charset="-127"/>
              </a:rPr>
              <a:t>improve worst case latency and jitter </a:t>
            </a:r>
            <a:r>
              <a:rPr lang="en-GB" altLang="zh-CN" sz="2000" b="0" dirty="0" smtClean="0">
                <a:ea typeface="Gulim" panose="020B0600000101010101" charset="-127"/>
              </a:rPr>
              <a:t>for the real-time transmission of RTA data.</a:t>
            </a:r>
            <a:endParaRPr lang="zh-CN" altLang="en-US" sz="2000" dirty="0"/>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6"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679323" y="1628800"/>
            <a:ext cx="8134672" cy="4114800"/>
          </a:xfrm>
        </p:spPr>
        <p:txBody>
          <a:bodyPr/>
          <a:lstStyle/>
          <a:p>
            <a:pPr algn="just"/>
            <a:r>
              <a:rPr lang="en-GB" altLang="zh-CN" sz="1800" b="0" dirty="0" smtClean="0">
                <a:ea typeface="Gulim" panose="020B0600000101010101" charset="-127"/>
              </a:rPr>
              <a:t>Multi-link </a:t>
            </a:r>
            <a:r>
              <a:rPr lang="en-US" altLang="ko-KR" sz="1800" b="0" dirty="0">
                <a:ea typeface="Gulim" panose="020B0600000101010101" charset="-127"/>
              </a:rPr>
              <a:t>operation can improve the </a:t>
            </a:r>
            <a:r>
              <a:rPr lang="en-GB" altLang="zh-CN" sz="1800" b="0" dirty="0">
                <a:ea typeface="Gulim" panose="020B0600000101010101" charset="-127"/>
              </a:rPr>
              <a:t>worst case latency and jitter since it uses two or more bands or </a:t>
            </a:r>
            <a:r>
              <a:rPr lang="en-GB" altLang="zh-CN" sz="1800" b="0" dirty="0" smtClean="0">
                <a:ea typeface="Gulim" panose="020B0600000101010101" charset="-127"/>
              </a:rPr>
              <a:t>channels (links) </a:t>
            </a:r>
            <a:r>
              <a:rPr lang="en-GB" altLang="zh-CN" sz="1800" b="0" dirty="0">
                <a:ea typeface="Gulim" panose="020B0600000101010101" charset="-127"/>
              </a:rPr>
              <a:t>to transmit </a:t>
            </a:r>
            <a:r>
              <a:rPr lang="en-GB" altLang="zh-CN" sz="1800" b="0" dirty="0" smtClean="0">
                <a:ea typeface="Gulim" panose="020B0600000101010101" charset="-127"/>
              </a:rPr>
              <a:t>data</a:t>
            </a:r>
            <a:r>
              <a:rPr lang="en-GB" altLang="zh-CN" sz="1800" b="0" dirty="0">
                <a:ea typeface="Gulim" panose="020B0600000101010101" charset="-127"/>
              </a:rPr>
              <a:t> </a:t>
            </a:r>
            <a:r>
              <a:rPr lang="en-GB" altLang="zh-CN" sz="1800" b="0" dirty="0" smtClean="0">
                <a:ea typeface="Gulim" panose="020B0600000101010101" charset="-127"/>
              </a:rPr>
              <a:t>and the </a:t>
            </a:r>
            <a:r>
              <a:rPr lang="en-US" altLang="zh-CN" sz="1800" b="0" dirty="0">
                <a:ea typeface="Gulim" panose="020B0600000101010101" charset="-127"/>
              </a:rPr>
              <a:t>effective control of the traffic transmission on different links is </a:t>
            </a:r>
            <a:r>
              <a:rPr lang="en-US" altLang="zh-CN" sz="1800" b="0" dirty="0" smtClean="0">
                <a:ea typeface="Gulim" panose="020B0600000101010101" charset="-127"/>
              </a:rPr>
              <a:t>beneficial </a:t>
            </a:r>
            <a:r>
              <a:rPr lang="en-US" altLang="zh-CN" sz="1800" b="0" dirty="0">
                <a:ea typeface="Gulim" panose="020B0600000101010101" charset="-127"/>
              </a:rPr>
              <a:t>to the improvement of latency performance.</a:t>
            </a:r>
          </a:p>
          <a:p>
            <a:pPr algn="just"/>
            <a:r>
              <a:rPr lang="en-GB" altLang="zh-CN" sz="1800" b="0" dirty="0">
                <a:ea typeface="Gulim" panose="020B0600000101010101" charset="-127"/>
              </a:rPr>
              <a:t>However how much multi-link </a:t>
            </a:r>
            <a:r>
              <a:rPr lang="en-US" altLang="ko-KR" sz="1800" b="0" dirty="0">
                <a:ea typeface="Gulim" panose="020B0600000101010101" charset="-127"/>
              </a:rPr>
              <a:t>operation</a:t>
            </a:r>
            <a:r>
              <a:rPr lang="en-GB" altLang="zh-CN" sz="1800" b="0" dirty="0">
                <a:ea typeface="Gulim" panose="020B0600000101010101" charset="-127"/>
              </a:rPr>
              <a:t> can </a:t>
            </a:r>
            <a:r>
              <a:rPr lang="en-US" altLang="ko-KR" sz="1800" b="0" dirty="0">
                <a:ea typeface="Gulim" panose="020B0600000101010101" charset="-127"/>
              </a:rPr>
              <a:t>improve the </a:t>
            </a:r>
            <a:r>
              <a:rPr lang="en-GB" altLang="zh-CN" sz="1800" b="0" dirty="0">
                <a:ea typeface="Gulim" panose="020B0600000101010101" charset="-127"/>
              </a:rPr>
              <a:t>worst case latency and jitter needs to be considered.</a:t>
            </a:r>
          </a:p>
          <a:p>
            <a:pPr algn="just"/>
            <a:r>
              <a:rPr lang="en-GB" altLang="zh-CN" sz="1800" b="0" dirty="0">
                <a:ea typeface="Gulim" panose="020B0600000101010101" charset="-127"/>
              </a:rPr>
              <a:t>Multi-band operation has been specified in the current 802.11 standard, which supports transparent fast session transfer (FST) and </a:t>
            </a:r>
            <a:r>
              <a:rPr lang="en-GB" altLang="zh-CN" sz="1800" b="0" dirty="0" err="1">
                <a:ea typeface="Gulim" panose="020B0600000101010101" charset="-127"/>
              </a:rPr>
              <a:t>nontransparent</a:t>
            </a:r>
            <a:r>
              <a:rPr lang="en-GB" altLang="zh-CN" sz="1800" b="0" dirty="0">
                <a:ea typeface="Gulim" panose="020B0600000101010101" charset="-127"/>
              </a:rPr>
              <a:t> FST, but lacks the detailed mechanisms to support the real-time transmission of RTA data</a:t>
            </a:r>
            <a:r>
              <a:rPr lang="en-GB" altLang="zh-CN" sz="1800" b="0" dirty="0" smtClean="0">
                <a:ea typeface="Gulim" panose="020B0600000101010101" charset="-127"/>
              </a:rPr>
              <a:t>.</a:t>
            </a:r>
          </a:p>
          <a:p>
            <a:pPr algn="just"/>
            <a:r>
              <a:rPr lang="en-GB" altLang="zh-CN" sz="1800" b="0" dirty="0" smtClean="0">
                <a:ea typeface="Gulim" panose="020B0600000101010101" charset="-127"/>
              </a:rPr>
              <a:t>The </a:t>
            </a:r>
            <a:r>
              <a:rPr lang="en-GB" altLang="zh-CN" sz="1800" b="0" dirty="0">
                <a:ea typeface="Gulim" panose="020B0600000101010101" charset="-127"/>
              </a:rPr>
              <a:t>current 802.11 </a:t>
            </a:r>
            <a:r>
              <a:rPr lang="en-GB" altLang="zh-CN" sz="1800" b="0" dirty="0">
                <a:ea typeface="Gulim" panose="020B0600000101010101" charset="-127"/>
              </a:rPr>
              <a:t>standard has specified </a:t>
            </a:r>
            <a:r>
              <a:rPr lang="en-US" altLang="zh-CN" sz="1800" b="0" dirty="0">
                <a:ea typeface="Gulim" panose="020B0600000101010101" charset="-127"/>
              </a:rPr>
              <a:t>a</a:t>
            </a:r>
            <a:r>
              <a:rPr lang="en-US" altLang="zh-CN" sz="1800" b="0" dirty="0">
                <a:ea typeface="Gulim" panose="020B0600000101010101" charset="-127"/>
              </a:rPr>
              <a:t>dmission </a:t>
            </a:r>
            <a:r>
              <a:rPr lang="en-US" altLang="zh-CN" sz="1800" b="0" dirty="0">
                <a:ea typeface="Gulim" panose="020B0600000101010101" charset="-127"/>
              </a:rPr>
              <a:t>control at the </a:t>
            </a:r>
            <a:r>
              <a:rPr lang="en-US" altLang="zh-CN" sz="1800" b="0" dirty="0" smtClean="0">
                <a:ea typeface="Gulim" panose="020B0600000101010101" charset="-127"/>
              </a:rPr>
              <a:t>HC which supports </a:t>
            </a:r>
            <a:r>
              <a:rPr lang="en-US" altLang="zh-CN" sz="1800" b="0" dirty="0"/>
              <a:t>two distinct admission </a:t>
            </a:r>
            <a:r>
              <a:rPr lang="en-US" altLang="zh-CN" sz="1800" b="0" dirty="0" smtClean="0"/>
              <a:t>control mechanisms</a:t>
            </a:r>
            <a:r>
              <a:rPr lang="en-US" altLang="zh-CN" sz="1800" b="0" dirty="0"/>
              <a:t>: one for contention based access and </a:t>
            </a:r>
            <a:r>
              <a:rPr lang="en-US" altLang="zh-CN" sz="1800" b="0" dirty="0">
                <a:ea typeface="Gulim" panose="020B0600000101010101" charset="-127"/>
              </a:rPr>
              <a:t>another for controlled access.</a:t>
            </a:r>
            <a:r>
              <a:rPr lang="en-US" altLang="zh-CN" sz="1800" b="0" dirty="0">
                <a:ea typeface="Gulim" panose="020B0600000101010101" charset="-127"/>
              </a:rPr>
              <a:t> </a:t>
            </a:r>
            <a:r>
              <a:rPr lang="en-US" altLang="zh-CN" sz="1800" b="0" dirty="0" smtClean="0">
                <a:ea typeface="Gulim" panose="020B0600000101010101" charset="-127"/>
              </a:rPr>
              <a:t>The contention </a:t>
            </a:r>
            <a:r>
              <a:rPr lang="en-US" altLang="zh-CN" sz="1800" b="0" dirty="0">
                <a:ea typeface="Gulim" panose="020B0600000101010101" charset="-127"/>
              </a:rPr>
              <a:t>based admission </a:t>
            </a:r>
            <a:r>
              <a:rPr lang="en-US" altLang="zh-CN" sz="1800" b="0" dirty="0">
                <a:ea typeface="Gulim" panose="020B0600000101010101" charset="-127"/>
              </a:rPr>
              <a:t>control is </a:t>
            </a:r>
            <a:r>
              <a:rPr lang="en-US" altLang="zh-CN" sz="1800" b="0" dirty="0" smtClean="0">
                <a:ea typeface="Gulim" panose="020B0600000101010101" charset="-127"/>
              </a:rPr>
              <a:t>for </a:t>
            </a:r>
            <a:r>
              <a:rPr lang="en-US" altLang="zh-CN" sz="1800" b="0" dirty="0">
                <a:ea typeface="Gulim" panose="020B0600000101010101" charset="-127"/>
              </a:rPr>
              <a:t>ACs with </a:t>
            </a:r>
            <a:r>
              <a:rPr lang="en-US" altLang="zh-CN" sz="1800" b="0" dirty="0" smtClean="0">
                <a:ea typeface="Gulim" panose="020B0600000101010101" charset="-127"/>
              </a:rPr>
              <a:t>EDCA parameters, and no admission control for links is involved.</a:t>
            </a:r>
            <a:endParaRPr lang="en-GB" altLang="zh-CN" sz="1800" b="0" dirty="0">
              <a:ea typeface="Gulim" panose="020B0600000101010101" charset="-127"/>
            </a:endParaRPr>
          </a:p>
          <a:p>
            <a:pPr algn="just"/>
            <a:endParaRPr lang="en-US" altLang="zh-CN" sz="1800" b="0" dirty="0">
              <a:ea typeface="Gulim" panose="020B0600000101010101" charset="-127"/>
            </a:endParaRPr>
          </a:p>
          <a:p>
            <a:endParaRPr lang="zh-CN" altLang="en-US" sz="1800" b="0"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3</a:t>
            </a:fld>
            <a:endParaRPr lang="en-US" altLang="zh-CN" dirty="0"/>
          </a:p>
        </p:txBody>
      </p:sp>
      <p:sp>
        <p:nvSpPr>
          <p:cNvPr id="6"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extLst>
      <p:ext uri="{BB962C8B-B14F-4D97-AF65-F5344CB8AC3E}">
        <p14:creationId xmlns:p14="http://schemas.microsoft.com/office/powerpoint/2010/main" val="592452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ea typeface="Gulim" panose="020B0600000101010101" charset="-127"/>
              </a:rPr>
              <a:t>Requirements for the optimization </a:t>
            </a:r>
            <a:r>
              <a:rPr lang="en-US" altLang="zh-CN" dirty="0" smtClean="0"/>
              <a:t>of </a:t>
            </a:r>
            <a:r>
              <a:rPr lang="en-GB" altLang="zh-CN" dirty="0" smtClean="0">
                <a:ea typeface="Gulim" panose="020B0600000101010101" charset="-127"/>
              </a:rPr>
              <a:t>multi-link </a:t>
            </a:r>
            <a:r>
              <a:rPr lang="en-GB" altLang="zh-CN" dirty="0">
                <a:ea typeface="Gulim" panose="020B0600000101010101" charset="-127"/>
              </a:rPr>
              <a:t>operation </a:t>
            </a:r>
            <a:endParaRPr lang="zh-CN" altLang="en-US" dirty="0"/>
          </a:p>
        </p:txBody>
      </p:sp>
      <p:sp>
        <p:nvSpPr>
          <p:cNvPr id="3" name="内容占位符 2"/>
          <p:cNvSpPr>
            <a:spLocks noGrp="1"/>
          </p:cNvSpPr>
          <p:nvPr>
            <p:ph idx="1"/>
          </p:nvPr>
        </p:nvSpPr>
        <p:spPr>
          <a:xfrm>
            <a:off x="564248" y="1806110"/>
            <a:ext cx="8146028" cy="871736"/>
          </a:xfrm>
        </p:spPr>
        <p:txBody>
          <a:bodyPr/>
          <a:lstStyle/>
          <a:p>
            <a:pPr algn="just">
              <a:buFont typeface="Wingdings" panose="05000000000000000000" pitchFamily="2" charset="2"/>
              <a:buChar char="p"/>
            </a:pPr>
            <a:r>
              <a:rPr lang="en-GB" altLang="zh-CN" sz="1600" b="0" dirty="0">
                <a:ea typeface="Gulim" panose="020B0600000101010101" charset="-127"/>
              </a:rPr>
              <a:t>Contribution[3] has </a:t>
            </a:r>
            <a:r>
              <a:rPr lang="en-US" altLang="zh-CN" sz="1600" b="0" dirty="0">
                <a:ea typeface="Gulim" panose="020B0600000101010101" charset="-127"/>
              </a:rPr>
              <a:t>presented latency gains with multi-link aggregation, showing that adding an auxiliary link significantly improves the worst-case latency. But the latency gains seem to be not enough to support the </a:t>
            </a:r>
            <a:r>
              <a:rPr lang="en-GB" altLang="zh-CN" sz="1600" b="0" dirty="0">
                <a:ea typeface="Gulim" panose="020B0600000101010101" charset="-127"/>
              </a:rPr>
              <a:t>RTA, such as virtual reality or augmented reality.</a:t>
            </a:r>
          </a:p>
          <a:p>
            <a:pPr algn="just"/>
            <a:endParaRPr lang="zh-CN" altLang="en-US" sz="1600" b="0"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4</a:t>
            </a:fld>
            <a:endParaRPr lang="en-US" altLang="zh-CN" dirty="0"/>
          </a:p>
        </p:txBody>
      </p:sp>
      <p:graphicFrame>
        <p:nvGraphicFramePr>
          <p:cNvPr id="6" name="内容占位符 5"/>
          <p:cNvGraphicFramePr>
            <a:graphicFrameLocks/>
          </p:cNvGraphicFramePr>
          <p:nvPr>
            <p:extLst>
              <p:ext uri="{D42A27DB-BD31-4B8C-83A1-F6EECF244321}">
                <p14:modId xmlns:p14="http://schemas.microsoft.com/office/powerpoint/2010/main" val="187084432"/>
              </p:ext>
            </p:extLst>
          </p:nvPr>
        </p:nvGraphicFramePr>
        <p:xfrm>
          <a:off x="651603" y="2945714"/>
          <a:ext cx="8263919" cy="1414219"/>
        </p:xfrm>
        <a:graphic>
          <a:graphicData uri="http://schemas.openxmlformats.org/drawingml/2006/table">
            <a:tbl>
              <a:tblPr firstRow="1" bandRow="1">
                <a:tableStyleId>{5C22544A-7EE6-4342-B048-85BDC9FD1C3A}</a:tableStyleId>
              </a:tblPr>
              <a:tblGrid>
                <a:gridCol w="1506236"/>
                <a:gridCol w="69947"/>
                <a:gridCol w="1851843"/>
                <a:gridCol w="1584176"/>
                <a:gridCol w="1296144"/>
                <a:gridCol w="1955573"/>
              </a:tblGrid>
              <a:tr h="288032">
                <a:tc gridSpan="2">
                  <a:txBody>
                    <a:bodyPr/>
                    <a:lstStyle/>
                    <a:p>
                      <a:pPr marL="0" marR="0" algn="just">
                        <a:spcBef>
                          <a:spcPts val="0"/>
                        </a:spcBef>
                        <a:spcAft>
                          <a:spcPts val="0"/>
                        </a:spcAft>
                      </a:pPr>
                      <a:r>
                        <a:rPr lang="en-US" sz="1400" dirty="0">
                          <a:effectLst/>
                        </a:rPr>
                        <a:t>Use cases</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hMerge="1">
                  <a:txBody>
                    <a:bodyPr/>
                    <a:lstStyle/>
                    <a:p>
                      <a:endParaRPr lang="en-US"/>
                    </a:p>
                  </a:txBody>
                  <a:tcPr/>
                </a:tc>
                <a:tc>
                  <a:txBody>
                    <a:bodyPr/>
                    <a:lstStyle/>
                    <a:p>
                      <a:pPr marL="0" marR="0" algn="just">
                        <a:spcBef>
                          <a:spcPts val="0"/>
                        </a:spcBef>
                        <a:spcAft>
                          <a:spcPts val="0"/>
                        </a:spcAft>
                      </a:pPr>
                      <a:r>
                        <a:rPr lang="en-US" sz="1400" dirty="0">
                          <a:effectLst/>
                        </a:rPr>
                        <a:t>Intra BSS latency/</a:t>
                      </a:r>
                      <a:r>
                        <a:rPr lang="en-US" sz="1400" dirty="0" err="1">
                          <a:effectLst/>
                        </a:rPr>
                        <a:t>ms</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dirty="0">
                          <a:effectLst/>
                        </a:rPr>
                        <a:t>Jitter </a:t>
                      </a:r>
                      <a:r>
                        <a:rPr lang="en-US" sz="1400" dirty="0" smtClean="0">
                          <a:effectLst/>
                        </a:rPr>
                        <a:t>variance/</a:t>
                      </a:r>
                      <a:r>
                        <a:rPr lang="en-US" sz="1400" dirty="0" err="1" smtClean="0">
                          <a:effectLst/>
                        </a:rPr>
                        <a:t>ms</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a:effectLst/>
                        </a:rPr>
                        <a:t>Packet loss</a:t>
                      </a:r>
                      <a:endParaRPr lang="en-US" sz="1400">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dirty="0">
                          <a:effectLst/>
                        </a:rPr>
                        <a:t>Data </a:t>
                      </a:r>
                      <a:r>
                        <a:rPr lang="en-US" sz="1400" dirty="0" smtClean="0">
                          <a:effectLst/>
                        </a:rPr>
                        <a:t>rate/Mbps</a:t>
                      </a:r>
                      <a:endParaRPr lang="en-US" sz="1400" dirty="0">
                        <a:effectLst/>
                        <a:latin typeface="Times New Roman" panose="02020603050405020304" pitchFamily="18" charset="0"/>
                        <a:ea typeface="SimSun" panose="02010600030101010101" pitchFamily="2" charset="-122"/>
                      </a:endParaRPr>
                    </a:p>
                  </a:txBody>
                  <a:tcPr marL="44547" marR="44547" marT="22274" marB="22274"/>
                </a:tc>
              </a:tr>
              <a:tr h="232112">
                <a:tc gridSpan="2">
                  <a:txBody>
                    <a:bodyPr/>
                    <a:lstStyle/>
                    <a:p>
                      <a:pPr marL="0" marR="0" algn="just">
                        <a:spcBef>
                          <a:spcPts val="0"/>
                        </a:spcBef>
                        <a:spcAft>
                          <a:spcPts val="0"/>
                        </a:spcAft>
                      </a:pPr>
                      <a:r>
                        <a:rPr lang="en-US" sz="1400" dirty="0">
                          <a:effectLst/>
                        </a:rPr>
                        <a:t>Real-time gaming </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hMerge="1">
                  <a:txBody>
                    <a:bodyPr/>
                    <a:lstStyle/>
                    <a:p>
                      <a:endParaRPr lang="en-US"/>
                    </a:p>
                  </a:txBody>
                  <a:tcPr/>
                </a:tc>
                <a:tc>
                  <a:txBody>
                    <a:bodyPr/>
                    <a:lstStyle/>
                    <a:p>
                      <a:pPr marL="0" marR="0" algn="just">
                        <a:spcBef>
                          <a:spcPts val="0"/>
                        </a:spcBef>
                        <a:spcAft>
                          <a:spcPts val="0"/>
                        </a:spcAft>
                      </a:pPr>
                      <a:r>
                        <a:rPr lang="en-US" sz="1400" b="1" dirty="0">
                          <a:solidFill>
                            <a:srgbClr val="FF0000"/>
                          </a:solidFill>
                          <a:effectLst/>
                        </a:rPr>
                        <a:t>&lt; 5</a:t>
                      </a:r>
                      <a:endParaRPr lang="en-US" sz="1400" b="1" dirty="0">
                        <a:solidFill>
                          <a:srgbClr val="FF0000"/>
                        </a:solidFill>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b="1" dirty="0">
                          <a:solidFill>
                            <a:srgbClr val="FF0000"/>
                          </a:solidFill>
                          <a:effectLst/>
                        </a:rPr>
                        <a:t>&lt; 2</a:t>
                      </a:r>
                      <a:endParaRPr lang="en-US" sz="1400" b="1" dirty="0">
                        <a:solidFill>
                          <a:srgbClr val="FF0000"/>
                        </a:solidFill>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a:effectLst/>
                        </a:rPr>
                        <a:t>&lt; 0.1 %</a:t>
                      </a:r>
                      <a:endParaRPr lang="en-US" sz="1400">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dirty="0">
                          <a:effectLst/>
                        </a:rPr>
                        <a:t>&lt; 1</a:t>
                      </a:r>
                      <a:endParaRPr lang="en-US" sz="1400" dirty="0">
                        <a:effectLst/>
                        <a:latin typeface="Times New Roman" panose="02020603050405020304" pitchFamily="18" charset="0"/>
                        <a:ea typeface="SimSun" panose="02010600030101010101" pitchFamily="2" charset="-122"/>
                      </a:endParaRPr>
                    </a:p>
                  </a:txBody>
                  <a:tcPr marL="44547" marR="44547" marT="22274" marB="22274"/>
                </a:tc>
              </a:tr>
              <a:tr h="534180">
                <a:tc gridSpan="2">
                  <a:txBody>
                    <a:bodyPr/>
                    <a:lstStyle/>
                    <a:p>
                      <a:pPr marL="0" marR="0" algn="just">
                        <a:spcBef>
                          <a:spcPts val="0"/>
                        </a:spcBef>
                        <a:spcAft>
                          <a:spcPts val="0"/>
                        </a:spcAft>
                      </a:pPr>
                      <a:r>
                        <a:rPr lang="en-US" sz="1400" dirty="0">
                          <a:effectLst/>
                        </a:rPr>
                        <a:t>Cloud gaming </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hMerge="1">
                  <a:txBody>
                    <a:bodyPr/>
                    <a:lstStyle/>
                    <a:p>
                      <a:endParaRPr lang="en-US"/>
                    </a:p>
                  </a:txBody>
                  <a:tcPr/>
                </a:tc>
                <a:tc>
                  <a:txBody>
                    <a:bodyPr/>
                    <a:lstStyle/>
                    <a:p>
                      <a:pPr marL="0" marR="0" algn="just">
                        <a:spcBef>
                          <a:spcPts val="0"/>
                        </a:spcBef>
                        <a:spcAft>
                          <a:spcPts val="0"/>
                        </a:spcAft>
                      </a:pPr>
                      <a:r>
                        <a:rPr lang="en-US" sz="1400" b="1" dirty="0">
                          <a:solidFill>
                            <a:srgbClr val="FF0000"/>
                          </a:solidFill>
                          <a:effectLst/>
                        </a:rPr>
                        <a:t>&lt; 10 </a:t>
                      </a:r>
                      <a:endParaRPr lang="en-US" sz="1400" b="1" dirty="0">
                        <a:solidFill>
                          <a:srgbClr val="FF0000"/>
                        </a:solidFill>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b="1" dirty="0">
                          <a:solidFill>
                            <a:srgbClr val="FF0000"/>
                          </a:solidFill>
                          <a:effectLst/>
                        </a:rPr>
                        <a:t>&lt; 2</a:t>
                      </a:r>
                      <a:endParaRPr lang="en-US" sz="1400" b="1" dirty="0">
                        <a:solidFill>
                          <a:srgbClr val="FF0000"/>
                        </a:solidFill>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dirty="0">
                          <a:effectLst/>
                        </a:rPr>
                        <a:t>Near-lossless</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dirty="0">
                          <a:effectLst/>
                        </a:rPr>
                        <a:t>&lt;0.1 (Reverse link) &gt;5Mbps (Forward link)</a:t>
                      </a:r>
                      <a:endParaRPr lang="en-US" sz="1400" dirty="0">
                        <a:effectLst/>
                        <a:latin typeface="Times New Roman" panose="02020603050405020304" pitchFamily="18" charset="0"/>
                        <a:ea typeface="SimSun" panose="02010600030101010101" pitchFamily="2" charset="-122"/>
                      </a:endParaRPr>
                    </a:p>
                  </a:txBody>
                  <a:tcPr marL="44547" marR="44547" marT="22274" marB="22274"/>
                </a:tc>
              </a:tr>
              <a:tr h="334099">
                <a:tc gridSpan="2">
                  <a:txBody>
                    <a:bodyPr/>
                    <a:lstStyle/>
                    <a:p>
                      <a:pPr marL="0" marR="0" algn="just">
                        <a:spcBef>
                          <a:spcPts val="0"/>
                        </a:spcBef>
                        <a:spcAft>
                          <a:spcPts val="0"/>
                        </a:spcAft>
                      </a:pPr>
                      <a:r>
                        <a:rPr lang="en-US" sz="1400" dirty="0">
                          <a:effectLst/>
                        </a:rPr>
                        <a:t>Real-time video </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hMerge="1">
                  <a:txBody>
                    <a:bodyPr/>
                    <a:lstStyle/>
                    <a:p>
                      <a:endParaRPr lang="en-US"/>
                    </a:p>
                  </a:txBody>
                  <a:tcPr/>
                </a:tc>
                <a:tc>
                  <a:txBody>
                    <a:bodyPr/>
                    <a:lstStyle/>
                    <a:p>
                      <a:pPr marL="0" marR="0" algn="just">
                        <a:spcBef>
                          <a:spcPts val="0"/>
                        </a:spcBef>
                        <a:spcAft>
                          <a:spcPts val="0"/>
                        </a:spcAft>
                      </a:pPr>
                      <a:r>
                        <a:rPr lang="en-US" sz="1400" b="1" dirty="0">
                          <a:solidFill>
                            <a:srgbClr val="FF0000"/>
                          </a:solidFill>
                          <a:effectLst/>
                        </a:rPr>
                        <a:t>&lt; 3 ~ 10</a:t>
                      </a:r>
                      <a:endParaRPr lang="en-US" sz="1400" b="1" dirty="0">
                        <a:solidFill>
                          <a:srgbClr val="FF0000"/>
                        </a:solidFill>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b="1" dirty="0">
                          <a:solidFill>
                            <a:srgbClr val="FF0000"/>
                          </a:solidFill>
                          <a:effectLst/>
                        </a:rPr>
                        <a:t>&lt; 1~ 2.5</a:t>
                      </a:r>
                      <a:endParaRPr lang="en-US" sz="1400" b="1" dirty="0">
                        <a:solidFill>
                          <a:srgbClr val="FF0000"/>
                        </a:solidFill>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a:effectLst/>
                        </a:rPr>
                        <a:t>Near-lossless</a:t>
                      </a:r>
                      <a:endParaRPr lang="en-US" sz="1400">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dirty="0">
                          <a:effectLst/>
                        </a:rPr>
                        <a:t>100 ~ 28,000</a:t>
                      </a:r>
                      <a:endParaRPr lang="en-US" sz="1400" dirty="0">
                        <a:effectLst/>
                        <a:latin typeface="Times New Roman" panose="02020603050405020304" pitchFamily="18" charset="0"/>
                        <a:ea typeface="SimSun" panose="02010600030101010101" pitchFamily="2" charset="-122"/>
                      </a:endParaRPr>
                    </a:p>
                  </a:txBody>
                  <a:tcPr marL="44547" marR="44547" marT="22274" marB="22274"/>
                </a:tc>
              </a:tr>
            </a:tbl>
          </a:graphicData>
        </a:graphic>
      </p:graphicFrame>
      <p:sp>
        <p:nvSpPr>
          <p:cNvPr id="7" name="文本框 6"/>
          <p:cNvSpPr txBox="1"/>
          <p:nvPr/>
        </p:nvSpPr>
        <p:spPr>
          <a:xfrm>
            <a:off x="692092" y="2629495"/>
            <a:ext cx="4812618" cy="584775"/>
          </a:xfrm>
          <a:prstGeom prst="rect">
            <a:avLst/>
          </a:prstGeom>
          <a:noFill/>
        </p:spPr>
        <p:txBody>
          <a:bodyPr wrap="square" rtlCol="0">
            <a:spAutoFit/>
          </a:bodyPr>
          <a:lstStyle/>
          <a:p>
            <a:pPr marL="285750" indent="-285750">
              <a:buFont typeface="Wingdings" panose="05000000000000000000" pitchFamily="2" charset="2"/>
              <a:buChar char="l"/>
            </a:pPr>
            <a:r>
              <a:rPr lang="en-US" altLang="zh-CN" sz="1600" kern="0" dirty="0" smtClean="0"/>
              <a:t>RTA use </a:t>
            </a:r>
            <a:r>
              <a:rPr lang="en-US" altLang="zh-CN" sz="1600" kern="0" dirty="0"/>
              <a:t>cases and requirements (examples</a:t>
            </a:r>
            <a:r>
              <a:rPr lang="en-US" altLang="zh-CN" sz="1600" kern="0" dirty="0" smtClean="0"/>
              <a:t>) [4]</a:t>
            </a:r>
            <a:endParaRPr lang="en-US" altLang="zh-CN" sz="1600" kern="0" dirty="0"/>
          </a:p>
          <a:p>
            <a:endParaRPr lang="zh-CN" altLang="en-US" sz="1600" dirty="0"/>
          </a:p>
        </p:txBody>
      </p:sp>
      <p:sp>
        <p:nvSpPr>
          <p:cNvPr id="8" name="文本框 7"/>
          <p:cNvSpPr txBox="1"/>
          <p:nvPr/>
        </p:nvSpPr>
        <p:spPr>
          <a:xfrm>
            <a:off x="674444" y="4374075"/>
            <a:ext cx="4812618" cy="584775"/>
          </a:xfrm>
          <a:prstGeom prst="rect">
            <a:avLst/>
          </a:prstGeom>
          <a:noFill/>
        </p:spPr>
        <p:txBody>
          <a:bodyPr wrap="square" rtlCol="0">
            <a:spAutoFit/>
          </a:bodyPr>
          <a:lstStyle/>
          <a:p>
            <a:pPr marL="285750" indent="-285750">
              <a:buFont typeface="Wingdings" panose="05000000000000000000" pitchFamily="2" charset="2"/>
              <a:buChar char="l"/>
            </a:pPr>
            <a:r>
              <a:rPr lang="en-US" altLang="zh-CN" sz="1600" kern="0" dirty="0" smtClean="0"/>
              <a:t>Latency gain results of simulation [3]</a:t>
            </a:r>
            <a:endParaRPr lang="en-US" altLang="zh-CN" sz="1600" kern="0" dirty="0"/>
          </a:p>
          <a:p>
            <a:endParaRPr lang="zh-CN" altLang="en-US" sz="1600" dirty="0"/>
          </a:p>
        </p:txBody>
      </p:sp>
      <p:graphicFrame>
        <p:nvGraphicFramePr>
          <p:cNvPr id="9" name="表格 8"/>
          <p:cNvGraphicFramePr>
            <a:graphicFrameLocks noGrp="1"/>
          </p:cNvGraphicFramePr>
          <p:nvPr>
            <p:extLst>
              <p:ext uri="{D42A27DB-BD31-4B8C-83A1-F6EECF244321}">
                <p14:modId xmlns:p14="http://schemas.microsoft.com/office/powerpoint/2010/main" val="2116335797"/>
              </p:ext>
            </p:extLst>
          </p:nvPr>
        </p:nvGraphicFramePr>
        <p:xfrm>
          <a:off x="700007" y="4742150"/>
          <a:ext cx="8263920" cy="812437"/>
        </p:xfrm>
        <a:graphic>
          <a:graphicData uri="http://schemas.openxmlformats.org/drawingml/2006/table">
            <a:tbl>
              <a:tblPr firstRow="1" bandRow="1">
                <a:tableStyleId>{5C22544A-7EE6-4342-B048-85BDC9FD1C3A}</a:tableStyleId>
              </a:tblPr>
              <a:tblGrid>
                <a:gridCol w="1584340"/>
                <a:gridCol w="1647714"/>
                <a:gridCol w="1609690"/>
                <a:gridCol w="1711088"/>
                <a:gridCol w="1711088"/>
              </a:tblGrid>
              <a:tr h="359433">
                <a:tc>
                  <a:txBody>
                    <a:bodyPr/>
                    <a:lstStyle/>
                    <a:p>
                      <a:pPr algn="just">
                        <a:spcAft>
                          <a:spcPts val="0"/>
                        </a:spcAft>
                      </a:pPr>
                      <a:r>
                        <a:rPr lang="en-US" sz="1000" kern="100" dirty="0">
                          <a:effectLst/>
                        </a:rPr>
                        <a:t>MCS0</a:t>
                      </a:r>
                      <a:endParaRPr lang="zh-CN" sz="1000" kern="100" dirty="0">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kern="100" dirty="0">
                          <a:effectLst/>
                        </a:rPr>
                        <a:t>1 OBSS STA per link</a:t>
                      </a:r>
                      <a:endParaRPr lang="zh-CN" sz="1000" kern="100" dirty="0">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kern="100">
                          <a:effectLst/>
                        </a:rPr>
                        <a:t>2 OBSS STAs per link</a:t>
                      </a:r>
                      <a:endParaRPr lang="zh-CN" sz="1000" kern="100">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kern="100">
                          <a:effectLst/>
                        </a:rPr>
                        <a:t>4 OBSS STAs per link</a:t>
                      </a:r>
                      <a:endParaRPr lang="zh-CN" sz="1000" kern="100">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kern="100">
                          <a:effectLst/>
                        </a:rPr>
                        <a:t>8 OBSS STAs per link</a:t>
                      </a:r>
                      <a:endParaRPr lang="zh-CN" sz="1000" kern="100">
                        <a:effectLst/>
                        <a:latin typeface="Times New Roman" panose="02020603050405020304" pitchFamily="18" charset="0"/>
                        <a:ea typeface="宋体" panose="02010600030101010101" pitchFamily="2" charset="-122"/>
                      </a:endParaRPr>
                    </a:p>
                  </a:txBody>
                  <a:tcPr marL="85830" marR="85830" marT="42915" marB="42915"/>
                </a:tc>
              </a:tr>
              <a:tr h="453004">
                <a:tc>
                  <a:txBody>
                    <a:bodyPr/>
                    <a:lstStyle/>
                    <a:p>
                      <a:pPr algn="just">
                        <a:spcAft>
                          <a:spcPts val="0"/>
                        </a:spcAft>
                      </a:pPr>
                      <a:r>
                        <a:rPr lang="en-US" sz="1000" kern="100">
                          <a:effectLst/>
                        </a:rPr>
                        <a:t>Multi Link (80MHz+20MHz)</a:t>
                      </a:r>
                      <a:endParaRPr lang="zh-CN" sz="1000" kern="100">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b="1" kern="100" dirty="0">
                          <a:solidFill>
                            <a:srgbClr val="FF0000"/>
                          </a:solidFill>
                          <a:effectLst/>
                        </a:rPr>
                        <a:t>9.24</a:t>
                      </a:r>
                      <a:endParaRPr lang="zh-CN" sz="1000" b="1" kern="100" dirty="0">
                        <a:solidFill>
                          <a:srgbClr val="FF0000"/>
                        </a:solidFill>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b="1" kern="100" dirty="0">
                          <a:solidFill>
                            <a:srgbClr val="FF0000"/>
                          </a:solidFill>
                          <a:effectLst/>
                        </a:rPr>
                        <a:t>22.89</a:t>
                      </a:r>
                      <a:endParaRPr lang="zh-CN" sz="1000" b="1" kern="100" dirty="0">
                        <a:solidFill>
                          <a:srgbClr val="FF0000"/>
                        </a:solidFill>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b="1" kern="100" dirty="0">
                          <a:solidFill>
                            <a:srgbClr val="FF0000"/>
                          </a:solidFill>
                          <a:effectLst/>
                        </a:rPr>
                        <a:t>61.88</a:t>
                      </a:r>
                      <a:endParaRPr lang="zh-CN" sz="1000" b="1" kern="100" dirty="0">
                        <a:solidFill>
                          <a:srgbClr val="FF0000"/>
                        </a:solidFill>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b="1" kern="100" dirty="0">
                          <a:solidFill>
                            <a:srgbClr val="FF0000"/>
                          </a:solidFill>
                          <a:effectLst/>
                        </a:rPr>
                        <a:t>325.2</a:t>
                      </a:r>
                      <a:endParaRPr lang="zh-CN" sz="1000" b="1" kern="100" dirty="0">
                        <a:solidFill>
                          <a:srgbClr val="FF0000"/>
                        </a:solidFill>
                        <a:effectLst/>
                        <a:latin typeface="Times New Roman" panose="02020603050405020304" pitchFamily="18" charset="0"/>
                        <a:ea typeface="宋体" panose="02010600030101010101" pitchFamily="2" charset="-122"/>
                      </a:endParaRPr>
                    </a:p>
                  </a:txBody>
                  <a:tcPr marL="85830" marR="85830" marT="42915" marB="42915"/>
                </a:tc>
              </a:tr>
            </a:tbl>
          </a:graphicData>
        </a:graphic>
      </p:graphicFrame>
      <p:sp>
        <p:nvSpPr>
          <p:cNvPr id="14" name="矩形 13"/>
          <p:cNvSpPr/>
          <p:nvPr/>
        </p:nvSpPr>
        <p:spPr>
          <a:xfrm>
            <a:off x="651603" y="5599501"/>
            <a:ext cx="8312324" cy="830997"/>
          </a:xfrm>
          <a:prstGeom prst="rect">
            <a:avLst/>
          </a:prstGeom>
        </p:spPr>
        <p:txBody>
          <a:bodyPr wrap="square">
            <a:spAutoFit/>
          </a:bodyPr>
          <a:lstStyle/>
          <a:p>
            <a:pPr marL="285750" indent="-285750" algn="just">
              <a:buFont typeface="Wingdings" panose="05000000000000000000" pitchFamily="2" charset="2"/>
              <a:buChar char="p"/>
            </a:pPr>
            <a:r>
              <a:rPr lang="en-US" altLang="zh-CN" sz="1600" b="1" dirty="0">
                <a:solidFill>
                  <a:srgbClr val="FF0000"/>
                </a:solidFill>
                <a:ea typeface="Gulim" panose="020B0600000101010101" charset="-127"/>
              </a:rPr>
              <a:t>The mechanisms for </a:t>
            </a:r>
            <a:r>
              <a:rPr lang="en-GB" altLang="zh-CN" sz="1600" b="1" dirty="0" smtClean="0">
                <a:solidFill>
                  <a:srgbClr val="FF0000"/>
                </a:solidFill>
                <a:ea typeface="Gulim" panose="020B0600000101010101" charset="-127"/>
              </a:rPr>
              <a:t>multi-link </a:t>
            </a:r>
            <a:r>
              <a:rPr lang="en-US" altLang="ko-KR" sz="1600" b="1" dirty="0">
                <a:solidFill>
                  <a:srgbClr val="FF0000"/>
                </a:solidFill>
                <a:ea typeface="Gulim" panose="020B0600000101010101" charset="-127"/>
              </a:rPr>
              <a:t>operation, such as channel access method</a:t>
            </a:r>
            <a:r>
              <a:rPr lang="en-US" altLang="ko-KR" sz="1600" b="1" dirty="0" smtClean="0">
                <a:solidFill>
                  <a:srgbClr val="FF0000"/>
                </a:solidFill>
                <a:ea typeface="Gulim" panose="020B0600000101010101" charset="-127"/>
              </a:rPr>
              <a:t>, </a:t>
            </a:r>
            <a:r>
              <a:rPr lang="en-US" altLang="ja-JP" sz="1600" b="1" dirty="0">
                <a:solidFill>
                  <a:srgbClr val="FF0000"/>
                </a:solidFill>
              </a:rPr>
              <a:t>time </a:t>
            </a:r>
            <a:r>
              <a:rPr lang="en-US" altLang="ja-JP" sz="1600" b="1" dirty="0" smtClean="0">
                <a:solidFill>
                  <a:srgbClr val="FF0000"/>
                </a:solidFill>
              </a:rPr>
              <a:t>scheduling,</a:t>
            </a:r>
            <a:r>
              <a:rPr lang="en-US" altLang="ko-KR" sz="1600" b="1" dirty="0" smtClean="0">
                <a:solidFill>
                  <a:srgbClr val="FF0000"/>
                </a:solidFill>
                <a:ea typeface="Gulim" panose="020B0600000101010101" charset="-127"/>
              </a:rPr>
              <a:t> </a:t>
            </a:r>
            <a:r>
              <a:rPr lang="en-US" altLang="ko-KR" sz="1600" b="1" dirty="0">
                <a:solidFill>
                  <a:srgbClr val="FF0000"/>
                </a:solidFill>
                <a:ea typeface="Gulim" panose="020B0600000101010101" charset="-127"/>
              </a:rPr>
              <a:t>admission control etc., need to be optimized to satisfy the requirements for low-latency and jitter performance.</a:t>
            </a:r>
            <a:endParaRPr lang="en-US" altLang="zh-CN" sz="1600" b="1" dirty="0">
              <a:solidFill>
                <a:srgbClr val="FF0000"/>
              </a:solidFill>
              <a:ea typeface="Gulim" panose="020B0600000101010101" charset="-127"/>
            </a:endParaRPr>
          </a:p>
        </p:txBody>
      </p:sp>
    </p:spTree>
    <p:extLst>
      <p:ext uri="{BB962C8B-B14F-4D97-AF65-F5344CB8AC3E}">
        <p14:creationId xmlns:p14="http://schemas.microsoft.com/office/powerpoint/2010/main" val="2503193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66909" y="520840"/>
            <a:ext cx="8854341" cy="1066800"/>
          </a:xfrm>
        </p:spPr>
        <p:txBody>
          <a:bodyPr/>
          <a:lstStyle/>
          <a:p>
            <a:r>
              <a:rPr lang="en-US" altLang="ko-KR" dirty="0">
                <a:ea typeface="Gulim" panose="020B0600000101010101" charset="-127"/>
              </a:rPr>
              <a:t>C</a:t>
            </a:r>
            <a:r>
              <a:rPr lang="en-US" altLang="ko-KR" dirty="0" smtClean="0">
                <a:ea typeface="Gulim" panose="020B0600000101010101" charset="-127"/>
              </a:rPr>
              <a:t>hannel </a:t>
            </a:r>
            <a:r>
              <a:rPr lang="en-US" altLang="ko-KR" dirty="0">
                <a:ea typeface="Gulim" panose="020B0600000101010101" charset="-127"/>
              </a:rPr>
              <a:t>access </a:t>
            </a:r>
            <a:r>
              <a:rPr lang="en-US" altLang="ko-KR" dirty="0" smtClean="0">
                <a:ea typeface="Gulim" panose="020B0600000101010101" charset="-127"/>
              </a:rPr>
              <a:t>methods for </a:t>
            </a:r>
            <a:r>
              <a:rPr lang="en-GB" altLang="ko-KR" dirty="0" smtClean="0">
                <a:ea typeface="Gulim" panose="020B0600000101010101" charset="-127"/>
              </a:rPr>
              <a:t>m</a:t>
            </a:r>
            <a:r>
              <a:rPr lang="en-GB" altLang="zh-CN" dirty="0" smtClean="0">
                <a:ea typeface="Gulim" panose="020B0600000101010101" charset="-127"/>
              </a:rPr>
              <a:t>ulti-link </a:t>
            </a:r>
            <a:r>
              <a:rPr lang="en-US" altLang="ko-KR" dirty="0" smtClean="0">
                <a:ea typeface="Gulim" panose="020B0600000101010101" charset="-127"/>
              </a:rPr>
              <a:t>operation </a:t>
            </a:r>
            <a:endParaRPr lang="zh-CN" altLang="en-US" dirty="0"/>
          </a:p>
        </p:txBody>
      </p:sp>
      <p:sp>
        <p:nvSpPr>
          <p:cNvPr id="3" name="内容占位符 2"/>
          <p:cNvSpPr>
            <a:spLocks noGrp="1"/>
          </p:cNvSpPr>
          <p:nvPr>
            <p:ph idx="1"/>
          </p:nvPr>
        </p:nvSpPr>
        <p:spPr>
          <a:xfrm>
            <a:off x="493888" y="1529676"/>
            <a:ext cx="8398592" cy="2743944"/>
          </a:xfrm>
        </p:spPr>
        <p:txBody>
          <a:bodyPr/>
          <a:lstStyle/>
          <a:p>
            <a:pPr algn="just">
              <a:buFont typeface="Wingdings" panose="05000000000000000000" pitchFamily="2" charset="2"/>
              <a:buChar char="p"/>
            </a:pPr>
            <a:r>
              <a:rPr lang="en-US" altLang="zh-CN" sz="1800" b="0" dirty="0" smtClean="0"/>
              <a:t>Flexible channel access methods can be considered for </a:t>
            </a:r>
            <a:r>
              <a:rPr lang="en-GB" altLang="zh-CN" sz="1800" b="0" dirty="0" smtClean="0">
                <a:ea typeface="Gulim" panose="020B0600000101010101" charset="-127"/>
              </a:rPr>
              <a:t>multi-link </a:t>
            </a:r>
            <a:r>
              <a:rPr lang="en-US" altLang="ko-KR" sz="1800" b="0" dirty="0" smtClean="0">
                <a:ea typeface="Gulim" panose="020B0600000101010101" charset="-127"/>
              </a:rPr>
              <a:t>operation. Different kinds of </a:t>
            </a:r>
            <a:r>
              <a:rPr lang="en-US" altLang="zh-CN" sz="1800" b="0" dirty="0"/>
              <a:t>channel access methods </a:t>
            </a:r>
            <a:r>
              <a:rPr lang="en-US" altLang="zh-CN" sz="1800" b="0" dirty="0" smtClean="0"/>
              <a:t>can be respectively adopted for different links. </a:t>
            </a:r>
          </a:p>
          <a:p>
            <a:pPr algn="just">
              <a:buFont typeface="Wingdings" panose="05000000000000000000" pitchFamily="2" charset="2"/>
              <a:buChar char="p"/>
            </a:pPr>
            <a:r>
              <a:rPr lang="en-US" altLang="zh-CN" sz="1800" b="0" dirty="0" smtClean="0"/>
              <a:t>The </a:t>
            </a:r>
            <a:r>
              <a:rPr lang="en-US" altLang="zh-CN" sz="1800" b="0" dirty="0"/>
              <a:t>channel access methods  </a:t>
            </a:r>
            <a:r>
              <a:rPr lang="en-US" altLang="zh-CN" sz="1800" b="0" dirty="0" smtClean="0"/>
              <a:t>to support time scheduling for RTA data are preferred to be adopted, and the contention-based channel </a:t>
            </a:r>
            <a:r>
              <a:rPr lang="en-US" altLang="zh-CN" sz="1800" b="0" dirty="0"/>
              <a:t>access </a:t>
            </a:r>
            <a:r>
              <a:rPr lang="en-US" altLang="zh-CN" sz="1800" b="0" dirty="0" smtClean="0"/>
              <a:t>methods are suitable for the non-RTA data.</a:t>
            </a:r>
          </a:p>
          <a:p>
            <a:pPr algn="just">
              <a:buFont typeface="Wingdings" panose="05000000000000000000" pitchFamily="2" charset="2"/>
              <a:buChar char="p"/>
            </a:pPr>
            <a:r>
              <a:rPr lang="en-US" altLang="ja-JP" sz="1800" b="0" dirty="0" smtClean="0"/>
              <a:t>For the manageable </a:t>
            </a:r>
            <a:r>
              <a:rPr lang="en-US" altLang="zh-CN" sz="1800" b="0" dirty="0" smtClean="0"/>
              <a:t>environment in some link </a:t>
            </a:r>
            <a:r>
              <a:rPr lang="en-US" altLang="ja-JP" sz="1800" b="0" dirty="0" smtClean="0"/>
              <a:t>HCCA can also be considered besides CSMA/CA and triggered-based channel access method.</a:t>
            </a:r>
            <a:endParaRPr lang="zh-CN" altLang="en-US" sz="1800"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5</a:t>
            </a:fld>
            <a:endParaRPr lang="en-US" altLang="zh-CN" dirty="0"/>
          </a:p>
        </p:txBody>
      </p:sp>
      <p:cxnSp>
        <p:nvCxnSpPr>
          <p:cNvPr id="7" name="直接连接符 6"/>
          <p:cNvCxnSpPr/>
          <p:nvPr/>
        </p:nvCxnSpPr>
        <p:spPr bwMode="auto">
          <a:xfrm>
            <a:off x="2126593" y="4457817"/>
            <a:ext cx="4984978" cy="18100"/>
          </a:xfrm>
          <a:prstGeom prst="line">
            <a:avLst/>
          </a:prstGeom>
          <a:solidFill>
            <a:schemeClr val="accent1"/>
          </a:solidFill>
          <a:ln w="38100" cap="flat" cmpd="sng" algn="ctr">
            <a:solidFill>
              <a:schemeClr val="tx1"/>
            </a:solidFill>
            <a:prstDash val="solid"/>
            <a:round/>
            <a:headEnd type="none" w="med" len="med"/>
            <a:tailEnd type="none" w="med" len="med"/>
          </a:ln>
        </p:spPr>
      </p:cxnSp>
      <p:sp>
        <p:nvSpPr>
          <p:cNvPr id="8" name="矩形 7"/>
          <p:cNvSpPr/>
          <p:nvPr/>
        </p:nvSpPr>
        <p:spPr bwMode="auto">
          <a:xfrm>
            <a:off x="1541559" y="4132931"/>
            <a:ext cx="585034" cy="649770"/>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 name="矩形 8"/>
          <p:cNvSpPr/>
          <p:nvPr/>
        </p:nvSpPr>
        <p:spPr bwMode="auto">
          <a:xfrm>
            <a:off x="7124250" y="4097526"/>
            <a:ext cx="585034" cy="649770"/>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 name="矩形 9"/>
          <p:cNvSpPr/>
          <p:nvPr/>
        </p:nvSpPr>
        <p:spPr bwMode="auto">
          <a:xfrm>
            <a:off x="1530895" y="5372064"/>
            <a:ext cx="585034" cy="649770"/>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 name="矩形 10"/>
          <p:cNvSpPr/>
          <p:nvPr/>
        </p:nvSpPr>
        <p:spPr bwMode="auto">
          <a:xfrm>
            <a:off x="7138467" y="5409552"/>
            <a:ext cx="585034" cy="649770"/>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12" name="直接连接符 11"/>
          <p:cNvCxnSpPr/>
          <p:nvPr/>
        </p:nvCxnSpPr>
        <p:spPr bwMode="auto">
          <a:xfrm>
            <a:off x="2102221" y="5723231"/>
            <a:ext cx="5009350" cy="11207"/>
          </a:xfrm>
          <a:prstGeom prst="line">
            <a:avLst/>
          </a:prstGeom>
          <a:solidFill>
            <a:schemeClr val="accent1"/>
          </a:solidFill>
          <a:ln w="38100" cap="flat" cmpd="sng" algn="ctr">
            <a:solidFill>
              <a:schemeClr val="tx1"/>
            </a:solidFill>
            <a:prstDash val="solid"/>
            <a:round/>
            <a:headEnd type="none" w="med" len="med"/>
            <a:tailEnd type="none" w="med" len="med"/>
          </a:ln>
        </p:spPr>
      </p:cxnSp>
      <p:sp>
        <p:nvSpPr>
          <p:cNvPr id="13" name="文本框 12"/>
          <p:cNvSpPr txBox="1"/>
          <p:nvPr/>
        </p:nvSpPr>
        <p:spPr>
          <a:xfrm>
            <a:off x="1524128" y="4296660"/>
            <a:ext cx="662176" cy="246221"/>
          </a:xfrm>
          <a:prstGeom prst="rect">
            <a:avLst/>
          </a:prstGeom>
          <a:noFill/>
        </p:spPr>
        <p:txBody>
          <a:bodyPr wrap="square" rtlCol="0">
            <a:spAutoFit/>
          </a:bodyPr>
          <a:lstStyle/>
          <a:p>
            <a:pPr algn="ctr"/>
            <a:r>
              <a:rPr lang="en-US" altLang="zh-CN" sz="1000" b="1" dirty="0" smtClean="0"/>
              <a:t>link1</a:t>
            </a:r>
            <a:endParaRPr lang="zh-CN" altLang="en-US" sz="1000" b="1" dirty="0"/>
          </a:p>
        </p:txBody>
      </p:sp>
      <p:sp>
        <p:nvSpPr>
          <p:cNvPr id="14" name="矩形 13"/>
          <p:cNvSpPr/>
          <p:nvPr/>
        </p:nvSpPr>
        <p:spPr bwMode="auto">
          <a:xfrm>
            <a:off x="656893" y="4151032"/>
            <a:ext cx="585034" cy="1870802"/>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5" name="文本框 14"/>
          <p:cNvSpPr txBox="1"/>
          <p:nvPr/>
        </p:nvSpPr>
        <p:spPr>
          <a:xfrm>
            <a:off x="760473" y="4811685"/>
            <a:ext cx="401201" cy="338151"/>
          </a:xfrm>
          <a:prstGeom prst="rect">
            <a:avLst/>
          </a:prstGeom>
          <a:noFill/>
        </p:spPr>
        <p:txBody>
          <a:bodyPr wrap="square" rtlCol="0">
            <a:spAutoFit/>
          </a:bodyPr>
          <a:lstStyle/>
          <a:p>
            <a:r>
              <a:rPr lang="en-US" altLang="zh-CN" dirty="0" smtClean="0"/>
              <a:t>AP</a:t>
            </a:r>
            <a:endParaRPr lang="zh-CN" altLang="en-US" dirty="0"/>
          </a:p>
        </p:txBody>
      </p:sp>
      <p:sp>
        <p:nvSpPr>
          <p:cNvPr id="16" name="矩形 15"/>
          <p:cNvSpPr/>
          <p:nvPr/>
        </p:nvSpPr>
        <p:spPr bwMode="auto">
          <a:xfrm>
            <a:off x="8018091" y="4154563"/>
            <a:ext cx="585034" cy="1870802"/>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7" name="文本框 16"/>
          <p:cNvSpPr txBox="1"/>
          <p:nvPr/>
        </p:nvSpPr>
        <p:spPr>
          <a:xfrm>
            <a:off x="1490681" y="5485268"/>
            <a:ext cx="695646" cy="246221"/>
          </a:xfrm>
          <a:prstGeom prst="rect">
            <a:avLst/>
          </a:prstGeom>
          <a:noFill/>
        </p:spPr>
        <p:txBody>
          <a:bodyPr wrap="square" rtlCol="0">
            <a:spAutoFit/>
          </a:bodyPr>
          <a:lstStyle/>
          <a:p>
            <a:pPr algn="ctr"/>
            <a:r>
              <a:rPr lang="en-US" altLang="zh-CN" sz="1000" b="1" dirty="0" smtClean="0"/>
              <a:t>link2</a:t>
            </a:r>
            <a:endParaRPr lang="zh-CN" altLang="en-US" sz="1000" b="1" dirty="0"/>
          </a:p>
        </p:txBody>
      </p:sp>
      <p:sp>
        <p:nvSpPr>
          <p:cNvPr id="18" name="文本框 17"/>
          <p:cNvSpPr txBox="1"/>
          <p:nvPr/>
        </p:nvSpPr>
        <p:spPr>
          <a:xfrm>
            <a:off x="8048207" y="4865223"/>
            <a:ext cx="539186" cy="338151"/>
          </a:xfrm>
          <a:prstGeom prst="rect">
            <a:avLst/>
          </a:prstGeom>
          <a:noFill/>
        </p:spPr>
        <p:txBody>
          <a:bodyPr wrap="square" rtlCol="0">
            <a:spAutoFit/>
          </a:bodyPr>
          <a:lstStyle/>
          <a:p>
            <a:r>
              <a:rPr lang="en-US" altLang="zh-CN" dirty="0" smtClean="0"/>
              <a:t>STAs</a:t>
            </a:r>
            <a:endParaRPr lang="zh-CN" altLang="en-US" dirty="0"/>
          </a:p>
        </p:txBody>
      </p:sp>
      <p:cxnSp>
        <p:nvCxnSpPr>
          <p:cNvPr id="19" name="直接连接符 18"/>
          <p:cNvCxnSpPr/>
          <p:nvPr/>
        </p:nvCxnSpPr>
        <p:spPr bwMode="auto">
          <a:xfrm>
            <a:off x="1241927" y="4475917"/>
            <a:ext cx="299632" cy="0"/>
          </a:xfrm>
          <a:prstGeom prst="line">
            <a:avLst/>
          </a:prstGeom>
          <a:solidFill>
            <a:schemeClr val="accent1"/>
          </a:solidFill>
          <a:ln w="38100" cap="flat" cmpd="sng" algn="ctr">
            <a:solidFill>
              <a:schemeClr val="tx1"/>
            </a:solidFill>
            <a:prstDash val="solid"/>
            <a:round/>
            <a:headEnd type="none" w="med" len="med"/>
            <a:tailEnd type="none" w="med" len="med"/>
          </a:ln>
        </p:spPr>
      </p:cxnSp>
      <p:cxnSp>
        <p:nvCxnSpPr>
          <p:cNvPr id="20" name="直接连接符 19"/>
          <p:cNvCxnSpPr>
            <a:endCxn id="10" idx="1"/>
          </p:cNvCxnSpPr>
          <p:nvPr/>
        </p:nvCxnSpPr>
        <p:spPr bwMode="auto">
          <a:xfrm>
            <a:off x="1241927" y="5680929"/>
            <a:ext cx="288968" cy="16020"/>
          </a:xfrm>
          <a:prstGeom prst="line">
            <a:avLst/>
          </a:prstGeom>
          <a:solidFill>
            <a:schemeClr val="accent1"/>
          </a:solidFill>
          <a:ln w="38100" cap="flat" cmpd="sng" algn="ctr">
            <a:solidFill>
              <a:schemeClr val="tx1"/>
            </a:solidFill>
            <a:prstDash val="solid"/>
            <a:round/>
            <a:headEnd type="none" w="med" len="med"/>
            <a:tailEnd type="none" w="med" len="med"/>
          </a:ln>
        </p:spPr>
      </p:cxnSp>
      <p:cxnSp>
        <p:nvCxnSpPr>
          <p:cNvPr id="21" name="直接连接符 20"/>
          <p:cNvCxnSpPr/>
          <p:nvPr/>
        </p:nvCxnSpPr>
        <p:spPr bwMode="auto">
          <a:xfrm>
            <a:off x="7698207" y="4403034"/>
            <a:ext cx="299632" cy="0"/>
          </a:xfrm>
          <a:prstGeom prst="line">
            <a:avLst/>
          </a:prstGeom>
          <a:solidFill>
            <a:schemeClr val="accent1"/>
          </a:solidFill>
          <a:ln w="38100" cap="flat" cmpd="sng" algn="ctr">
            <a:solidFill>
              <a:schemeClr val="tx1"/>
            </a:solidFill>
            <a:prstDash val="solid"/>
            <a:round/>
            <a:headEnd type="none" w="med" len="med"/>
            <a:tailEnd type="none" w="med" len="med"/>
          </a:ln>
        </p:spPr>
      </p:cxnSp>
      <p:cxnSp>
        <p:nvCxnSpPr>
          <p:cNvPr id="22" name="直接连接符 21"/>
          <p:cNvCxnSpPr/>
          <p:nvPr/>
        </p:nvCxnSpPr>
        <p:spPr bwMode="auto">
          <a:xfrm>
            <a:off x="7696680" y="5701435"/>
            <a:ext cx="299632" cy="0"/>
          </a:xfrm>
          <a:prstGeom prst="line">
            <a:avLst/>
          </a:prstGeom>
          <a:solidFill>
            <a:schemeClr val="accent1"/>
          </a:solidFill>
          <a:ln w="38100" cap="flat" cmpd="sng" algn="ctr">
            <a:solidFill>
              <a:schemeClr val="tx1"/>
            </a:solidFill>
            <a:prstDash val="solid"/>
            <a:round/>
            <a:headEnd type="none" w="med" len="med"/>
            <a:tailEnd type="none" w="med" len="med"/>
          </a:ln>
        </p:spPr>
      </p:cxnSp>
      <p:sp>
        <p:nvSpPr>
          <p:cNvPr id="23" name="矩形 22"/>
          <p:cNvSpPr/>
          <p:nvPr/>
        </p:nvSpPr>
        <p:spPr bwMode="auto">
          <a:xfrm>
            <a:off x="2345983" y="4169638"/>
            <a:ext cx="1127305" cy="305508"/>
          </a:xfrm>
          <a:prstGeom prst="rect">
            <a:avLst/>
          </a:prstGeom>
          <a:pattFill prst="pct5">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24" name="矩形 23"/>
          <p:cNvSpPr/>
          <p:nvPr/>
        </p:nvSpPr>
        <p:spPr bwMode="auto">
          <a:xfrm>
            <a:off x="3430732" y="4175940"/>
            <a:ext cx="3394068" cy="299206"/>
          </a:xfrm>
          <a:prstGeom prst="rect">
            <a:avLst/>
          </a:prstGeom>
          <a:pattFill prst="openDmnd">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28" name="矩形 27"/>
          <p:cNvSpPr/>
          <p:nvPr/>
        </p:nvSpPr>
        <p:spPr bwMode="auto">
          <a:xfrm>
            <a:off x="2364910" y="5411250"/>
            <a:ext cx="4452377" cy="300729"/>
          </a:xfrm>
          <a:prstGeom prst="rect">
            <a:avLst/>
          </a:prstGeom>
          <a:pattFill prst="pct5">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endParaRPr lang="zh-CN" altLang="en-US">
              <a:cs typeface="Arial" panose="020B0604020202020204" pitchFamily="34" charset="0"/>
            </a:endParaRPr>
          </a:p>
        </p:txBody>
      </p:sp>
      <p:sp>
        <p:nvSpPr>
          <p:cNvPr id="30" name="文本框 29"/>
          <p:cNvSpPr txBox="1"/>
          <p:nvPr/>
        </p:nvSpPr>
        <p:spPr>
          <a:xfrm>
            <a:off x="2322481" y="3789040"/>
            <a:ext cx="1214732" cy="276999"/>
          </a:xfrm>
          <a:prstGeom prst="rect">
            <a:avLst/>
          </a:prstGeom>
          <a:noFill/>
        </p:spPr>
        <p:txBody>
          <a:bodyPr wrap="square" rtlCol="0">
            <a:spAutoFit/>
          </a:bodyPr>
          <a:lstStyle/>
          <a:p>
            <a:r>
              <a:rPr lang="en-US" altLang="zh-CN" b="1" dirty="0" smtClean="0"/>
              <a:t>CSMA TXOPS</a:t>
            </a:r>
            <a:endParaRPr lang="zh-CN" altLang="en-US" b="1" dirty="0"/>
          </a:p>
        </p:txBody>
      </p:sp>
      <p:sp>
        <p:nvSpPr>
          <p:cNvPr id="32" name="矩形 31"/>
          <p:cNvSpPr/>
          <p:nvPr/>
        </p:nvSpPr>
        <p:spPr bwMode="auto">
          <a:xfrm>
            <a:off x="3586717" y="4168361"/>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34" name="矩形 33"/>
          <p:cNvSpPr/>
          <p:nvPr/>
        </p:nvSpPr>
        <p:spPr bwMode="auto">
          <a:xfrm>
            <a:off x="5834389" y="4168361"/>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35" name="矩形 34"/>
          <p:cNvSpPr/>
          <p:nvPr/>
        </p:nvSpPr>
        <p:spPr bwMode="auto">
          <a:xfrm>
            <a:off x="2661229" y="4168361"/>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39" name="直接连接符 38"/>
          <p:cNvCxnSpPr>
            <a:endCxn id="23" idx="1"/>
          </p:cNvCxnSpPr>
          <p:nvPr/>
        </p:nvCxnSpPr>
        <p:spPr bwMode="auto">
          <a:xfrm>
            <a:off x="2345983" y="3780189"/>
            <a:ext cx="0" cy="542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0" name="直接连接符 39"/>
          <p:cNvCxnSpPr/>
          <p:nvPr/>
        </p:nvCxnSpPr>
        <p:spPr bwMode="auto">
          <a:xfrm>
            <a:off x="3431206" y="3745565"/>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1" name="直接连接符 40"/>
          <p:cNvCxnSpPr/>
          <p:nvPr/>
        </p:nvCxnSpPr>
        <p:spPr bwMode="auto">
          <a:xfrm>
            <a:off x="6841915" y="3745565"/>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3" name="直接连接符 42"/>
          <p:cNvCxnSpPr/>
          <p:nvPr/>
        </p:nvCxnSpPr>
        <p:spPr bwMode="auto">
          <a:xfrm>
            <a:off x="6841915" y="4057120"/>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4" name="直接连接符 43"/>
          <p:cNvCxnSpPr/>
          <p:nvPr/>
        </p:nvCxnSpPr>
        <p:spPr bwMode="auto">
          <a:xfrm>
            <a:off x="2355577" y="4077072"/>
            <a:ext cx="1082443" cy="0"/>
          </a:xfrm>
          <a:prstGeom prst="line">
            <a:avLst/>
          </a:prstGeom>
          <a:solidFill>
            <a:schemeClr val="accent1"/>
          </a:solidFill>
          <a:ln w="9525" cap="flat" cmpd="sng" algn="ctr">
            <a:solidFill>
              <a:schemeClr val="tx1"/>
            </a:solidFill>
            <a:prstDash val="solid"/>
            <a:round/>
            <a:headEnd type="stealth" w="med" len="med"/>
            <a:tailEnd type="stealth" w="med" len="med"/>
          </a:ln>
        </p:spPr>
      </p:cxnSp>
      <p:cxnSp>
        <p:nvCxnSpPr>
          <p:cNvPr id="45" name="直接连接符 44"/>
          <p:cNvCxnSpPr/>
          <p:nvPr/>
        </p:nvCxnSpPr>
        <p:spPr bwMode="auto">
          <a:xfrm flipV="1">
            <a:off x="3430167" y="4074992"/>
            <a:ext cx="3411748" cy="2080"/>
          </a:xfrm>
          <a:prstGeom prst="line">
            <a:avLst/>
          </a:prstGeom>
          <a:solidFill>
            <a:schemeClr val="accent1"/>
          </a:solidFill>
          <a:ln w="9525" cap="flat" cmpd="sng" algn="ctr">
            <a:solidFill>
              <a:schemeClr val="tx1"/>
            </a:solidFill>
            <a:prstDash val="solid"/>
            <a:round/>
            <a:headEnd type="stealth" w="med" len="med"/>
            <a:tailEnd type="stealth" w="med" len="med"/>
          </a:ln>
        </p:spPr>
      </p:cxnSp>
      <p:cxnSp>
        <p:nvCxnSpPr>
          <p:cNvPr id="48" name="直接连接符 47"/>
          <p:cNvCxnSpPr/>
          <p:nvPr/>
        </p:nvCxnSpPr>
        <p:spPr bwMode="auto">
          <a:xfrm>
            <a:off x="2360202" y="4972210"/>
            <a:ext cx="0" cy="542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1" name="直接连接符 50"/>
          <p:cNvCxnSpPr/>
          <p:nvPr/>
        </p:nvCxnSpPr>
        <p:spPr bwMode="auto">
          <a:xfrm>
            <a:off x="6812579" y="5017231"/>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4" name="直接连接符 53"/>
          <p:cNvCxnSpPr/>
          <p:nvPr/>
        </p:nvCxnSpPr>
        <p:spPr bwMode="auto">
          <a:xfrm>
            <a:off x="2364910" y="5301208"/>
            <a:ext cx="4442961" cy="1"/>
          </a:xfrm>
          <a:prstGeom prst="line">
            <a:avLst/>
          </a:prstGeom>
          <a:solidFill>
            <a:schemeClr val="accent1"/>
          </a:solidFill>
          <a:ln w="9525" cap="flat" cmpd="sng" algn="ctr">
            <a:solidFill>
              <a:schemeClr val="tx1"/>
            </a:solidFill>
            <a:prstDash val="solid"/>
            <a:round/>
            <a:headEnd type="stealth" w="med" len="med"/>
            <a:tailEnd type="stealth" w="med" len="med"/>
          </a:ln>
        </p:spPr>
      </p:cxnSp>
      <p:sp>
        <p:nvSpPr>
          <p:cNvPr id="55" name="文本框 44"/>
          <p:cNvSpPr txBox="1"/>
          <p:nvPr/>
        </p:nvSpPr>
        <p:spPr>
          <a:xfrm>
            <a:off x="3923928" y="3769295"/>
            <a:ext cx="2769773" cy="307777"/>
          </a:xfrm>
          <a:prstGeom prst="rect">
            <a:avLst/>
          </a:prstGeom>
          <a:noFill/>
        </p:spPr>
        <p:txBody>
          <a:bodyPr wrap="square" rtlCol="0">
            <a:sp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r>
              <a:rPr lang="en-US" altLang="zh-CN" sz="1400" b="1" dirty="0" smtClean="0"/>
              <a:t>CAP</a:t>
            </a:r>
            <a:r>
              <a:rPr lang="en-US" altLang="zh-CN" sz="1400" b="1" dirty="0"/>
              <a:t> (Controlled Access Phase) </a:t>
            </a:r>
            <a:endParaRPr lang="zh-CN" altLang="en-US" sz="1400" b="1" dirty="0"/>
          </a:p>
        </p:txBody>
      </p:sp>
      <p:sp>
        <p:nvSpPr>
          <p:cNvPr id="57" name="矩形 56"/>
          <p:cNvSpPr/>
          <p:nvPr/>
        </p:nvSpPr>
        <p:spPr bwMode="auto">
          <a:xfrm>
            <a:off x="4015843" y="4168361"/>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59" name="矩形 58"/>
          <p:cNvSpPr/>
          <p:nvPr/>
        </p:nvSpPr>
        <p:spPr bwMode="auto">
          <a:xfrm>
            <a:off x="6231185" y="4168361"/>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0" name="文本框 69"/>
          <p:cNvSpPr txBox="1"/>
          <p:nvPr/>
        </p:nvSpPr>
        <p:spPr>
          <a:xfrm>
            <a:off x="3745571" y="5096217"/>
            <a:ext cx="1214732" cy="276999"/>
          </a:xfrm>
          <a:prstGeom prst="rect">
            <a:avLst/>
          </a:prstGeom>
          <a:noFill/>
        </p:spPr>
        <p:txBody>
          <a:bodyPr wrap="square" rtlCol="0">
            <a:spAutoFit/>
          </a:bodyPr>
          <a:lstStyle/>
          <a:p>
            <a:r>
              <a:rPr lang="en-US" altLang="zh-CN" b="1" dirty="0" smtClean="0"/>
              <a:t>CSMA TXOPS</a:t>
            </a:r>
            <a:endParaRPr lang="zh-CN" altLang="en-US" b="1" dirty="0"/>
          </a:p>
        </p:txBody>
      </p:sp>
      <p:sp>
        <p:nvSpPr>
          <p:cNvPr id="77" name="文本框 76"/>
          <p:cNvSpPr txBox="1"/>
          <p:nvPr/>
        </p:nvSpPr>
        <p:spPr>
          <a:xfrm>
            <a:off x="7092280" y="4221088"/>
            <a:ext cx="662176" cy="246221"/>
          </a:xfrm>
          <a:prstGeom prst="rect">
            <a:avLst/>
          </a:prstGeom>
          <a:noFill/>
        </p:spPr>
        <p:txBody>
          <a:bodyPr wrap="square" rtlCol="0">
            <a:spAutoFit/>
          </a:bodyPr>
          <a:lstStyle/>
          <a:p>
            <a:pPr algn="ctr"/>
            <a:r>
              <a:rPr lang="en-US" altLang="zh-CN" sz="1000" b="1" dirty="0" smtClean="0"/>
              <a:t>link1</a:t>
            </a:r>
            <a:endParaRPr lang="zh-CN" altLang="en-US" sz="1000" b="1" dirty="0"/>
          </a:p>
        </p:txBody>
      </p:sp>
      <p:sp>
        <p:nvSpPr>
          <p:cNvPr id="78" name="文本框 12"/>
          <p:cNvSpPr txBox="1"/>
          <p:nvPr/>
        </p:nvSpPr>
        <p:spPr>
          <a:xfrm>
            <a:off x="7067207" y="5558654"/>
            <a:ext cx="662176" cy="246221"/>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zh-CN" sz="1000" b="1" dirty="0" smtClean="0"/>
              <a:t>link2</a:t>
            </a:r>
            <a:endParaRPr lang="zh-CN" altLang="en-US" sz="1000" b="1" dirty="0"/>
          </a:p>
        </p:txBody>
      </p:sp>
      <p:sp>
        <p:nvSpPr>
          <p:cNvPr id="80" name="矩形 79"/>
          <p:cNvSpPr/>
          <p:nvPr/>
        </p:nvSpPr>
        <p:spPr>
          <a:xfrm>
            <a:off x="4189675" y="4563837"/>
            <a:ext cx="1541256" cy="461665"/>
          </a:xfrm>
          <a:prstGeom prst="rect">
            <a:avLst/>
          </a:prstGeom>
        </p:spPr>
        <p:txBody>
          <a:bodyPr wrap="none">
            <a:spAutoFit/>
          </a:bodyPr>
          <a:lstStyle/>
          <a:p>
            <a:r>
              <a:rPr lang="en-US" altLang="zh-CN" b="1" dirty="0">
                <a:solidFill>
                  <a:srgbClr val="FF0000"/>
                </a:solidFill>
              </a:rPr>
              <a:t>S</a:t>
            </a:r>
            <a:r>
              <a:rPr lang="en-US" altLang="zh-CN" b="1" dirty="0" smtClean="0">
                <a:solidFill>
                  <a:srgbClr val="FF0000"/>
                </a:solidFill>
              </a:rPr>
              <a:t>chedulable </a:t>
            </a:r>
            <a:r>
              <a:rPr lang="en-US" altLang="zh-CN" b="1" dirty="0">
                <a:solidFill>
                  <a:srgbClr val="FF0000"/>
                </a:solidFill>
              </a:rPr>
              <a:t>TXOPs </a:t>
            </a:r>
            <a:endParaRPr lang="en-US" altLang="zh-CN" b="1" dirty="0" smtClean="0">
              <a:solidFill>
                <a:srgbClr val="FF0000"/>
              </a:solidFill>
            </a:endParaRPr>
          </a:p>
          <a:p>
            <a:pPr algn="ctr"/>
            <a:r>
              <a:rPr lang="en-US" altLang="zh-CN" b="1" dirty="0" smtClean="0">
                <a:solidFill>
                  <a:srgbClr val="FF0000"/>
                </a:solidFill>
              </a:rPr>
              <a:t>for RTA data</a:t>
            </a:r>
            <a:endParaRPr lang="zh-CN" altLang="en-US" b="1" dirty="0">
              <a:solidFill>
                <a:srgbClr val="FF0000"/>
              </a:solidFill>
            </a:endParaRPr>
          </a:p>
        </p:txBody>
      </p:sp>
      <p:cxnSp>
        <p:nvCxnSpPr>
          <p:cNvPr id="82" name="直接连接符 81"/>
          <p:cNvCxnSpPr>
            <a:endCxn id="80" idx="1"/>
          </p:cNvCxnSpPr>
          <p:nvPr/>
        </p:nvCxnSpPr>
        <p:spPr bwMode="auto">
          <a:xfrm>
            <a:off x="3732513" y="4523202"/>
            <a:ext cx="457162" cy="271468"/>
          </a:xfrm>
          <a:prstGeom prst="line">
            <a:avLst/>
          </a:prstGeom>
          <a:solidFill>
            <a:schemeClr val="accent1"/>
          </a:solidFill>
          <a:ln w="12700" cap="flat" cmpd="sng" algn="ctr">
            <a:solidFill>
              <a:schemeClr val="tx1"/>
            </a:solidFill>
            <a:prstDash val="solid"/>
            <a:round/>
            <a:headEnd type="none" w="lg" len="lg"/>
            <a:tailEnd type="stealth" w="lg" len="lg"/>
          </a:ln>
        </p:spPr>
      </p:cxnSp>
      <p:cxnSp>
        <p:nvCxnSpPr>
          <p:cNvPr id="84" name="直接连接符 83"/>
          <p:cNvCxnSpPr/>
          <p:nvPr/>
        </p:nvCxnSpPr>
        <p:spPr bwMode="auto">
          <a:xfrm>
            <a:off x="4117327" y="4488731"/>
            <a:ext cx="167109" cy="132493"/>
          </a:xfrm>
          <a:prstGeom prst="line">
            <a:avLst/>
          </a:prstGeom>
          <a:solidFill>
            <a:schemeClr val="accent1"/>
          </a:solidFill>
          <a:ln w="12700" cap="flat" cmpd="sng" algn="ctr">
            <a:solidFill>
              <a:schemeClr val="tx1"/>
            </a:solidFill>
            <a:prstDash val="solid"/>
            <a:round/>
            <a:headEnd type="none" w="lg" len="lg"/>
            <a:tailEnd type="stealth" w="lg" len="lg"/>
          </a:ln>
        </p:spPr>
      </p:cxnSp>
      <p:cxnSp>
        <p:nvCxnSpPr>
          <p:cNvPr id="86" name="直接连接符 85"/>
          <p:cNvCxnSpPr/>
          <p:nvPr/>
        </p:nvCxnSpPr>
        <p:spPr bwMode="auto">
          <a:xfrm flipH="1">
            <a:off x="5530601" y="4503558"/>
            <a:ext cx="395201" cy="106108"/>
          </a:xfrm>
          <a:prstGeom prst="line">
            <a:avLst/>
          </a:prstGeom>
          <a:solidFill>
            <a:schemeClr val="accent1"/>
          </a:solidFill>
          <a:ln w="12700" cap="flat" cmpd="sng" algn="ctr">
            <a:solidFill>
              <a:schemeClr val="tx1"/>
            </a:solidFill>
            <a:prstDash val="solid"/>
            <a:round/>
            <a:headEnd type="none" w="lg" len="lg"/>
            <a:tailEnd type="stealth" w="lg" len="lg"/>
          </a:ln>
        </p:spPr>
      </p:cxnSp>
      <p:cxnSp>
        <p:nvCxnSpPr>
          <p:cNvPr id="88" name="直接连接符 87"/>
          <p:cNvCxnSpPr/>
          <p:nvPr/>
        </p:nvCxnSpPr>
        <p:spPr bwMode="auto">
          <a:xfrm flipH="1">
            <a:off x="5615386" y="4528162"/>
            <a:ext cx="707210" cy="191797"/>
          </a:xfrm>
          <a:prstGeom prst="line">
            <a:avLst/>
          </a:prstGeom>
          <a:solidFill>
            <a:schemeClr val="accent1"/>
          </a:solidFill>
          <a:ln w="12700" cap="flat" cmpd="sng" algn="ctr">
            <a:solidFill>
              <a:schemeClr val="tx1"/>
            </a:solidFill>
            <a:prstDash val="solid"/>
            <a:round/>
            <a:headEnd type="none" w="lg" len="lg"/>
            <a:tailEnd type="stealth" w="lg" len="lg"/>
          </a:ln>
        </p:spPr>
      </p:cxnSp>
      <p:sp>
        <p:nvSpPr>
          <p:cNvPr id="94" name="矩形 93"/>
          <p:cNvSpPr/>
          <p:nvPr/>
        </p:nvSpPr>
        <p:spPr bwMode="auto">
          <a:xfrm>
            <a:off x="3665671" y="5410503"/>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5" name="矩形 94"/>
          <p:cNvSpPr/>
          <p:nvPr/>
        </p:nvSpPr>
        <p:spPr bwMode="auto">
          <a:xfrm>
            <a:off x="2961475" y="5418898"/>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7" name="矩形 96"/>
          <p:cNvSpPr/>
          <p:nvPr/>
        </p:nvSpPr>
        <p:spPr bwMode="auto">
          <a:xfrm>
            <a:off x="4694080" y="5405104"/>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8" name="矩形 97"/>
          <p:cNvSpPr/>
          <p:nvPr/>
        </p:nvSpPr>
        <p:spPr bwMode="auto">
          <a:xfrm>
            <a:off x="5761079" y="5411677"/>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9" name="矩形 98"/>
          <p:cNvSpPr/>
          <p:nvPr/>
        </p:nvSpPr>
        <p:spPr>
          <a:xfrm>
            <a:off x="3623068" y="5888305"/>
            <a:ext cx="1967655" cy="461665"/>
          </a:xfrm>
          <a:prstGeom prst="rect">
            <a:avLst/>
          </a:prstGeom>
        </p:spPr>
        <p:txBody>
          <a:bodyPr wrap="none">
            <a:spAutoFit/>
          </a:bodyPr>
          <a:lstStyle/>
          <a:p>
            <a:r>
              <a:rPr lang="en-US" altLang="zh-CN" b="1" dirty="0">
                <a:solidFill>
                  <a:srgbClr val="FF0000"/>
                </a:solidFill>
              </a:rPr>
              <a:t>TXOPs through </a:t>
            </a:r>
            <a:r>
              <a:rPr lang="en-US" altLang="zh-CN" b="1" dirty="0" smtClean="0">
                <a:solidFill>
                  <a:srgbClr val="FF0000"/>
                </a:solidFill>
              </a:rPr>
              <a:t>contention</a:t>
            </a:r>
          </a:p>
          <a:p>
            <a:pPr algn="ctr"/>
            <a:r>
              <a:rPr lang="en-US" altLang="zh-CN" b="1" dirty="0" smtClean="0">
                <a:solidFill>
                  <a:srgbClr val="FF0000"/>
                </a:solidFill>
              </a:rPr>
              <a:t> for non-RTA data</a:t>
            </a:r>
            <a:endParaRPr lang="zh-CN" altLang="en-US" b="1" dirty="0">
              <a:solidFill>
                <a:srgbClr val="FF0000"/>
              </a:solidFill>
            </a:endParaRPr>
          </a:p>
        </p:txBody>
      </p:sp>
      <p:cxnSp>
        <p:nvCxnSpPr>
          <p:cNvPr id="101" name="直接箭头连接符 100"/>
          <p:cNvCxnSpPr>
            <a:endCxn id="99" idx="1"/>
          </p:cNvCxnSpPr>
          <p:nvPr/>
        </p:nvCxnSpPr>
        <p:spPr bwMode="auto">
          <a:xfrm>
            <a:off x="3052886" y="5734437"/>
            <a:ext cx="570182" cy="384701"/>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03" name="直接箭头连接符 102"/>
          <p:cNvCxnSpPr/>
          <p:nvPr/>
        </p:nvCxnSpPr>
        <p:spPr bwMode="auto">
          <a:xfrm>
            <a:off x="3745571" y="5734437"/>
            <a:ext cx="270272" cy="153868"/>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05" name="直接箭头连接符 104"/>
          <p:cNvCxnSpPr>
            <a:endCxn id="99" idx="0"/>
          </p:cNvCxnSpPr>
          <p:nvPr/>
        </p:nvCxnSpPr>
        <p:spPr bwMode="auto">
          <a:xfrm flipH="1">
            <a:off x="4606896" y="5754729"/>
            <a:ext cx="202651" cy="133576"/>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07" name="直接箭头连接符 106"/>
          <p:cNvCxnSpPr/>
          <p:nvPr/>
        </p:nvCxnSpPr>
        <p:spPr bwMode="auto">
          <a:xfrm flipH="1">
            <a:off x="5334278" y="5734437"/>
            <a:ext cx="500111" cy="194452"/>
          </a:xfrm>
          <a:prstGeom prst="straightConnector1">
            <a:avLst/>
          </a:prstGeom>
          <a:solidFill>
            <a:schemeClr val="accent1"/>
          </a:solidFill>
          <a:ln w="12700" cap="flat" cmpd="sng" algn="ctr">
            <a:solidFill>
              <a:schemeClr val="tx1"/>
            </a:solidFill>
            <a:prstDash val="solid"/>
            <a:round/>
            <a:headEnd type="none" w="sm" len="sm"/>
            <a:tailEnd type="triangle"/>
          </a:ln>
        </p:spPr>
      </p:cxnSp>
    </p:spTree>
    <p:extLst>
      <p:ext uri="{BB962C8B-B14F-4D97-AF65-F5344CB8AC3E}">
        <p14:creationId xmlns:p14="http://schemas.microsoft.com/office/powerpoint/2010/main" val="1744056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ea typeface="Gulim" panose="020B0600000101010101" charset="-127"/>
              </a:rPr>
              <a:t>Admission control </a:t>
            </a:r>
            <a:r>
              <a:rPr lang="en-US" altLang="ko-KR" dirty="0">
                <a:ea typeface="Gulim" panose="020B0600000101010101" charset="-127"/>
              </a:rPr>
              <a:t>for </a:t>
            </a:r>
            <a:r>
              <a:rPr lang="en-GB" altLang="ko-KR" dirty="0" smtClean="0">
                <a:ea typeface="Gulim" panose="020B0600000101010101" charset="-127"/>
              </a:rPr>
              <a:t>m</a:t>
            </a:r>
            <a:r>
              <a:rPr lang="en-GB" altLang="zh-CN" dirty="0" smtClean="0">
                <a:ea typeface="Gulim" panose="020B0600000101010101" charset="-127"/>
              </a:rPr>
              <a:t>ulti-link </a:t>
            </a:r>
            <a:r>
              <a:rPr lang="en-US" altLang="ko-KR" dirty="0">
                <a:ea typeface="Gulim" panose="020B0600000101010101" charset="-127"/>
              </a:rPr>
              <a:t>operation </a:t>
            </a:r>
            <a:endParaRPr lang="zh-CN" altLang="en-US" dirty="0"/>
          </a:p>
        </p:txBody>
      </p:sp>
      <p:sp>
        <p:nvSpPr>
          <p:cNvPr id="3" name="内容占位符 2"/>
          <p:cNvSpPr>
            <a:spLocks noGrp="1"/>
          </p:cNvSpPr>
          <p:nvPr>
            <p:ph idx="1"/>
          </p:nvPr>
        </p:nvSpPr>
        <p:spPr>
          <a:xfrm>
            <a:off x="685800" y="1916832"/>
            <a:ext cx="7858125" cy="3888432"/>
          </a:xfrm>
        </p:spPr>
        <p:txBody>
          <a:bodyPr/>
          <a:lstStyle/>
          <a:p>
            <a:pPr algn="just"/>
            <a:r>
              <a:rPr lang="en-US" altLang="ja-JP" sz="2000" b="0" dirty="0">
                <a:ea typeface="Gulim" panose="020B0600000101010101" charset="-127"/>
              </a:rPr>
              <a:t>Since admission control is a direct method  to lower latency and </a:t>
            </a:r>
            <a:r>
              <a:rPr lang="en-US" altLang="ja-JP" sz="2000" b="0" dirty="0" smtClean="0">
                <a:ea typeface="Gulim" panose="020B0600000101010101" charset="-127"/>
              </a:rPr>
              <a:t>jitter, flexible </a:t>
            </a:r>
            <a:r>
              <a:rPr lang="en-US" altLang="ja-JP" sz="2000" b="0" dirty="0">
                <a:ea typeface="Gulim" panose="020B0600000101010101" charset="-127"/>
              </a:rPr>
              <a:t>admission control </a:t>
            </a:r>
            <a:r>
              <a:rPr lang="en-US" altLang="zh-CN" sz="2000" b="0" dirty="0">
                <a:ea typeface="Gulim" panose="020B0600000101010101" charset="-127"/>
              </a:rPr>
              <a:t>strategies can be adopted for </a:t>
            </a:r>
            <a:r>
              <a:rPr lang="en-US" altLang="ko-KR" sz="2000" b="0" dirty="0">
                <a:ea typeface="Gulim" panose="020B0600000101010101" charset="-127"/>
              </a:rPr>
              <a:t>different bands or </a:t>
            </a:r>
            <a:r>
              <a:rPr lang="en-US" altLang="ko-KR" sz="2000" b="0" dirty="0" smtClean="0">
                <a:ea typeface="Gulim" panose="020B0600000101010101" charset="-127"/>
              </a:rPr>
              <a:t>channels</a:t>
            </a:r>
            <a:r>
              <a:rPr lang="en-US" altLang="ko-KR" sz="2000" b="0" dirty="0">
                <a:ea typeface="Gulim" panose="020B0600000101010101" charset="-127"/>
              </a:rPr>
              <a:t> </a:t>
            </a:r>
            <a:r>
              <a:rPr lang="en-US" altLang="ko-KR" sz="2000" b="0" dirty="0" smtClean="0">
                <a:ea typeface="Gulim" panose="020B0600000101010101" charset="-127"/>
              </a:rPr>
              <a:t>according the types of application, the priorities of the services, the types of STAs, etc. </a:t>
            </a:r>
          </a:p>
          <a:p>
            <a:pPr algn="just"/>
            <a:r>
              <a:rPr lang="en-US" altLang="ko-KR" sz="2000" b="0" dirty="0" smtClean="0">
                <a:ea typeface="Gulim" panose="020B0600000101010101" charset="-127"/>
              </a:rPr>
              <a:t>Different kinds of applications can be loaded on  different bands or channels. For example, the RTA data which needs low latency and jitter is controlled to be transmitted on one channel or band, and the data of best-effort applications is controlled to be transmitted on the other channels or bands. </a:t>
            </a:r>
          </a:p>
          <a:p>
            <a:pPr algn="just"/>
            <a:r>
              <a:rPr lang="en-US" altLang="ko-KR" sz="2000" b="0" dirty="0" smtClean="0">
                <a:ea typeface="Gulim" panose="020B0600000101010101" charset="-127"/>
              </a:rPr>
              <a:t>The number of the STAs to access the channel which transmits the data of RTA applications is strictly limited to guarantee the low latency and jitter performance.</a:t>
            </a:r>
            <a:endParaRPr lang="zh-CN" altLang="en-US" sz="2000" b="0" dirty="0">
              <a:ea typeface="Gulim" panose="020B0600000101010101" charset="-127"/>
            </a:endParaRPr>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6</a:t>
            </a:fld>
            <a:endParaRPr lang="en-US" altLang="zh-CN" dirty="0"/>
          </a:p>
        </p:txBody>
      </p:sp>
    </p:spTree>
    <p:extLst>
      <p:ext uri="{BB962C8B-B14F-4D97-AF65-F5344CB8AC3E}">
        <p14:creationId xmlns:p14="http://schemas.microsoft.com/office/powerpoint/2010/main" val="26810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a:xfrm>
            <a:off x="685800" y="1981200"/>
            <a:ext cx="8206680" cy="4114800"/>
          </a:xfrm>
        </p:spPr>
        <p:txBody>
          <a:bodyPr/>
          <a:lstStyle/>
          <a:p>
            <a:pPr marL="285750" indent="-285750" algn="just">
              <a:buFont typeface="Wingdings" panose="05000000000000000000" pitchFamily="2" charset="2"/>
              <a:buChar char="p"/>
            </a:pPr>
            <a:r>
              <a:rPr lang="en-US" altLang="zh-CN" sz="2000" b="0" dirty="0" smtClean="0"/>
              <a:t>The </a:t>
            </a:r>
            <a:r>
              <a:rPr lang="en-US" altLang="zh-CN" sz="2000" b="0" dirty="0"/>
              <a:t>combination of </a:t>
            </a:r>
            <a:r>
              <a:rPr lang="en-GB" altLang="zh-CN" sz="2000" b="0" dirty="0" smtClean="0">
                <a:ea typeface="Gulim" panose="020B0600000101010101" charset="-127"/>
              </a:rPr>
              <a:t>multi-link operation, </a:t>
            </a:r>
            <a:r>
              <a:rPr lang="en-US" altLang="ja-JP" sz="2000" b="0" dirty="0"/>
              <a:t>time scheduling </a:t>
            </a:r>
            <a:r>
              <a:rPr lang="en-GB" altLang="zh-CN" sz="2000" b="0" dirty="0">
                <a:ea typeface="Gulim" panose="020B0600000101010101" charset="-127"/>
              </a:rPr>
              <a:t>and admission control needs to be considered to further lower the latency and jitter so as to satisfy the requirements for RTA</a:t>
            </a:r>
            <a:r>
              <a:rPr lang="en-GB" altLang="zh-CN" sz="2000" b="0" dirty="0" smtClean="0">
                <a:ea typeface="Gulim" panose="020B0600000101010101" charset="-127"/>
              </a:rPr>
              <a:t>.</a:t>
            </a:r>
          </a:p>
          <a:p>
            <a:pPr marL="285750" indent="-285750" algn="just">
              <a:buFont typeface="Wingdings" panose="05000000000000000000" pitchFamily="2" charset="2"/>
              <a:buChar char="p"/>
            </a:pPr>
            <a:endParaRPr lang="en-GB" altLang="zh-CN" sz="2000" b="0" dirty="0">
              <a:ea typeface="Gulim" panose="020B0600000101010101" charset="-127"/>
            </a:endParaRPr>
          </a:p>
          <a:p>
            <a:pPr marL="285750" indent="-285750" algn="just">
              <a:buFont typeface="Wingdings" panose="05000000000000000000" pitchFamily="2" charset="2"/>
              <a:buChar char="p"/>
            </a:pPr>
            <a:r>
              <a:rPr lang="en-US" altLang="zh-CN" sz="2000" b="0" dirty="0" smtClean="0"/>
              <a:t>Flexible channel access methods can be considered for </a:t>
            </a:r>
            <a:r>
              <a:rPr lang="en-GB" altLang="zh-CN" sz="2000" b="0" dirty="0" smtClean="0">
                <a:ea typeface="Gulim" panose="020B0600000101010101" charset="-127"/>
              </a:rPr>
              <a:t>multi-link </a:t>
            </a:r>
            <a:r>
              <a:rPr lang="en-US" altLang="ko-KR" sz="2000" b="0" dirty="0" smtClean="0">
                <a:ea typeface="Gulim" panose="020B0600000101010101" charset="-127"/>
              </a:rPr>
              <a:t>operation</a:t>
            </a:r>
            <a:r>
              <a:rPr lang="en-US" altLang="ko-KR" sz="2000" b="0" dirty="0">
                <a:ea typeface="Gulim" panose="020B0600000101010101" charset="-127"/>
              </a:rPr>
              <a:t>. Different kinds of </a:t>
            </a:r>
            <a:r>
              <a:rPr lang="en-US" altLang="zh-CN" sz="2000" b="0" dirty="0"/>
              <a:t>channel access methods can be respectively adopted for different </a:t>
            </a:r>
            <a:r>
              <a:rPr lang="en-US" altLang="zh-CN" sz="2000" b="0" dirty="0" smtClean="0"/>
              <a:t>links according to the environment of the links and the types of the applications loaded on the links.</a:t>
            </a:r>
            <a:endParaRPr lang="en-US" altLang="zh-CN" sz="2000" b="0" dirty="0"/>
          </a:p>
          <a:p>
            <a:pPr marL="285750" indent="-285750" algn="just">
              <a:buFont typeface="Wingdings" panose="05000000000000000000" pitchFamily="2" charset="2"/>
              <a:buChar char="p"/>
            </a:pPr>
            <a:endParaRPr lang="en-GB" altLang="zh-CN" sz="2000" b="0" dirty="0" smtClean="0">
              <a:ea typeface="Gulim" panose="020B0600000101010101" charset="-127"/>
            </a:endParaRPr>
          </a:p>
          <a:p>
            <a:pPr algn="just">
              <a:buFont typeface="Wingdings" panose="05000000000000000000" pitchFamily="2" charset="2"/>
              <a:buChar char="p"/>
            </a:pPr>
            <a:endParaRPr lang="en-US" altLang="zh-CN" sz="2000" b="0" dirty="0" smtClean="0">
              <a:ea typeface="Gulim" panose="020B0600000101010101" charset="-127"/>
            </a:endParaRPr>
          </a:p>
          <a:p>
            <a:pPr algn="just">
              <a:buFont typeface="Wingdings" panose="05000000000000000000" pitchFamily="2" charset="2"/>
              <a:buChar char="p"/>
            </a:pPr>
            <a:endParaRPr lang="en-US" altLang="zh-CN" sz="2000" b="0" dirty="0" smtClean="0">
              <a:ea typeface="Gulim" panose="020B0600000101010101" charset="-127"/>
            </a:endParaRPr>
          </a:p>
          <a:p>
            <a:pPr algn="just">
              <a:buFont typeface="Wingdings" panose="05000000000000000000" pitchFamily="2" charset="2"/>
              <a:buChar char="p"/>
            </a:pPr>
            <a:endParaRPr lang="zh-CN" altLang="en-US" sz="2000" b="0" dirty="0">
              <a:ea typeface="Gulim" panose="020B0600000101010101" charset="-127"/>
            </a:endParaRPr>
          </a:p>
        </p:txBody>
      </p:sp>
      <p:sp>
        <p:nvSpPr>
          <p:cNvPr id="4" name="页脚占位符 3"/>
          <p:cNvSpPr>
            <a:spLocks noGrp="1"/>
          </p:cNvSpPr>
          <p:nvPr>
            <p:ph type="ftr" sz="quarter" idx="10"/>
          </p:nvPr>
        </p:nvSpPr>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7</a:t>
            </a:fld>
            <a:endParaRPr lang="en-US" altLang="zh-CN" dirty="0"/>
          </a:p>
        </p:txBody>
      </p:sp>
    </p:spTree>
    <p:extLst>
      <p:ext uri="{BB962C8B-B14F-4D97-AF65-F5344CB8AC3E}">
        <p14:creationId xmlns:p14="http://schemas.microsoft.com/office/powerpoint/2010/main" val="869738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a:t>
            </a:r>
            <a:r>
              <a:rPr lang="en-US" altLang="zh-CN" dirty="0" smtClean="0"/>
              <a:t>1</a:t>
            </a:r>
            <a:endParaRPr lang="zh-CN" altLang="en-US" dirty="0"/>
          </a:p>
        </p:txBody>
      </p:sp>
      <p:sp>
        <p:nvSpPr>
          <p:cNvPr id="3" name="内容占位符 2"/>
          <p:cNvSpPr>
            <a:spLocks noGrp="1"/>
          </p:cNvSpPr>
          <p:nvPr>
            <p:ph idx="1"/>
          </p:nvPr>
        </p:nvSpPr>
        <p:spPr/>
        <p:txBody>
          <a:bodyPr/>
          <a:lstStyle/>
          <a:p>
            <a:r>
              <a:rPr lang="en-US" altLang="zh-CN" dirty="0"/>
              <a:t>D</a:t>
            </a:r>
            <a:r>
              <a:rPr lang="en-US" altLang="zh-CN" dirty="0" smtClean="0"/>
              <a:t>o </a:t>
            </a:r>
            <a:r>
              <a:rPr lang="en-US" altLang="zh-CN" dirty="0"/>
              <a:t>you agree that admission control could be applied on each link </a:t>
            </a:r>
            <a:r>
              <a:rPr lang="en-US" altLang="zh-CN" dirty="0" smtClean="0"/>
              <a:t>independently?</a:t>
            </a:r>
          </a:p>
          <a:p>
            <a:endParaRPr lang="en-US" altLang="zh-CN" dirty="0"/>
          </a:p>
          <a:p>
            <a:endParaRPr lang="en-US" altLang="zh-CN" dirty="0" smtClean="0"/>
          </a:p>
          <a:p>
            <a:r>
              <a:rPr lang="en-US" altLang="zh-CN" dirty="0"/>
              <a:t>Y/N/A=</a:t>
            </a:r>
          </a:p>
          <a:p>
            <a:endParaRPr lang="zh-CN" altLang="en-US"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8</a:t>
            </a:fld>
            <a:endParaRPr lang="en-US" altLang="zh-CN" dirty="0"/>
          </a:p>
        </p:txBody>
      </p:sp>
    </p:spTree>
    <p:extLst>
      <p:ext uri="{BB962C8B-B14F-4D97-AF65-F5344CB8AC3E}">
        <p14:creationId xmlns:p14="http://schemas.microsoft.com/office/powerpoint/2010/main" val="1747316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8082096" cy="4826097"/>
          </a:xfrm>
        </p:spPr>
        <p:txBody>
          <a:bodyPr/>
          <a:lstStyle/>
          <a:p>
            <a:pPr>
              <a:buFont typeface="+mj-lt"/>
              <a:buAutoNum type="arabicPeriod"/>
            </a:pPr>
            <a:r>
              <a:rPr lang="en-US" altLang="zh-CN" sz="2000" b="0" dirty="0" smtClean="0"/>
              <a:t>11-18-1231-06-0eht-eht-draft-proposed-par, </a:t>
            </a:r>
            <a:r>
              <a:rPr lang="en-GB" altLang="zh-CN" sz="2000" b="0" dirty="0"/>
              <a:t>802.11 EHT Proposed </a:t>
            </a:r>
            <a:r>
              <a:rPr lang="en-GB" altLang="zh-CN" sz="2000" b="0" dirty="0" smtClean="0"/>
              <a:t>PAR</a:t>
            </a:r>
          </a:p>
          <a:p>
            <a:pPr>
              <a:buFont typeface="+mj-lt"/>
              <a:buAutoNum type="arabicPeriod"/>
            </a:pPr>
            <a:r>
              <a:rPr lang="en-US" altLang="zh-CN" sz="2000" b="0" dirty="0"/>
              <a:t>11-18-1233-07-0eht-eht-draft-proposed-csd, </a:t>
            </a:r>
            <a:r>
              <a:rPr lang="en-GB" altLang="zh-CN" sz="2000" b="0" dirty="0"/>
              <a:t>IEEE 802.11 EHT draft Proposed </a:t>
            </a:r>
            <a:r>
              <a:rPr lang="en-GB" altLang="zh-CN" sz="2000" b="0" dirty="0" smtClean="0"/>
              <a:t>CSD</a:t>
            </a:r>
          </a:p>
          <a:p>
            <a:pPr>
              <a:buFont typeface="+mj-lt"/>
              <a:buAutoNum type="arabicPeriod"/>
            </a:pPr>
            <a:r>
              <a:rPr lang="en-US" altLang="zh-CN" sz="2000" b="0" dirty="0"/>
              <a:t>11-19-1081-01-00be-multi-link-aggregation-gain-analysis-latency,Multi-Link Aggregation: Latency </a:t>
            </a:r>
            <a:r>
              <a:rPr lang="en-US" altLang="zh-CN" sz="2000" b="0" dirty="0" smtClean="0"/>
              <a:t>Gains</a:t>
            </a:r>
          </a:p>
          <a:p>
            <a:pPr>
              <a:buFont typeface="+mj-lt"/>
              <a:buAutoNum type="arabicPeriod"/>
            </a:pPr>
            <a:r>
              <a:rPr lang="en-GB" altLang="zh-CN" sz="2000" b="0" dirty="0" smtClean="0"/>
              <a:t>11-19-0065-06-0rta-rta-tig-summary-and-recommendations, </a:t>
            </a:r>
            <a:r>
              <a:rPr lang="en-GB" altLang="zh-CN" sz="2000" b="0" dirty="0"/>
              <a:t>RTA report summary</a:t>
            </a:r>
          </a:p>
          <a:p>
            <a:pPr>
              <a:buFont typeface="+mj-lt"/>
              <a:buAutoNum type="arabicPeriod"/>
            </a:pPr>
            <a:endParaRPr lang="en-US" altLang="zh-CN" sz="1800" dirty="0" smtClean="0"/>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9</a:t>
            </a:fld>
            <a:endParaRPr lang="en-US" altLang="zh-CN" dirty="0"/>
          </a:p>
        </p:txBody>
      </p:sp>
      <p:sp>
        <p:nvSpPr>
          <p:cNvPr id="7"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912</Words>
  <Application>Microsoft Office PowerPoint</Application>
  <PresentationFormat>全屏显示(4:3)</PresentationFormat>
  <Paragraphs>128</Paragraphs>
  <Slides>10</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Gulim</vt:lpstr>
      <vt:lpstr>宋体</vt:lpstr>
      <vt:lpstr>宋体</vt:lpstr>
      <vt:lpstr>Arial</vt:lpstr>
      <vt:lpstr>Calibri</vt:lpstr>
      <vt:lpstr>Times New Roman</vt:lpstr>
      <vt:lpstr>Wingdings</vt:lpstr>
      <vt:lpstr>802-11-Submission</vt:lpstr>
      <vt:lpstr>PowerPoint 演示文稿</vt:lpstr>
      <vt:lpstr>Introduction</vt:lpstr>
      <vt:lpstr>Background</vt:lpstr>
      <vt:lpstr>Requirements for the optimization of multi-link operation </vt:lpstr>
      <vt:lpstr>Channel access methods for multi-link operation </vt:lpstr>
      <vt:lpstr>Admission control for multi-link operation </vt:lpstr>
      <vt:lpstr>Conclusions</vt:lpstr>
      <vt:lpstr>Straw Poll 1</vt:lpstr>
      <vt:lpstr>References </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2019-01-11T20:08:28Z</dcterms:created>
  <dcterms:modified xsi:type="dcterms:W3CDTF">2019-11-08T09:21:08Z</dcterms:modified>
</cp:coreProperties>
</file>