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3"/>
  </p:notesMasterIdLst>
  <p:handoutMasterIdLst>
    <p:handoutMasterId r:id="rId24"/>
  </p:handoutMasterIdLst>
  <p:sldIdLst>
    <p:sldId id="370" r:id="rId5"/>
    <p:sldId id="276" r:id="rId6"/>
    <p:sldId id="371" r:id="rId7"/>
    <p:sldId id="372" r:id="rId8"/>
    <p:sldId id="373" r:id="rId9"/>
    <p:sldId id="381" r:id="rId10"/>
    <p:sldId id="382" r:id="rId11"/>
    <p:sldId id="374" r:id="rId12"/>
    <p:sldId id="377" r:id="rId13"/>
    <p:sldId id="376" r:id="rId14"/>
    <p:sldId id="379" r:id="rId15"/>
    <p:sldId id="378" r:id="rId16"/>
    <p:sldId id="380" r:id="rId17"/>
    <p:sldId id="385" r:id="rId18"/>
    <p:sldId id="386" r:id="rId19"/>
    <p:sldId id="383" r:id="rId20"/>
    <p:sldId id="375" r:id="rId21"/>
    <p:sldId id="38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6357" autoAdjust="0"/>
  </p:normalViewPr>
  <p:slideViewPr>
    <p:cSldViewPr>
      <p:cViewPr varScale="1">
        <p:scale>
          <a:sx n="95" d="100"/>
          <a:sy n="95" d="100"/>
        </p:scale>
        <p:origin x="67"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802.11-19/1596r2</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27"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6553F-7B2B-4F44-94E4-21B2885395BF}"/>
              </a:ext>
            </a:extLst>
          </p:cNvPr>
          <p:cNvSpPr>
            <a:spLocks noGrp="1"/>
          </p:cNvSpPr>
          <p:nvPr>
            <p:ph type="title"/>
          </p:nvPr>
        </p:nvSpPr>
        <p:spPr>
          <a:xfrm>
            <a:off x="914401" y="685801"/>
            <a:ext cx="10361084" cy="648631"/>
          </a:xfrm>
        </p:spPr>
        <p:txBody>
          <a:bodyPr/>
          <a:lstStyle/>
          <a:p>
            <a:r>
              <a:rPr lang="en-US" dirty="0"/>
              <a:t>Impact to 11p receiver performance</a:t>
            </a:r>
          </a:p>
        </p:txBody>
      </p:sp>
      <p:sp>
        <p:nvSpPr>
          <p:cNvPr id="3" name="Content Placeholder 2">
            <a:extLst>
              <a:ext uri="{FF2B5EF4-FFF2-40B4-BE49-F238E27FC236}">
                <a16:creationId xmlns:a16="http://schemas.microsoft.com/office/drawing/2014/main" id="{7B155795-60D1-4623-9FD7-ABD7E903C8D4}"/>
              </a:ext>
            </a:extLst>
          </p:cNvPr>
          <p:cNvSpPr>
            <a:spLocks noGrp="1"/>
          </p:cNvSpPr>
          <p:nvPr>
            <p:ph idx="1"/>
          </p:nvPr>
        </p:nvSpPr>
        <p:spPr>
          <a:xfrm>
            <a:off x="7608167" y="1751013"/>
            <a:ext cx="3667317" cy="4343401"/>
          </a:xfrm>
        </p:spPr>
        <p:txBody>
          <a:bodyPr/>
          <a:lstStyle/>
          <a:p>
            <a:pPr marL="0" indent="0"/>
            <a:r>
              <a:rPr lang="en-US" dirty="0"/>
              <a:t>Observation: </a:t>
            </a:r>
          </a:p>
          <a:p>
            <a:pPr>
              <a:buFont typeface="Arial" panose="020B0604020202020204" pitchFamily="34" charset="0"/>
              <a:buChar char="•"/>
            </a:pPr>
            <a:r>
              <a:rPr lang="en-US" dirty="0"/>
              <a:t>The impact from adding extra tones on L-SIG decoding is very small (&lt;0.4dB)</a:t>
            </a:r>
          </a:p>
        </p:txBody>
      </p:sp>
      <p:sp>
        <p:nvSpPr>
          <p:cNvPr id="4" name="Slide Number Placeholder 3">
            <a:extLst>
              <a:ext uri="{FF2B5EF4-FFF2-40B4-BE49-F238E27FC236}">
                <a16:creationId xmlns:a16="http://schemas.microsoft.com/office/drawing/2014/main" id="{419D5FAF-28DE-450B-8330-C275BBC11D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TextBox 6">
            <a:extLst>
              <a:ext uri="{FF2B5EF4-FFF2-40B4-BE49-F238E27FC236}">
                <a16:creationId xmlns:a16="http://schemas.microsoft.com/office/drawing/2014/main" id="{11495CFA-AFC7-4EE0-86D2-42F4691541DF}"/>
              </a:ext>
            </a:extLst>
          </p:cNvPr>
          <p:cNvSpPr txBox="1"/>
          <p:nvPr/>
        </p:nvSpPr>
        <p:spPr>
          <a:xfrm>
            <a:off x="793853" y="6150469"/>
            <a:ext cx="3240360" cy="677108"/>
          </a:xfrm>
          <a:prstGeom prst="rect">
            <a:avLst/>
          </a:prstGeom>
          <a:noFill/>
        </p:spPr>
        <p:txBody>
          <a:bodyPr wrap="square" rtlCol="0">
            <a:spAutoFit/>
          </a:bodyPr>
          <a:lstStyle/>
          <a:p>
            <a:r>
              <a:rPr lang="en-US" sz="1400" dirty="0">
                <a:solidFill>
                  <a:schemeClr val="tx1"/>
                </a:solidFill>
              </a:rPr>
              <a:t>*SNR in symbols without extra tones</a:t>
            </a:r>
            <a:endParaRPr lang="en-US" sz="1400" dirty="0"/>
          </a:p>
          <a:p>
            <a:endParaRPr lang="en-US" dirty="0"/>
          </a:p>
        </p:txBody>
      </p:sp>
      <p:pic>
        <p:nvPicPr>
          <p:cNvPr id="2050" name="Picture 2" descr="image001">
            <a:extLst>
              <a:ext uri="{FF2B5EF4-FFF2-40B4-BE49-F238E27FC236}">
                <a16:creationId xmlns:a16="http://schemas.microsoft.com/office/drawing/2014/main" id="{C24DD59F-AEAC-4B45-BAF3-5C9EA5968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314" y="1052736"/>
            <a:ext cx="6726248" cy="50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8024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ACCC-A402-4BD4-ADDC-A4E6F671D945}"/>
              </a:ext>
            </a:extLst>
          </p:cNvPr>
          <p:cNvSpPr>
            <a:spLocks noGrp="1"/>
          </p:cNvSpPr>
          <p:nvPr>
            <p:ph type="title"/>
          </p:nvPr>
        </p:nvSpPr>
        <p:spPr>
          <a:xfrm>
            <a:off x="915458" y="261742"/>
            <a:ext cx="10361084" cy="1065213"/>
          </a:xfrm>
        </p:spPr>
        <p:txBody>
          <a:bodyPr/>
          <a:lstStyle/>
          <a:p>
            <a:r>
              <a:rPr lang="en-US" dirty="0"/>
              <a:t>False Alarm vs Detection for legacy 11p PPDU</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EB1933-24A1-419F-AA61-4A002AB2E026}"/>
                  </a:ext>
                </a:extLst>
              </p:cNvPr>
              <p:cNvSpPr>
                <a:spLocks noGrp="1"/>
              </p:cNvSpPr>
              <p:nvPr>
                <p:ph idx="1"/>
              </p:nvPr>
            </p:nvSpPr>
            <p:spPr>
              <a:xfrm>
                <a:off x="7908957" y="1326954"/>
                <a:ext cx="3815770" cy="5054373"/>
              </a:xfrm>
            </p:spPr>
            <p:txBody>
              <a:bodyPr/>
              <a:lstStyle/>
              <a:p>
                <a:pPr>
                  <a:buFont typeface="Arial" panose="020B0604020202020204" pitchFamily="34" charset="0"/>
                  <a:buChar char="•"/>
                </a:pPr>
                <a:r>
                  <a:rPr lang="en-US" sz="2000" dirty="0"/>
                  <a:t>Receiver Operating Characteristic (ROC) curves are generated for a simple detection algorithm based on the comparison between </a:t>
                </a:r>
                <a14:m>
                  <m:oMath xmlns:m="http://schemas.openxmlformats.org/officeDocument/2006/math">
                    <m:d>
                      <m:dPr>
                        <m:begChr m:val="|"/>
                        <m:endChr m:val="|"/>
                        <m:ctrlPr>
                          <a:rPr lang="en-US" sz="2000" i="1" smtClean="0">
                            <a:latin typeface="Cambria Math" panose="02040503050406030204" pitchFamily="18" charset="0"/>
                          </a:rPr>
                        </m:ctrlPr>
                      </m:dPr>
                      <m:e>
                        <m:r>
                          <a:rPr lang="en-US" sz="2000" b="1" i="1" smtClean="0">
                            <a:latin typeface="Cambria Math" panose="02040503050406030204" pitchFamily="18" charset="0"/>
                          </a:rPr>
                          <m:t>𝑺</m:t>
                        </m:r>
                      </m:e>
                    </m:d>
                  </m:oMath>
                </a14:m>
                <a:r>
                  <a:rPr lang="en-US" sz="2000" dirty="0"/>
                  <a:t> and thresholds given an SNR</a:t>
                </a:r>
              </a:p>
              <a:p>
                <a:pPr lvl="1">
                  <a:buFont typeface="Arial" panose="020B0604020202020204" pitchFamily="34" charset="0"/>
                  <a:buChar char="•"/>
                </a:pPr>
                <a:r>
                  <a:rPr lang="en-US" sz="1600" dirty="0"/>
                  <a:t>Smaller threshold </a:t>
                </a:r>
                <a:r>
                  <a:rPr lang="en-US" sz="1600" dirty="0">
                    <a:sym typeface="Wingdings" panose="05000000000000000000" pitchFamily="2" charset="2"/>
                  </a:rPr>
                  <a:t> better detection, higher FA</a:t>
                </a:r>
              </a:p>
              <a:p>
                <a:pPr lvl="1">
                  <a:buFont typeface="Arial" panose="020B0604020202020204" pitchFamily="34" charset="0"/>
                  <a:buChar char="•"/>
                </a:pPr>
                <a:r>
                  <a:rPr lang="en-US" sz="1600" dirty="0">
                    <a:sym typeface="Wingdings" panose="05000000000000000000" pitchFamily="2" charset="2"/>
                  </a:rPr>
                  <a:t>Higher FA does not create major problem, but just misses better performance opportunity</a:t>
                </a:r>
              </a:p>
              <a:p>
                <a:pPr lvl="1">
                  <a:buFont typeface="Arial" panose="020B0604020202020204" pitchFamily="34" charset="0"/>
                  <a:buChar char="•"/>
                </a:pPr>
                <a:r>
                  <a:rPr lang="en-US" sz="1600" dirty="0">
                    <a:sym typeface="Wingdings" panose="05000000000000000000" pitchFamily="2" charset="2"/>
                  </a:rPr>
                  <a:t>Threshold may need to set based SNR</a:t>
                </a:r>
                <a:endParaRPr lang="en-US" sz="1600" dirty="0"/>
              </a:p>
              <a:p>
                <a:pPr>
                  <a:buFont typeface="Arial" panose="020B0604020202020204" pitchFamily="34" charset="0"/>
                  <a:buChar char="•"/>
                </a:pPr>
                <a:r>
                  <a:rPr lang="en-US" sz="2000" dirty="0"/>
                  <a:t>Both probabilities may be further improved via a more sophisticated algorithm </a:t>
                </a:r>
              </a:p>
            </p:txBody>
          </p:sp>
        </mc:Choice>
        <mc:Fallback xmlns="">
          <p:sp>
            <p:nvSpPr>
              <p:cNvPr id="3" name="Content Placeholder 2">
                <a:extLst>
                  <a:ext uri="{FF2B5EF4-FFF2-40B4-BE49-F238E27FC236}">
                    <a16:creationId xmlns:a16="http://schemas.microsoft.com/office/drawing/2014/main" id="{4CEB1933-24A1-419F-AA61-4A002AB2E026}"/>
                  </a:ext>
                </a:extLst>
              </p:cNvPr>
              <p:cNvSpPr>
                <a:spLocks noGrp="1" noRot="1" noChangeAspect="1" noMove="1" noResize="1" noEditPoints="1" noAdjustHandles="1" noChangeArrowheads="1" noChangeShapeType="1" noTextEdit="1"/>
              </p:cNvSpPr>
              <p:nvPr>
                <p:ph idx="1"/>
              </p:nvPr>
            </p:nvSpPr>
            <p:spPr>
              <a:xfrm>
                <a:off x="7908957" y="1326954"/>
                <a:ext cx="3815770" cy="5054373"/>
              </a:xfrm>
              <a:blipFill>
                <a:blip r:embed="rId2"/>
                <a:stretch>
                  <a:fillRect l="-1278" t="-724"/>
                </a:stretch>
              </a:blipFill>
            </p:spPr>
            <p:txBody>
              <a:bodyPr/>
              <a:lstStyle/>
              <a:p>
                <a:r>
                  <a:rPr lang="en-US">
                    <a:noFill/>
                  </a:rPr>
                  <a:t> </a:t>
                </a:r>
              </a:p>
            </p:txBody>
          </p:sp>
        </mc:Fallback>
      </mc:AlternateContent>
      <p:sp>
        <p:nvSpPr>
          <p:cNvPr id="13" name="Slide Number Placeholder 3">
            <a:extLst>
              <a:ext uri="{FF2B5EF4-FFF2-40B4-BE49-F238E27FC236}">
                <a16:creationId xmlns:a16="http://schemas.microsoft.com/office/drawing/2014/main" id="{46B1299D-D5CB-4001-88B9-89D5226D6A0F}"/>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pic>
        <p:nvPicPr>
          <p:cNvPr id="3077" name="Picture 7" descr="image021">
            <a:extLst>
              <a:ext uri="{FF2B5EF4-FFF2-40B4-BE49-F238E27FC236}">
                <a16:creationId xmlns:a16="http://schemas.microsoft.com/office/drawing/2014/main" id="{8DC84A0F-4DD9-48B7-AF37-8C5006732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58" y="1011796"/>
            <a:ext cx="3572827" cy="2674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5" descr="image022">
            <a:extLst>
              <a:ext uri="{FF2B5EF4-FFF2-40B4-BE49-F238E27FC236}">
                <a16:creationId xmlns:a16="http://schemas.microsoft.com/office/drawing/2014/main" id="{B5AD2D8B-D6CE-4B0A-9CE1-08DAE9AA9D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4585" y="1019194"/>
            <a:ext cx="3655211" cy="2743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image023">
            <a:extLst>
              <a:ext uri="{FF2B5EF4-FFF2-40B4-BE49-F238E27FC236}">
                <a16:creationId xmlns:a16="http://schemas.microsoft.com/office/drawing/2014/main" id="{CD36AB8A-B367-4DEA-B58E-62B95B3CE6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186" y="3574570"/>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6" descr="image024">
            <a:extLst>
              <a:ext uri="{FF2B5EF4-FFF2-40B4-BE49-F238E27FC236}">
                <a16:creationId xmlns:a16="http://schemas.microsoft.com/office/drawing/2014/main" id="{B4F01026-CC21-420D-9B21-C25B7FCAB7C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8663" y="3623657"/>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706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1311-A28C-4174-9452-E2004F380C34}"/>
              </a:ext>
            </a:extLst>
          </p:cNvPr>
          <p:cNvSpPr>
            <a:spLocks noGrp="1"/>
          </p:cNvSpPr>
          <p:nvPr>
            <p:ph type="title"/>
          </p:nvPr>
        </p:nvSpPr>
        <p:spPr/>
        <p:txBody>
          <a:bodyPr/>
          <a:lstStyle/>
          <a:p>
            <a:r>
              <a:rPr lang="en-US" dirty="0"/>
              <a:t>New transmission vs Retransmission Detection Error Rate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D2D1D83-A3F8-47BB-AF8A-4C6C1FBCA18A}"/>
                  </a:ext>
                </a:extLst>
              </p:cNvPr>
              <p:cNvSpPr>
                <a:spLocks noGrp="1"/>
              </p:cNvSpPr>
              <p:nvPr>
                <p:ph idx="1"/>
              </p:nvPr>
            </p:nvSpPr>
            <p:spPr>
              <a:xfrm>
                <a:off x="5879976" y="2150246"/>
                <a:ext cx="5395509" cy="2736442"/>
              </a:xfrm>
            </p:spPr>
            <p:txBody>
              <a:bodyPr/>
              <a:lstStyle/>
              <a:p>
                <a:pPr>
                  <a:buFont typeface="Arial" panose="020B0604020202020204" pitchFamily="34" charset="0"/>
                  <a:buChar char="•"/>
                </a:pPr>
                <a:r>
                  <a:rPr lang="en-US" dirty="0"/>
                  <a:t>Assuming the 11p PPDU from 11bd device is correctly detected</a:t>
                </a:r>
              </a:p>
              <a:p>
                <a:pPr>
                  <a:buFont typeface="Arial" panose="020B0604020202020204" pitchFamily="34" charset="0"/>
                  <a:buChar char="•"/>
                </a:pPr>
                <a:r>
                  <a:rPr lang="en-US" dirty="0"/>
                  <a:t>The detection algorithm is based on the one in page 9</a:t>
                </a:r>
              </a:p>
              <a:p>
                <a:pPr>
                  <a:buFont typeface="Arial" panose="020B0604020202020204" pitchFamily="34" charset="0"/>
                  <a:buChar char="•"/>
                </a:pPr>
                <a:r>
                  <a:rPr lang="en-US" dirty="0"/>
                  <a:t>For all channels simulated, extra info BER is always less than L-SIG PER</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𝒙</m:t>
                    </m:r>
                  </m:oMath>
                </a14:m>
                <a:r>
                  <a:rPr lang="en-US" dirty="0"/>
                  <a:t>, for any </a:t>
                </a:r>
                <a14:m>
                  <m:oMath xmlns:m="http://schemas.openxmlformats.org/officeDocument/2006/math">
                    <m:r>
                      <a:rPr lang="en-US" b="1" i="1" smtClean="0">
                        <a:latin typeface="Cambria Math" panose="02040503050406030204" pitchFamily="18" charset="0"/>
                      </a:rPr>
                      <m:t>𝒙</m:t>
                    </m:r>
                    <m:r>
                      <a:rPr lang="en-US" b="1" i="1" smtClean="0">
                        <a:latin typeface="Cambria Math" panose="02040503050406030204" pitchFamily="18" charset="0"/>
                      </a:rPr>
                      <m:t>&gt;</m:t>
                    </m:r>
                    <m:r>
                      <a:rPr lang="en-US" b="1" i="1" smtClean="0">
                        <a:latin typeface="Cambria Math" panose="02040503050406030204" pitchFamily="18" charset="0"/>
                      </a:rPr>
                      <m:t>𝟎</m:t>
                    </m:r>
                    <m:r>
                      <a:rPr lang="en-US" b="1" i="1" smtClean="0">
                        <a:latin typeface="Cambria Math" panose="02040503050406030204" pitchFamily="18" charset="0"/>
                      </a:rPr>
                      <m:t>.</m:t>
                    </m:r>
                    <m:r>
                      <a:rPr lang="en-US" b="1" i="1" smtClean="0">
                        <a:latin typeface="Cambria Math" panose="02040503050406030204" pitchFamily="18" charset="0"/>
                      </a:rPr>
                      <m:t>𝟓</m:t>
                    </m:r>
                    <m:r>
                      <a:rPr lang="en-US" b="1" i="1" smtClean="0">
                        <a:latin typeface="Cambria Math" panose="02040503050406030204" pitchFamily="18" charset="0"/>
                      </a:rPr>
                      <m:t>%</m:t>
                    </m:r>
                  </m:oMath>
                </a14:m>
                <a:endParaRPr lang="en-US" dirty="0"/>
              </a:p>
              <a:p>
                <a:pPr lvl="1">
                  <a:buFont typeface="Arial" panose="020B0604020202020204" pitchFamily="34" charset="0"/>
                  <a:buChar char="•"/>
                </a:pPr>
                <a:r>
                  <a:rPr lang="en-US" dirty="0"/>
                  <a:t>The probability of making 1-bit detection error is less than the probability of SIG detection failure</a:t>
                </a:r>
              </a:p>
              <a:p>
                <a:pPr>
                  <a:buFont typeface="Arial" panose="020B0604020202020204" pitchFamily="34" charset="0"/>
                  <a:buChar char="•"/>
                </a:pPr>
                <a:endParaRPr lang="en-US" dirty="0"/>
              </a:p>
              <a:p>
                <a:pPr marL="0" indent="0"/>
                <a:r>
                  <a:rPr lang="en-US" dirty="0"/>
                  <a:t> </a:t>
                </a:r>
              </a:p>
            </p:txBody>
          </p:sp>
        </mc:Choice>
        <mc:Fallback xmlns="">
          <p:sp>
            <p:nvSpPr>
              <p:cNvPr id="3" name="Content Placeholder 2">
                <a:extLst>
                  <a:ext uri="{FF2B5EF4-FFF2-40B4-BE49-F238E27FC236}">
                    <a16:creationId xmlns:a16="http://schemas.microsoft.com/office/drawing/2014/main" id="{3D2D1D83-A3F8-47BB-AF8A-4C6C1FBCA18A}"/>
                  </a:ext>
                </a:extLst>
              </p:cNvPr>
              <p:cNvSpPr>
                <a:spLocks noGrp="1" noRot="1" noChangeAspect="1" noMove="1" noResize="1" noEditPoints="1" noAdjustHandles="1" noChangeArrowheads="1" noChangeShapeType="1" noTextEdit="1"/>
              </p:cNvSpPr>
              <p:nvPr>
                <p:ph idx="1"/>
              </p:nvPr>
            </p:nvSpPr>
            <p:spPr>
              <a:xfrm>
                <a:off x="5879976" y="2150246"/>
                <a:ext cx="5395509" cy="2736442"/>
              </a:xfrm>
              <a:blipFill>
                <a:blip r:embed="rId2"/>
                <a:stretch>
                  <a:fillRect l="-1808" t="-1782" r="-2486" b="-757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80496F-27AD-4F49-9B21-0144E50FD4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6" name="Picture 5">
            <a:extLst>
              <a:ext uri="{FF2B5EF4-FFF2-40B4-BE49-F238E27FC236}">
                <a16:creationId xmlns:a16="http://schemas.microsoft.com/office/drawing/2014/main" id="{FE915801-E83E-4157-93AA-A9D1DCF290BD}"/>
              </a:ext>
            </a:extLst>
          </p:cNvPr>
          <p:cNvPicPr>
            <a:picLocks noChangeAspect="1"/>
          </p:cNvPicPr>
          <p:nvPr/>
        </p:nvPicPr>
        <p:blipFill>
          <a:blip r:embed="rId3"/>
          <a:stretch>
            <a:fillRect/>
          </a:stretch>
        </p:blipFill>
        <p:spPr>
          <a:xfrm>
            <a:off x="73018" y="1755702"/>
            <a:ext cx="5754620" cy="4320480"/>
          </a:xfrm>
          <a:prstGeom prst="rect">
            <a:avLst/>
          </a:prstGeom>
        </p:spPr>
      </p:pic>
      <p:cxnSp>
        <p:nvCxnSpPr>
          <p:cNvPr id="7" name="Straight Connector 6">
            <a:extLst>
              <a:ext uri="{FF2B5EF4-FFF2-40B4-BE49-F238E27FC236}">
                <a16:creationId xmlns:a16="http://schemas.microsoft.com/office/drawing/2014/main" id="{BDB6D1CB-9D5E-4EB9-BFCC-243E9A0DA3C2}"/>
              </a:ext>
            </a:extLst>
          </p:cNvPr>
          <p:cNvCxnSpPr>
            <a:cxnSpLocks/>
          </p:cNvCxnSpPr>
          <p:nvPr/>
        </p:nvCxnSpPr>
        <p:spPr bwMode="auto">
          <a:xfrm flipH="1">
            <a:off x="695400" y="4103360"/>
            <a:ext cx="460851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2B9B0DBE-E114-4F2C-B18D-3199E24402E1}"/>
              </a:ext>
            </a:extLst>
          </p:cNvPr>
          <p:cNvSpPr txBox="1"/>
          <p:nvPr/>
        </p:nvSpPr>
        <p:spPr>
          <a:xfrm>
            <a:off x="945218" y="3789040"/>
            <a:ext cx="665567" cy="369332"/>
          </a:xfrm>
          <a:prstGeom prst="rect">
            <a:avLst/>
          </a:prstGeom>
          <a:noFill/>
        </p:spPr>
        <p:txBody>
          <a:bodyPr wrap="none" rtlCol="0">
            <a:spAutoFit/>
          </a:bodyPr>
          <a:lstStyle/>
          <a:p>
            <a:r>
              <a:rPr lang="en-US" sz="1800" dirty="0">
                <a:solidFill>
                  <a:schemeClr val="tx1"/>
                </a:solidFill>
              </a:rPr>
              <a:t>0.5%</a:t>
            </a:r>
          </a:p>
        </p:txBody>
      </p:sp>
    </p:spTree>
    <p:extLst>
      <p:ext uri="{BB962C8B-B14F-4D97-AF65-F5344CB8AC3E}">
        <p14:creationId xmlns:p14="http://schemas.microsoft.com/office/powerpoint/2010/main" val="270088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5A33-1C77-4675-BADF-FE30C8DB6D4F}"/>
              </a:ext>
            </a:extLst>
          </p:cNvPr>
          <p:cNvSpPr>
            <a:spLocks noGrp="1"/>
          </p:cNvSpPr>
          <p:nvPr>
            <p:ph type="title"/>
          </p:nvPr>
        </p:nvSpPr>
        <p:spPr/>
        <p:txBody>
          <a:bodyPr/>
          <a:lstStyle/>
          <a:p>
            <a:r>
              <a:rPr lang="en-US" dirty="0"/>
              <a:t>Inter-Channel Interference</a:t>
            </a:r>
          </a:p>
        </p:txBody>
      </p:sp>
      <p:sp>
        <p:nvSpPr>
          <p:cNvPr id="3" name="Content Placeholder 2">
            <a:extLst>
              <a:ext uri="{FF2B5EF4-FFF2-40B4-BE49-F238E27FC236}">
                <a16:creationId xmlns:a16="http://schemas.microsoft.com/office/drawing/2014/main" id="{C9F34E6B-DCC1-4490-9980-33BB00133754}"/>
              </a:ext>
            </a:extLst>
          </p:cNvPr>
          <p:cNvSpPr>
            <a:spLocks noGrp="1"/>
          </p:cNvSpPr>
          <p:nvPr>
            <p:ph idx="1"/>
          </p:nvPr>
        </p:nvSpPr>
        <p:spPr>
          <a:xfrm>
            <a:off x="6242849" y="1859948"/>
            <a:ext cx="5299785" cy="1987625"/>
          </a:xfrm>
        </p:spPr>
        <p:txBody>
          <a:bodyPr/>
          <a:lstStyle/>
          <a:p>
            <a:pPr>
              <a:buFont typeface="Arial" panose="020B0604020202020204" pitchFamily="34" charset="0"/>
              <a:buChar char="•"/>
            </a:pPr>
            <a:r>
              <a:rPr lang="en-US" dirty="0"/>
              <a:t>Evaluating Out of band leakage </a:t>
            </a:r>
          </a:p>
          <a:p>
            <a:pPr>
              <a:buFont typeface="Arial" panose="020B0604020202020204" pitchFamily="34" charset="0"/>
              <a:buChar char="•"/>
            </a:pPr>
            <a:r>
              <a:rPr lang="en-US" dirty="0"/>
              <a:t>MCS0, 8 Byte payload</a:t>
            </a:r>
          </a:p>
          <a:p>
            <a:pPr lvl="1">
              <a:buFont typeface="Arial" panose="020B0604020202020204" pitchFamily="34" charset="0"/>
              <a:buChar char="•"/>
            </a:pPr>
            <a:r>
              <a:rPr lang="en-US" dirty="0"/>
              <a:t>Small payload emphasizes the symbols with extra tones</a:t>
            </a:r>
          </a:p>
          <a:p>
            <a:pPr>
              <a:buFont typeface="Arial" panose="020B0604020202020204" pitchFamily="34" charset="0"/>
              <a:buChar char="•"/>
            </a:pPr>
            <a:r>
              <a:rPr lang="en-US" dirty="0"/>
              <a:t>No significant difference between PSDs with or without 4 extra tones on 4 symbols</a:t>
            </a:r>
          </a:p>
        </p:txBody>
      </p:sp>
      <p:sp>
        <p:nvSpPr>
          <p:cNvPr id="4" name="Slide Number Placeholder 3">
            <a:extLst>
              <a:ext uri="{FF2B5EF4-FFF2-40B4-BE49-F238E27FC236}">
                <a16:creationId xmlns:a16="http://schemas.microsoft.com/office/drawing/2014/main" id="{5A0BEB25-2DE1-4B42-996F-11822A5D7DF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5" name="Picture 4">
            <a:extLst>
              <a:ext uri="{FF2B5EF4-FFF2-40B4-BE49-F238E27FC236}">
                <a16:creationId xmlns:a16="http://schemas.microsoft.com/office/drawing/2014/main" id="{7642F54C-1CDC-473B-9BF8-7710664C6A98}"/>
              </a:ext>
            </a:extLst>
          </p:cNvPr>
          <p:cNvPicPr>
            <a:picLocks noChangeAspect="1"/>
          </p:cNvPicPr>
          <p:nvPr/>
        </p:nvPicPr>
        <p:blipFill>
          <a:blip r:embed="rId2"/>
          <a:stretch>
            <a:fillRect/>
          </a:stretch>
        </p:blipFill>
        <p:spPr>
          <a:xfrm>
            <a:off x="890087" y="1628800"/>
            <a:ext cx="5342857" cy="4009524"/>
          </a:xfrm>
          <a:prstGeom prst="rect">
            <a:avLst/>
          </a:prstGeom>
        </p:spPr>
      </p:pic>
    </p:spTree>
    <p:extLst>
      <p:ext uri="{BB962C8B-B14F-4D97-AF65-F5344CB8AC3E}">
        <p14:creationId xmlns:p14="http://schemas.microsoft.com/office/powerpoint/2010/main" val="51660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56E98-375D-4880-8DC5-86AB677A87F8}"/>
              </a:ext>
            </a:extLst>
          </p:cNvPr>
          <p:cNvSpPr>
            <a:spLocks noGrp="1"/>
          </p:cNvSpPr>
          <p:nvPr>
            <p:ph type="title"/>
          </p:nvPr>
        </p:nvSpPr>
        <p:spPr>
          <a:xfrm>
            <a:off x="914401" y="685801"/>
            <a:ext cx="10361084" cy="582959"/>
          </a:xfrm>
        </p:spPr>
        <p:txBody>
          <a:bodyPr/>
          <a:lstStyle/>
          <a:p>
            <a:r>
              <a:rPr lang="en-US" dirty="0"/>
              <a:t>Other Alternatives*</a:t>
            </a:r>
          </a:p>
        </p:txBody>
      </p:sp>
      <p:sp>
        <p:nvSpPr>
          <p:cNvPr id="3" name="Content Placeholder 2">
            <a:extLst>
              <a:ext uri="{FF2B5EF4-FFF2-40B4-BE49-F238E27FC236}">
                <a16:creationId xmlns:a16="http://schemas.microsoft.com/office/drawing/2014/main" id="{A92AE107-E278-4557-86DE-8F956BAE0A1D}"/>
              </a:ext>
            </a:extLst>
          </p:cNvPr>
          <p:cNvSpPr>
            <a:spLocks noGrp="1"/>
          </p:cNvSpPr>
          <p:nvPr>
            <p:ph idx="1"/>
          </p:nvPr>
        </p:nvSpPr>
        <p:spPr>
          <a:xfrm>
            <a:off x="914401" y="1412776"/>
            <a:ext cx="10361084" cy="4681639"/>
          </a:xfrm>
        </p:spPr>
        <p:txBody>
          <a:bodyPr/>
          <a:lstStyle/>
          <a:p>
            <a:pPr lvl="0">
              <a:buFont typeface="Arial" panose="020B0604020202020204" pitchFamily="34" charset="0"/>
              <a:buChar char="•"/>
            </a:pPr>
            <a:r>
              <a:rPr lang="en-US" sz="2800" dirty="0"/>
              <a:t>Using the extra tones in data field only (see the next page)</a:t>
            </a:r>
          </a:p>
          <a:p>
            <a:pPr lvl="0">
              <a:buFont typeface="Arial" panose="020B0604020202020204" pitchFamily="34" charset="0"/>
              <a:buChar char="•"/>
            </a:pPr>
            <a:r>
              <a:rPr lang="en-US" sz="2800" dirty="0"/>
              <a:t>Populate these extra tones </a:t>
            </a:r>
            <a:r>
              <a:rPr lang="en-US" sz="2800" u="sng" dirty="0"/>
              <a:t>only in case of repetition</a:t>
            </a:r>
            <a:r>
              <a:rPr lang="en-US" sz="2800" dirty="0"/>
              <a:t>, meaning that:</a:t>
            </a:r>
          </a:p>
          <a:p>
            <a:pPr marL="800100" lvl="1" indent="-342900">
              <a:buFont typeface="Arial" panose="020B0604020202020204" pitchFamily="34" charset="0"/>
              <a:buChar char="•"/>
            </a:pPr>
            <a:r>
              <a:rPr lang="en-US" sz="2400" dirty="0"/>
              <a:t>In case of “</a:t>
            </a:r>
            <a:r>
              <a:rPr lang="en-US" sz="2400" dirty="0" err="1"/>
              <a:t>RepState</a:t>
            </a:r>
            <a:r>
              <a:rPr lang="en-US" sz="2400" dirty="0"/>
              <a:t>=0”, one would not populate these extra subcarriers. </a:t>
            </a:r>
          </a:p>
          <a:p>
            <a:pPr marL="1200150" lvl="2" indent="-342900">
              <a:buFont typeface="Arial" panose="020B0604020202020204" pitchFamily="34" charset="0"/>
              <a:buChar char="•"/>
            </a:pPr>
            <a:r>
              <a:rPr lang="en-US" sz="2000" dirty="0"/>
              <a:t>This would avoid L-SIG decoding performance degradation</a:t>
            </a:r>
          </a:p>
          <a:p>
            <a:pPr marL="800100" lvl="1" indent="-342900">
              <a:buFont typeface="Arial" panose="020B0604020202020204" pitchFamily="34" charset="0"/>
              <a:buChar char="•"/>
            </a:pPr>
            <a:r>
              <a:rPr lang="en-US" sz="2400" dirty="0"/>
              <a:t>In case of “</a:t>
            </a:r>
            <a:r>
              <a:rPr lang="en-US" sz="2400" dirty="0" err="1"/>
              <a:t>RepState</a:t>
            </a:r>
            <a:r>
              <a:rPr lang="en-US" sz="2400" dirty="0"/>
              <a:t>=1”, one would populate these extra subcarriers</a:t>
            </a:r>
          </a:p>
          <a:p>
            <a:pPr>
              <a:buFont typeface="Arial" panose="020B0604020202020204" pitchFamily="34" charset="0"/>
              <a:buChar char="•"/>
            </a:pPr>
            <a:r>
              <a:rPr lang="en-US" sz="2800" dirty="0"/>
              <a:t>Using lower power for those extra tones</a:t>
            </a:r>
          </a:p>
          <a:p>
            <a:pPr>
              <a:buFont typeface="Arial" panose="020B0604020202020204" pitchFamily="34" charset="0"/>
              <a:buChar char="•"/>
            </a:pPr>
            <a:r>
              <a:rPr lang="en-US" sz="2800" dirty="0"/>
              <a:t>Using less than 4 OFDM symbols</a:t>
            </a:r>
          </a:p>
        </p:txBody>
      </p:sp>
      <p:sp>
        <p:nvSpPr>
          <p:cNvPr id="4" name="Slide Number Placeholder 3">
            <a:extLst>
              <a:ext uri="{FF2B5EF4-FFF2-40B4-BE49-F238E27FC236}">
                <a16:creationId xmlns:a16="http://schemas.microsoft.com/office/drawing/2014/main" id="{41AEA855-3437-4D00-B3FB-5B37C9FD07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C657629B-2AE8-4AA7-A523-85FAD7F700FA}"/>
              </a:ext>
            </a:extLst>
          </p:cNvPr>
          <p:cNvSpPr txBox="1"/>
          <p:nvPr/>
        </p:nvSpPr>
        <p:spPr>
          <a:xfrm>
            <a:off x="914401" y="5805264"/>
            <a:ext cx="7111947" cy="461665"/>
          </a:xfrm>
          <a:prstGeom prst="rect">
            <a:avLst/>
          </a:prstGeom>
          <a:noFill/>
        </p:spPr>
        <p:txBody>
          <a:bodyPr wrap="none" rtlCol="0">
            <a:spAutoFit/>
          </a:bodyPr>
          <a:lstStyle/>
          <a:p>
            <a:r>
              <a:rPr lang="en-US" dirty="0">
                <a:solidFill>
                  <a:schemeClr val="tx1"/>
                </a:solidFill>
              </a:rPr>
              <a:t>* Thank Alessio Filippi (NXP) for the offline discussion</a:t>
            </a:r>
          </a:p>
        </p:txBody>
      </p:sp>
    </p:spTree>
    <p:extLst>
      <p:ext uri="{BB962C8B-B14F-4D97-AF65-F5344CB8AC3E}">
        <p14:creationId xmlns:p14="http://schemas.microsoft.com/office/powerpoint/2010/main" val="2181999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E3390-ECEA-4DEF-9679-F16F3B2C7FDE}"/>
              </a:ext>
            </a:extLst>
          </p:cNvPr>
          <p:cNvSpPr>
            <a:spLocks noGrp="1"/>
          </p:cNvSpPr>
          <p:nvPr>
            <p:ph type="title"/>
          </p:nvPr>
        </p:nvSpPr>
        <p:spPr>
          <a:xfrm>
            <a:off x="914401" y="685802"/>
            <a:ext cx="10361084" cy="638252"/>
          </a:xfrm>
        </p:spPr>
        <p:txBody>
          <a:bodyPr/>
          <a:lstStyle/>
          <a:p>
            <a:r>
              <a:rPr lang="en-US" dirty="0"/>
              <a:t>Using the extra tones in data field only</a:t>
            </a:r>
          </a:p>
        </p:txBody>
      </p:sp>
      <p:sp>
        <p:nvSpPr>
          <p:cNvPr id="3" name="Content Placeholder 2">
            <a:extLst>
              <a:ext uri="{FF2B5EF4-FFF2-40B4-BE49-F238E27FC236}">
                <a16:creationId xmlns:a16="http://schemas.microsoft.com/office/drawing/2014/main" id="{4861314D-41E2-4BBF-8151-B5ACE377B21A}"/>
              </a:ext>
            </a:extLst>
          </p:cNvPr>
          <p:cNvSpPr>
            <a:spLocks noGrp="1"/>
          </p:cNvSpPr>
          <p:nvPr>
            <p:ph idx="1"/>
          </p:nvPr>
        </p:nvSpPr>
        <p:spPr>
          <a:xfrm>
            <a:off x="710844" y="2911830"/>
            <a:ext cx="7308034" cy="3469488"/>
          </a:xfrm>
        </p:spPr>
        <p:txBody>
          <a:bodyPr/>
          <a:lstStyle/>
          <a:p>
            <a:pPr>
              <a:buFont typeface="Arial" panose="020B0604020202020204" pitchFamily="34" charset="0"/>
              <a:buChar char="•"/>
            </a:pPr>
            <a:r>
              <a:rPr lang="en-US" dirty="0"/>
              <a:t>This approach will not impact on the quality of channel estimation and L-SIG detection performance</a:t>
            </a:r>
          </a:p>
          <a:p>
            <a:pPr>
              <a:buFont typeface="Arial" panose="020B0604020202020204" pitchFamily="34" charset="0"/>
              <a:buChar char="•"/>
            </a:pPr>
            <a:r>
              <a:rPr lang="en-US" dirty="0"/>
              <a:t>It impacts on data PER performance with a fraction of dB degradation for high data rate MCSs</a:t>
            </a:r>
          </a:p>
          <a:p>
            <a:pPr>
              <a:buFont typeface="Arial" panose="020B0604020202020204" pitchFamily="34" charset="0"/>
              <a:buChar char="•"/>
            </a:pPr>
            <a:r>
              <a:rPr lang="en-US" dirty="0"/>
              <a:t>Receiver needs to buffer multiple symbols before making decision on PPDU type detection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20A4522-10F3-4343-84AC-B3F9D8699B6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pSp>
        <p:nvGrpSpPr>
          <p:cNvPr id="34" name="Group 33">
            <a:extLst>
              <a:ext uri="{FF2B5EF4-FFF2-40B4-BE49-F238E27FC236}">
                <a16:creationId xmlns:a16="http://schemas.microsoft.com/office/drawing/2014/main" id="{52579DE0-650C-4191-B37B-83D88E6B5D4C}"/>
              </a:ext>
            </a:extLst>
          </p:cNvPr>
          <p:cNvGrpSpPr/>
          <p:nvPr/>
        </p:nvGrpSpPr>
        <p:grpSpPr>
          <a:xfrm>
            <a:off x="623392" y="1279793"/>
            <a:ext cx="7726845" cy="1357119"/>
            <a:chOff x="1465499" y="1279793"/>
            <a:chExt cx="7726845" cy="1357119"/>
          </a:xfrm>
        </p:grpSpPr>
        <p:sp>
          <p:nvSpPr>
            <p:cNvPr id="6" name="Rectangle 5">
              <a:extLst>
                <a:ext uri="{FF2B5EF4-FFF2-40B4-BE49-F238E27FC236}">
                  <a16:creationId xmlns:a16="http://schemas.microsoft.com/office/drawing/2014/main" id="{9363F687-4828-4A90-933C-E23B1CB46A75}"/>
                </a:ext>
              </a:extLst>
            </p:cNvPr>
            <p:cNvSpPr/>
            <p:nvPr/>
          </p:nvSpPr>
          <p:spPr bwMode="auto">
            <a:xfrm>
              <a:off x="2435139" y="1660928"/>
              <a:ext cx="1079975" cy="521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L-STF</a:t>
              </a:r>
              <a:endParaRPr kumimoji="0" lang="en-US" sz="1100" b="0" i="0" u="none" strike="noStrike" cap="none" normalizeH="0" baseline="0" dirty="0">
                <a:ln>
                  <a:noFill/>
                </a:ln>
                <a:solidFill>
                  <a:schemeClr val="tx1"/>
                </a:solidFill>
                <a:effectLst/>
              </a:endParaRPr>
            </a:p>
          </p:txBody>
        </p:sp>
        <p:sp>
          <p:nvSpPr>
            <p:cNvPr id="7" name="Rectangle 6">
              <a:extLst>
                <a:ext uri="{FF2B5EF4-FFF2-40B4-BE49-F238E27FC236}">
                  <a16:creationId xmlns:a16="http://schemas.microsoft.com/office/drawing/2014/main" id="{EAD9FACA-4A23-47DF-838F-1F1F9AD5DD4C}"/>
                </a:ext>
              </a:extLst>
            </p:cNvPr>
            <p:cNvSpPr/>
            <p:nvPr/>
          </p:nvSpPr>
          <p:spPr bwMode="auto">
            <a:xfrm>
              <a:off x="3515964" y="1660928"/>
              <a:ext cx="1081437" cy="521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L-LTF</a:t>
              </a:r>
            </a:p>
          </p:txBody>
        </p:sp>
        <p:sp>
          <p:nvSpPr>
            <p:cNvPr id="8" name="Rectangle 7">
              <a:extLst>
                <a:ext uri="{FF2B5EF4-FFF2-40B4-BE49-F238E27FC236}">
                  <a16:creationId xmlns:a16="http://schemas.microsoft.com/office/drawing/2014/main" id="{61D63E10-8493-4933-9CBA-8CAA7C15556E}"/>
                </a:ext>
              </a:extLst>
            </p:cNvPr>
            <p:cNvSpPr/>
            <p:nvPr/>
          </p:nvSpPr>
          <p:spPr bwMode="auto">
            <a:xfrm>
              <a:off x="4597401" y="1660928"/>
              <a:ext cx="540814" cy="521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L-SIG</a:t>
              </a:r>
            </a:p>
          </p:txBody>
        </p:sp>
        <p:sp>
          <p:nvSpPr>
            <p:cNvPr id="9" name="TextBox 8">
              <a:extLst>
                <a:ext uri="{FF2B5EF4-FFF2-40B4-BE49-F238E27FC236}">
                  <a16:creationId xmlns:a16="http://schemas.microsoft.com/office/drawing/2014/main" id="{FB956EB6-CF6B-41C8-BC39-DABDDA779B4F}"/>
                </a:ext>
              </a:extLst>
            </p:cNvPr>
            <p:cNvSpPr txBox="1"/>
            <p:nvPr/>
          </p:nvSpPr>
          <p:spPr>
            <a:xfrm>
              <a:off x="2108457" y="2003226"/>
              <a:ext cx="389850" cy="276999"/>
            </a:xfrm>
            <a:prstGeom prst="rect">
              <a:avLst/>
            </a:prstGeom>
            <a:noFill/>
          </p:spPr>
          <p:txBody>
            <a:bodyPr wrap="none" rtlCol="0">
              <a:spAutoFit/>
            </a:bodyPr>
            <a:lstStyle/>
            <a:p>
              <a:r>
                <a:rPr lang="en-US" sz="1200" dirty="0">
                  <a:solidFill>
                    <a:schemeClr val="tx1"/>
                  </a:solidFill>
                </a:rPr>
                <a:t>-26</a:t>
              </a:r>
            </a:p>
          </p:txBody>
        </p:sp>
        <p:sp>
          <p:nvSpPr>
            <p:cNvPr id="10" name="TextBox 9">
              <a:extLst>
                <a:ext uri="{FF2B5EF4-FFF2-40B4-BE49-F238E27FC236}">
                  <a16:creationId xmlns:a16="http://schemas.microsoft.com/office/drawing/2014/main" id="{3E1CB73F-2C00-4E2E-B4F4-843299257760}"/>
                </a:ext>
              </a:extLst>
            </p:cNvPr>
            <p:cNvSpPr txBox="1"/>
            <p:nvPr/>
          </p:nvSpPr>
          <p:spPr>
            <a:xfrm>
              <a:off x="2131925" y="1498315"/>
              <a:ext cx="384156" cy="276999"/>
            </a:xfrm>
            <a:prstGeom prst="rect">
              <a:avLst/>
            </a:prstGeom>
            <a:noFill/>
          </p:spPr>
          <p:txBody>
            <a:bodyPr wrap="square" rtlCol="0">
              <a:spAutoFit/>
            </a:bodyPr>
            <a:lstStyle/>
            <a:p>
              <a:r>
                <a:rPr lang="en-US" sz="1200" dirty="0">
                  <a:solidFill>
                    <a:schemeClr val="tx1"/>
                  </a:solidFill>
                </a:rPr>
                <a:t>26</a:t>
              </a:r>
            </a:p>
          </p:txBody>
        </p:sp>
        <p:sp>
          <p:nvSpPr>
            <p:cNvPr id="13" name="Rectangle 12">
              <a:extLst>
                <a:ext uri="{FF2B5EF4-FFF2-40B4-BE49-F238E27FC236}">
                  <a16:creationId xmlns:a16="http://schemas.microsoft.com/office/drawing/2014/main" id="{5D0039C0-6B18-49DE-8CCB-BB7BD905FCFF}"/>
                </a:ext>
              </a:extLst>
            </p:cNvPr>
            <p:cNvSpPr/>
            <p:nvPr/>
          </p:nvSpPr>
          <p:spPr bwMode="auto">
            <a:xfrm>
              <a:off x="5139370" y="1660928"/>
              <a:ext cx="4052974" cy="521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solidFill>
                    <a:schemeClr val="tx1"/>
                  </a:solidFill>
                </a:rPr>
                <a:t>Data</a:t>
              </a:r>
            </a:p>
          </p:txBody>
        </p:sp>
        <p:cxnSp>
          <p:nvCxnSpPr>
            <p:cNvPr id="24" name="Straight Arrow Connector 23">
              <a:extLst>
                <a:ext uri="{FF2B5EF4-FFF2-40B4-BE49-F238E27FC236}">
                  <a16:creationId xmlns:a16="http://schemas.microsoft.com/office/drawing/2014/main" id="{871AA243-04C0-40BB-A038-D15308855125}"/>
                </a:ext>
              </a:extLst>
            </p:cNvPr>
            <p:cNvCxnSpPr/>
            <p:nvPr/>
          </p:nvCxnSpPr>
          <p:spPr bwMode="auto">
            <a:xfrm flipV="1">
              <a:off x="1751787" y="1566835"/>
              <a:ext cx="0" cy="8655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392CAAB9-8263-4DD1-B3B6-A8A07852D496}"/>
                </a:ext>
              </a:extLst>
            </p:cNvPr>
            <p:cNvCxnSpPr/>
            <p:nvPr/>
          </p:nvCxnSpPr>
          <p:spPr bwMode="auto">
            <a:xfrm>
              <a:off x="1751787" y="2432335"/>
              <a:ext cx="68335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49AD800C-F71D-4B58-BF5D-7C1623496455}"/>
                </a:ext>
              </a:extLst>
            </p:cNvPr>
            <p:cNvSpPr txBox="1"/>
            <p:nvPr/>
          </p:nvSpPr>
          <p:spPr>
            <a:xfrm rot="16200000">
              <a:off x="1222644" y="1834627"/>
              <a:ext cx="747320" cy="261610"/>
            </a:xfrm>
            <a:prstGeom prst="rect">
              <a:avLst/>
            </a:prstGeom>
            <a:noFill/>
          </p:spPr>
          <p:txBody>
            <a:bodyPr wrap="none" rtlCol="0">
              <a:spAutoFit/>
            </a:bodyPr>
            <a:lstStyle/>
            <a:p>
              <a:r>
                <a:rPr lang="en-US" sz="1050" dirty="0">
                  <a:solidFill>
                    <a:schemeClr val="tx1"/>
                  </a:solidFill>
                </a:rPr>
                <a:t>frequency</a:t>
              </a:r>
            </a:p>
          </p:txBody>
        </p:sp>
        <p:sp>
          <p:nvSpPr>
            <p:cNvPr id="27" name="TextBox 26">
              <a:extLst>
                <a:ext uri="{FF2B5EF4-FFF2-40B4-BE49-F238E27FC236}">
                  <a16:creationId xmlns:a16="http://schemas.microsoft.com/office/drawing/2014/main" id="{4AA88702-E8E2-43F5-BFB9-8DA6448E9FF0}"/>
                </a:ext>
              </a:extLst>
            </p:cNvPr>
            <p:cNvSpPr txBox="1"/>
            <p:nvPr/>
          </p:nvSpPr>
          <p:spPr>
            <a:xfrm>
              <a:off x="1862515" y="2375302"/>
              <a:ext cx="433132" cy="261610"/>
            </a:xfrm>
            <a:prstGeom prst="rect">
              <a:avLst/>
            </a:prstGeom>
            <a:noFill/>
          </p:spPr>
          <p:txBody>
            <a:bodyPr wrap="none" rtlCol="0">
              <a:spAutoFit/>
            </a:bodyPr>
            <a:lstStyle/>
            <a:p>
              <a:r>
                <a:rPr lang="en-US" sz="1050" dirty="0">
                  <a:solidFill>
                    <a:schemeClr val="tx1"/>
                  </a:solidFill>
                </a:rPr>
                <a:t>time</a:t>
              </a:r>
            </a:p>
          </p:txBody>
        </p:sp>
        <p:sp>
          <p:nvSpPr>
            <p:cNvPr id="11" name="Rectangle 10">
              <a:extLst>
                <a:ext uri="{FF2B5EF4-FFF2-40B4-BE49-F238E27FC236}">
                  <a16:creationId xmlns:a16="http://schemas.microsoft.com/office/drawing/2014/main" id="{2581A935-B9B7-4259-B043-542CE7965F22}"/>
                </a:ext>
              </a:extLst>
            </p:cNvPr>
            <p:cNvSpPr/>
            <p:nvPr/>
          </p:nvSpPr>
          <p:spPr bwMode="auto">
            <a:xfrm>
              <a:off x="6221682" y="1566833"/>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AB3D87B6-2C19-416E-BDFF-1C5B5EA6A154}"/>
                </a:ext>
              </a:extLst>
            </p:cNvPr>
            <p:cNvSpPr/>
            <p:nvPr/>
          </p:nvSpPr>
          <p:spPr bwMode="auto">
            <a:xfrm>
              <a:off x="6221682" y="2182387"/>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E923035-9BB3-47A6-A993-1E00396D8971}"/>
                </a:ext>
              </a:extLst>
            </p:cNvPr>
            <p:cNvSpPr txBox="1"/>
            <p:nvPr/>
          </p:nvSpPr>
          <p:spPr>
            <a:xfrm>
              <a:off x="4828388" y="1366069"/>
              <a:ext cx="482736" cy="276999"/>
            </a:xfrm>
            <a:prstGeom prst="rect">
              <a:avLst/>
            </a:prstGeom>
            <a:noFill/>
          </p:spPr>
          <p:txBody>
            <a:bodyPr wrap="square" rtlCol="0">
              <a:spAutoFit/>
            </a:bodyPr>
            <a:lstStyle/>
            <a:p>
              <a:r>
                <a:rPr lang="en-US" sz="1200" dirty="0">
                  <a:solidFill>
                    <a:schemeClr val="tx1"/>
                  </a:solidFill>
                </a:rPr>
                <a:t>28</a:t>
              </a:r>
            </a:p>
          </p:txBody>
        </p:sp>
        <p:sp>
          <p:nvSpPr>
            <p:cNvPr id="15" name="TextBox 14">
              <a:extLst>
                <a:ext uri="{FF2B5EF4-FFF2-40B4-BE49-F238E27FC236}">
                  <a16:creationId xmlns:a16="http://schemas.microsoft.com/office/drawing/2014/main" id="{5C5484D5-BE7E-4A5A-874E-02A8F8ED942D}"/>
                </a:ext>
              </a:extLst>
            </p:cNvPr>
            <p:cNvSpPr txBox="1"/>
            <p:nvPr/>
          </p:nvSpPr>
          <p:spPr>
            <a:xfrm>
              <a:off x="4819544" y="2170688"/>
              <a:ext cx="389847" cy="276999"/>
            </a:xfrm>
            <a:prstGeom prst="rect">
              <a:avLst/>
            </a:prstGeom>
            <a:noFill/>
          </p:spPr>
          <p:txBody>
            <a:bodyPr wrap="square" rtlCol="0">
              <a:spAutoFit/>
            </a:bodyPr>
            <a:lstStyle/>
            <a:p>
              <a:r>
                <a:rPr lang="en-US" sz="1200" dirty="0">
                  <a:solidFill>
                    <a:schemeClr val="tx1"/>
                  </a:solidFill>
                </a:rPr>
                <a:t>-28</a:t>
              </a:r>
            </a:p>
          </p:txBody>
        </p:sp>
        <p:sp>
          <p:nvSpPr>
            <p:cNvPr id="16" name="Rectangle 15">
              <a:extLst>
                <a:ext uri="{FF2B5EF4-FFF2-40B4-BE49-F238E27FC236}">
                  <a16:creationId xmlns:a16="http://schemas.microsoft.com/office/drawing/2014/main" id="{E7BC9ED1-1E53-4902-9411-90C3BA8FB5BA}"/>
                </a:ext>
              </a:extLst>
            </p:cNvPr>
            <p:cNvSpPr/>
            <p:nvPr/>
          </p:nvSpPr>
          <p:spPr bwMode="auto">
            <a:xfrm>
              <a:off x="5139090" y="1566833"/>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AE31847B-379A-46D2-B48F-0F8638A8AE75}"/>
                </a:ext>
              </a:extLst>
            </p:cNvPr>
            <p:cNvSpPr/>
            <p:nvPr/>
          </p:nvSpPr>
          <p:spPr bwMode="auto">
            <a:xfrm>
              <a:off x="5139090" y="2182387"/>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31F71DC1-F786-40C4-8D9B-BB98D096505E}"/>
                </a:ext>
              </a:extLst>
            </p:cNvPr>
            <p:cNvSpPr/>
            <p:nvPr/>
          </p:nvSpPr>
          <p:spPr bwMode="auto">
            <a:xfrm>
              <a:off x="5679197" y="1566833"/>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5FEB937A-DF89-4EDF-AEC8-373EFE770BB4}"/>
                </a:ext>
              </a:extLst>
            </p:cNvPr>
            <p:cNvSpPr/>
            <p:nvPr/>
          </p:nvSpPr>
          <p:spPr bwMode="auto">
            <a:xfrm>
              <a:off x="5679197" y="2182387"/>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D257865A-E048-42CC-A019-4F6C02C33960}"/>
                </a:ext>
              </a:extLst>
            </p:cNvPr>
            <p:cNvSpPr/>
            <p:nvPr/>
          </p:nvSpPr>
          <p:spPr bwMode="auto">
            <a:xfrm>
              <a:off x="6761904" y="1566833"/>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A615382C-4339-4961-91F7-C0DECB168134}"/>
                </a:ext>
              </a:extLst>
            </p:cNvPr>
            <p:cNvSpPr/>
            <p:nvPr/>
          </p:nvSpPr>
          <p:spPr bwMode="auto">
            <a:xfrm>
              <a:off x="6761904" y="2182387"/>
              <a:ext cx="540814" cy="9409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cxnSp>
          <p:nvCxnSpPr>
            <p:cNvPr id="22" name="Straight Connector 21">
              <a:extLst>
                <a:ext uri="{FF2B5EF4-FFF2-40B4-BE49-F238E27FC236}">
                  <a16:creationId xmlns:a16="http://schemas.microsoft.com/office/drawing/2014/main" id="{27DF87F7-5FAC-43FF-BF00-DFBE273BFF8B}"/>
                </a:ext>
              </a:extLst>
            </p:cNvPr>
            <p:cNvCxnSpPr>
              <a:stCxn id="20" idx="3"/>
              <a:endCxn id="16" idx="1"/>
            </p:cNvCxnSpPr>
            <p:nvPr/>
          </p:nvCxnSpPr>
          <p:spPr bwMode="auto">
            <a:xfrm flipH="1">
              <a:off x="5139090" y="1613881"/>
              <a:ext cx="2163628"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3" name="Straight Connector 22">
              <a:extLst>
                <a:ext uri="{FF2B5EF4-FFF2-40B4-BE49-F238E27FC236}">
                  <a16:creationId xmlns:a16="http://schemas.microsoft.com/office/drawing/2014/main" id="{4C1C3945-DC53-4FD4-B1A8-12708C2E43D3}"/>
                </a:ext>
              </a:extLst>
            </p:cNvPr>
            <p:cNvCxnSpPr>
              <a:stCxn id="21" idx="3"/>
              <a:endCxn id="17" idx="1"/>
            </p:cNvCxnSpPr>
            <p:nvPr/>
          </p:nvCxnSpPr>
          <p:spPr bwMode="auto">
            <a:xfrm flipH="1">
              <a:off x="5139090" y="2229435"/>
              <a:ext cx="2163628"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28" name="TextBox 27">
              <a:extLst>
                <a:ext uri="{FF2B5EF4-FFF2-40B4-BE49-F238E27FC236}">
                  <a16:creationId xmlns:a16="http://schemas.microsoft.com/office/drawing/2014/main" id="{9B40B032-939E-46BA-8A56-6D9EEC694425}"/>
                </a:ext>
              </a:extLst>
            </p:cNvPr>
            <p:cNvSpPr txBox="1"/>
            <p:nvPr/>
          </p:nvSpPr>
          <p:spPr>
            <a:xfrm>
              <a:off x="5224495" y="1279793"/>
              <a:ext cx="409086" cy="276999"/>
            </a:xfrm>
            <a:prstGeom prst="rect">
              <a:avLst/>
            </a:prstGeom>
            <a:noFill/>
          </p:spPr>
          <p:txBody>
            <a:bodyPr wrap="none" rtlCol="0">
              <a:spAutoFit/>
            </a:bodyPr>
            <a:lstStyle/>
            <a:p>
              <a:r>
                <a:rPr lang="en-US" sz="1200" dirty="0">
                  <a:solidFill>
                    <a:schemeClr val="tx1"/>
                  </a:solidFill>
                </a:rPr>
                <a:t>4</a:t>
              </a:r>
              <a:r>
                <a:rPr lang="en-US" sz="1200" dirty="0">
                  <a:solidFill>
                    <a:schemeClr val="tx1"/>
                  </a:solidFill>
                  <a:latin typeface="Symbol" panose="05050102010706020507" pitchFamily="18" charset="2"/>
                </a:rPr>
                <a:t>m</a:t>
              </a:r>
              <a:r>
                <a:rPr lang="en-US" sz="1200" dirty="0">
                  <a:solidFill>
                    <a:schemeClr val="tx1"/>
                  </a:solidFill>
                </a:rPr>
                <a:t>s</a:t>
              </a:r>
            </a:p>
          </p:txBody>
        </p:sp>
        <p:sp>
          <p:nvSpPr>
            <p:cNvPr id="29" name="TextBox 28">
              <a:extLst>
                <a:ext uri="{FF2B5EF4-FFF2-40B4-BE49-F238E27FC236}">
                  <a16:creationId xmlns:a16="http://schemas.microsoft.com/office/drawing/2014/main" id="{12964BE7-6A3E-4BF9-9FFE-66F99C03111A}"/>
                </a:ext>
              </a:extLst>
            </p:cNvPr>
            <p:cNvSpPr txBox="1"/>
            <p:nvPr/>
          </p:nvSpPr>
          <p:spPr>
            <a:xfrm>
              <a:off x="5765433" y="1279793"/>
              <a:ext cx="409086" cy="276999"/>
            </a:xfrm>
            <a:prstGeom prst="rect">
              <a:avLst/>
            </a:prstGeom>
            <a:noFill/>
          </p:spPr>
          <p:txBody>
            <a:bodyPr wrap="none" rtlCol="0">
              <a:spAutoFit/>
            </a:bodyPr>
            <a:lstStyle/>
            <a:p>
              <a:r>
                <a:rPr lang="en-US" sz="1200" dirty="0">
                  <a:solidFill>
                    <a:schemeClr val="tx1"/>
                  </a:solidFill>
                </a:rPr>
                <a:t>4</a:t>
              </a:r>
              <a:r>
                <a:rPr lang="en-US" sz="1200" dirty="0">
                  <a:solidFill>
                    <a:schemeClr val="tx1"/>
                  </a:solidFill>
                  <a:latin typeface="Symbol" panose="05050102010706020507" pitchFamily="18" charset="2"/>
                </a:rPr>
                <a:t>m</a:t>
              </a:r>
              <a:r>
                <a:rPr lang="en-US" sz="1200" dirty="0">
                  <a:solidFill>
                    <a:schemeClr val="tx1"/>
                  </a:solidFill>
                </a:rPr>
                <a:t>s</a:t>
              </a:r>
            </a:p>
          </p:txBody>
        </p:sp>
        <p:sp>
          <p:nvSpPr>
            <p:cNvPr id="30" name="TextBox 29">
              <a:extLst>
                <a:ext uri="{FF2B5EF4-FFF2-40B4-BE49-F238E27FC236}">
                  <a16:creationId xmlns:a16="http://schemas.microsoft.com/office/drawing/2014/main" id="{E1D9D254-E0DC-44D0-86BB-F68A9562DEC4}"/>
                </a:ext>
              </a:extLst>
            </p:cNvPr>
            <p:cNvSpPr txBox="1"/>
            <p:nvPr/>
          </p:nvSpPr>
          <p:spPr>
            <a:xfrm>
              <a:off x="6306371" y="1279793"/>
              <a:ext cx="409086" cy="276999"/>
            </a:xfrm>
            <a:prstGeom prst="rect">
              <a:avLst/>
            </a:prstGeom>
            <a:noFill/>
          </p:spPr>
          <p:txBody>
            <a:bodyPr wrap="none" rtlCol="0">
              <a:spAutoFit/>
            </a:bodyPr>
            <a:lstStyle/>
            <a:p>
              <a:r>
                <a:rPr lang="en-US" sz="1200" dirty="0">
                  <a:solidFill>
                    <a:schemeClr val="tx1"/>
                  </a:solidFill>
                </a:rPr>
                <a:t>4</a:t>
              </a:r>
              <a:r>
                <a:rPr lang="en-US" sz="1200" dirty="0">
                  <a:solidFill>
                    <a:schemeClr val="tx1"/>
                  </a:solidFill>
                  <a:latin typeface="Symbol" panose="05050102010706020507" pitchFamily="18" charset="2"/>
                </a:rPr>
                <a:t>m</a:t>
              </a:r>
              <a:r>
                <a:rPr lang="en-US" sz="1200" dirty="0">
                  <a:solidFill>
                    <a:schemeClr val="tx1"/>
                  </a:solidFill>
                </a:rPr>
                <a:t>s</a:t>
              </a:r>
            </a:p>
          </p:txBody>
        </p:sp>
        <p:sp>
          <p:nvSpPr>
            <p:cNvPr id="31" name="TextBox 30">
              <a:extLst>
                <a:ext uri="{FF2B5EF4-FFF2-40B4-BE49-F238E27FC236}">
                  <a16:creationId xmlns:a16="http://schemas.microsoft.com/office/drawing/2014/main" id="{803A297B-49C7-41ED-9487-6CD508930DFE}"/>
                </a:ext>
              </a:extLst>
            </p:cNvPr>
            <p:cNvSpPr txBox="1"/>
            <p:nvPr/>
          </p:nvSpPr>
          <p:spPr>
            <a:xfrm>
              <a:off x="6847309" y="1279793"/>
              <a:ext cx="409086" cy="276999"/>
            </a:xfrm>
            <a:prstGeom prst="rect">
              <a:avLst/>
            </a:prstGeom>
            <a:noFill/>
          </p:spPr>
          <p:txBody>
            <a:bodyPr wrap="none" rtlCol="0">
              <a:spAutoFit/>
            </a:bodyPr>
            <a:lstStyle/>
            <a:p>
              <a:r>
                <a:rPr lang="en-US" sz="1200" dirty="0">
                  <a:solidFill>
                    <a:schemeClr val="tx1"/>
                  </a:solidFill>
                </a:rPr>
                <a:t>4</a:t>
              </a:r>
              <a:r>
                <a:rPr lang="en-US" sz="1200" dirty="0">
                  <a:solidFill>
                    <a:schemeClr val="tx1"/>
                  </a:solidFill>
                  <a:latin typeface="Symbol" panose="05050102010706020507" pitchFamily="18" charset="2"/>
                </a:rPr>
                <a:t>m</a:t>
              </a:r>
              <a:r>
                <a:rPr lang="en-US" sz="1200" dirty="0">
                  <a:solidFill>
                    <a:schemeClr val="tx1"/>
                  </a:solidFill>
                </a:rPr>
                <a:t>s</a:t>
              </a:r>
            </a:p>
          </p:txBody>
        </p:sp>
      </p:grpSp>
      <p:pic>
        <p:nvPicPr>
          <p:cNvPr id="2050" name="Picture 6" descr="image001">
            <a:extLst>
              <a:ext uri="{FF2B5EF4-FFF2-40B4-BE49-F238E27FC236}">
                <a16:creationId xmlns:a16="http://schemas.microsoft.com/office/drawing/2014/main" id="{236D40AB-C656-404C-B155-4641473397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2601" y="1091259"/>
            <a:ext cx="3811994" cy="2857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image002">
            <a:extLst>
              <a:ext uri="{FF2B5EF4-FFF2-40B4-BE49-F238E27FC236}">
                <a16:creationId xmlns:a16="http://schemas.microsoft.com/office/drawing/2014/main" id="{5B39DF3C-CFB0-4623-80DF-FFEBD06C2D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8879" y="3695119"/>
            <a:ext cx="3951381" cy="29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a:extLst>
              <a:ext uri="{FF2B5EF4-FFF2-40B4-BE49-F238E27FC236}">
                <a16:creationId xmlns:a16="http://schemas.microsoft.com/office/drawing/2014/main" id="{56E0AF59-848B-4A33-834A-82613768EE58}"/>
              </a:ext>
            </a:extLst>
          </p:cNvPr>
          <p:cNvSpPr txBox="1"/>
          <p:nvPr/>
        </p:nvSpPr>
        <p:spPr>
          <a:xfrm>
            <a:off x="6022298" y="2420410"/>
            <a:ext cx="1922321" cy="307777"/>
          </a:xfrm>
          <a:prstGeom prst="rect">
            <a:avLst/>
          </a:prstGeom>
          <a:noFill/>
        </p:spPr>
        <p:txBody>
          <a:bodyPr wrap="none" rtlCol="0">
            <a:spAutoFit/>
          </a:bodyPr>
          <a:lstStyle/>
          <a:p>
            <a:r>
              <a:rPr lang="en-US" sz="1400" dirty="0">
                <a:solidFill>
                  <a:schemeClr val="tx1"/>
                </a:solidFill>
              </a:rPr>
              <a:t>Payload  size: 300 bytes</a:t>
            </a:r>
          </a:p>
        </p:txBody>
      </p:sp>
    </p:spTree>
    <p:extLst>
      <p:ext uri="{BB962C8B-B14F-4D97-AF65-F5344CB8AC3E}">
        <p14:creationId xmlns:p14="http://schemas.microsoft.com/office/powerpoint/2010/main" val="322565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0AFC-8E4E-4B4F-AD77-FB0625FC203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6E564F6-2F47-4DBE-A0F9-F32C630570EF}"/>
              </a:ext>
            </a:extLst>
          </p:cNvPr>
          <p:cNvSpPr>
            <a:spLocks noGrp="1"/>
          </p:cNvSpPr>
          <p:nvPr>
            <p:ph idx="1"/>
          </p:nvPr>
        </p:nvSpPr>
        <p:spPr/>
        <p:txBody>
          <a:bodyPr/>
          <a:lstStyle/>
          <a:p>
            <a:pPr>
              <a:buFont typeface="Arial" panose="020B0604020202020204" pitchFamily="34" charset="0"/>
              <a:buChar char="•"/>
            </a:pPr>
            <a:r>
              <a:rPr lang="en-US" dirty="0"/>
              <a:t>An example of using extra edge subcarriers in 11p PPDU for repetition transmission is shown</a:t>
            </a:r>
          </a:p>
          <a:p>
            <a:pPr>
              <a:buFont typeface="Arial" panose="020B0604020202020204" pitchFamily="34" charset="0"/>
              <a:buChar char="•"/>
            </a:pPr>
            <a:r>
              <a:rPr lang="en-US" dirty="0"/>
              <a:t>Symbols allocated to those extra subcarriers and corresponding detection algorithms may be further studied</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89B7D3-0AD4-445E-8CDE-604E9B1B63E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763778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A711-E78D-4FFE-8AC7-8867CB9243D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90962A-3EFB-4B4E-94D3-A8491AF0E2CE}"/>
              </a:ext>
            </a:extLst>
          </p:cNvPr>
          <p:cNvSpPr>
            <a:spLocks noGrp="1"/>
          </p:cNvSpPr>
          <p:nvPr>
            <p:ph idx="1"/>
          </p:nvPr>
        </p:nvSpPr>
        <p:spPr/>
        <p:txBody>
          <a:bodyPr/>
          <a:lstStyle/>
          <a:p>
            <a:r>
              <a:rPr lang="en-US" dirty="0"/>
              <a:t>[1]  11-19/514r4, 802.11bd FRD SFD motion booklet</a:t>
            </a:r>
          </a:p>
          <a:p>
            <a:endParaRPr lang="en-US" dirty="0"/>
          </a:p>
          <a:p>
            <a:r>
              <a:rPr lang="en-US" dirty="0"/>
              <a:t>[2] 11-19/784r0, Adaptive Repetition Scheme for NGV </a:t>
            </a:r>
          </a:p>
          <a:p>
            <a:endParaRPr lang="en-US" dirty="0"/>
          </a:p>
          <a:p>
            <a:r>
              <a:rPr lang="en-US" dirty="0"/>
              <a:t>[3] 11-19/0017r4, Simulation of NGV Channel Models </a:t>
            </a:r>
          </a:p>
        </p:txBody>
      </p:sp>
      <p:sp>
        <p:nvSpPr>
          <p:cNvPr id="4" name="Slide Number Placeholder 3">
            <a:extLst>
              <a:ext uri="{FF2B5EF4-FFF2-40B4-BE49-F238E27FC236}">
                <a16:creationId xmlns:a16="http://schemas.microsoft.com/office/drawing/2014/main" id="{DDC46060-9850-43E8-9DF6-E4004ED0239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711866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the those extra subcarriers and the meaning of the signal are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949755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marL="400050" lvl="1" indent="0"/>
            <a:endParaRPr lang="en-US" sz="2800" dirty="0"/>
          </a:p>
          <a:p>
            <a:pPr>
              <a:buFont typeface="Arial" panose="020B0604020202020204" pitchFamily="34" charset="0"/>
              <a:buChar char="•"/>
            </a:pPr>
            <a:r>
              <a:rPr lang="en-US" sz="3200" dirty="0"/>
              <a:t>In this document we present a possible PHY layer signaling to enable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3746-16AA-42ED-92BE-4D5D040824CB}"/>
              </a:ext>
            </a:extLst>
          </p:cNvPr>
          <p:cNvSpPr>
            <a:spLocks noGrp="1"/>
          </p:cNvSpPr>
          <p:nvPr>
            <p:ph type="title"/>
          </p:nvPr>
        </p:nvSpPr>
        <p:spPr/>
        <p:txBody>
          <a:bodyPr/>
          <a:lstStyle/>
          <a:p>
            <a:r>
              <a:rPr lang="en-US" dirty="0"/>
              <a:t>Recap: the benefit of 11p PPDU adaptive repetition</a:t>
            </a:r>
          </a:p>
        </p:txBody>
      </p:sp>
      <p:sp>
        <p:nvSpPr>
          <p:cNvPr id="3" name="Content Placeholder 2">
            <a:extLst>
              <a:ext uri="{FF2B5EF4-FFF2-40B4-BE49-F238E27FC236}">
                <a16:creationId xmlns:a16="http://schemas.microsoft.com/office/drawing/2014/main" id="{AAE5B2F2-91F8-4C0B-992A-CC6ABA176D0B}"/>
              </a:ext>
            </a:extLst>
          </p:cNvPr>
          <p:cNvSpPr>
            <a:spLocks noGrp="1"/>
          </p:cNvSpPr>
          <p:nvPr>
            <p:ph idx="1"/>
          </p:nvPr>
        </p:nvSpPr>
        <p:spPr>
          <a:xfrm>
            <a:off x="914401" y="1556793"/>
            <a:ext cx="10361084" cy="4537622"/>
          </a:xfrm>
        </p:spPr>
        <p:txBody>
          <a:bodyPr/>
          <a:lstStyle/>
          <a:p>
            <a:pPr>
              <a:buFont typeface="Arial" panose="020B0604020202020204" pitchFamily="34" charset="0"/>
              <a:buChar char="•"/>
            </a:pPr>
            <a:r>
              <a:rPr lang="en-US" dirty="0"/>
              <a:t>In [2], adaptive repetition of 11p PPDU transmitted from 11bd devices was introduced</a:t>
            </a:r>
          </a:p>
          <a:p>
            <a:pPr>
              <a:buFont typeface="Arial" panose="020B0604020202020204" pitchFamily="34" charset="0"/>
              <a:buChar char="•"/>
            </a:pPr>
            <a:r>
              <a:rPr lang="en-US" dirty="0"/>
              <a:t>The benefits of this approach are</a:t>
            </a:r>
          </a:p>
          <a:p>
            <a:pPr lvl="1">
              <a:buFont typeface="Arial" panose="020B0604020202020204" pitchFamily="34" charset="0"/>
              <a:buChar char="•"/>
            </a:pPr>
            <a:r>
              <a:rPr lang="en-US" dirty="0"/>
              <a:t>Improve performance while maintaining interoperability, coexistence, and proven backward compatibility with 802.11p equipment</a:t>
            </a:r>
          </a:p>
          <a:p>
            <a:pPr lvl="1">
              <a:buFont typeface="Arial" panose="020B0604020202020204" pitchFamily="34" charset="0"/>
              <a:buChar char="•"/>
            </a:pPr>
            <a:r>
              <a:rPr lang="en-US" dirty="0"/>
              <a:t>Provide substantial improvements for communication between NGV stations and some improvement for communication to and from 802.11p stations that do not implement NGV</a:t>
            </a:r>
          </a:p>
          <a:p>
            <a:pPr lvl="1">
              <a:buFont typeface="Arial" panose="020B0604020202020204" pitchFamily="34" charset="0"/>
              <a:buChar char="•"/>
            </a:pPr>
            <a:r>
              <a:rPr lang="en-US" dirty="0"/>
              <a:t>Do not increase channel load in congested environments</a:t>
            </a:r>
          </a:p>
          <a:p>
            <a:pPr lvl="1">
              <a:buFont typeface="Arial" panose="020B0604020202020204" pitchFamily="34" charset="0"/>
              <a:buChar char="•"/>
            </a:pPr>
            <a:r>
              <a:rPr lang="en-US" dirty="0"/>
              <a:t>Do not require changing higher layers of the ITS protocol stack</a:t>
            </a:r>
          </a:p>
          <a:p>
            <a:pPr>
              <a:buFont typeface="Arial" panose="020B0604020202020204" pitchFamily="34" charset="0"/>
              <a:buChar char="•"/>
            </a:pPr>
            <a:r>
              <a:rPr lang="en-US" dirty="0"/>
              <a:t>This scheme was agreed in May 2019 meeting </a:t>
            </a:r>
          </a:p>
          <a:p>
            <a:pPr>
              <a:buFont typeface="Arial" panose="020B0604020202020204" pitchFamily="34" charset="0"/>
              <a:buChar char="•"/>
            </a:pPr>
            <a:r>
              <a:rPr lang="en-US" dirty="0"/>
              <a:t>Two of the remaining issues are how a NGV receiver knows an 11p PPDU received is from NGV transmitter and if repetitions of the PPDU are transmitted </a:t>
            </a:r>
          </a:p>
        </p:txBody>
      </p:sp>
      <p:sp>
        <p:nvSpPr>
          <p:cNvPr id="4" name="Slide Number Placeholder 3">
            <a:extLst>
              <a:ext uri="{FF2B5EF4-FFF2-40B4-BE49-F238E27FC236}">
                <a16:creationId xmlns:a16="http://schemas.microsoft.com/office/drawing/2014/main" id="{7CD680E1-4600-4DB2-9843-B75E937577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3060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CB6C-23CA-42BD-84A1-66C8EE8AC7B9}"/>
              </a:ext>
            </a:extLst>
          </p:cNvPr>
          <p:cNvSpPr>
            <a:spLocks noGrp="1"/>
          </p:cNvSpPr>
          <p:nvPr>
            <p:ph type="title"/>
          </p:nvPr>
        </p:nvSpPr>
        <p:spPr>
          <a:xfrm>
            <a:off x="914401" y="685801"/>
            <a:ext cx="10361084" cy="673815"/>
          </a:xfrm>
        </p:spPr>
        <p:txBody>
          <a:bodyPr/>
          <a:lstStyle/>
          <a:p>
            <a:r>
              <a:rPr lang="en-US" dirty="0"/>
              <a:t>Motivation: Extra subcarriers at L-SIG/RL-SIG in 11ax</a:t>
            </a:r>
          </a:p>
        </p:txBody>
      </p:sp>
      <p:sp>
        <p:nvSpPr>
          <p:cNvPr id="3" name="Content Placeholder 2">
            <a:extLst>
              <a:ext uri="{FF2B5EF4-FFF2-40B4-BE49-F238E27FC236}">
                <a16:creationId xmlns:a16="http://schemas.microsoft.com/office/drawing/2014/main" id="{4AD170FC-8628-45A4-8703-7DAD0D7CBF4D}"/>
              </a:ext>
            </a:extLst>
          </p:cNvPr>
          <p:cNvSpPr>
            <a:spLocks noGrp="1"/>
          </p:cNvSpPr>
          <p:nvPr>
            <p:ph idx="1"/>
          </p:nvPr>
        </p:nvSpPr>
        <p:spPr>
          <a:xfrm>
            <a:off x="914401" y="1484785"/>
            <a:ext cx="10361084" cy="4609630"/>
          </a:xfrm>
        </p:spPr>
        <p:txBody>
          <a:bodyPr/>
          <a:lstStyle/>
          <a:p>
            <a:pPr>
              <a:buFont typeface="Arial" panose="020B0604020202020204" pitchFamily="34" charset="0"/>
              <a:buChar char="•"/>
            </a:pPr>
            <a:r>
              <a:rPr lang="en-US" dirty="0"/>
              <a:t>In 802.11ax, RL-SIG (repeated L-SIG) field is placed after L-SIG</a:t>
            </a:r>
          </a:p>
          <a:p>
            <a:pPr>
              <a:buFont typeface="Arial" panose="020B0604020202020204" pitchFamily="34" charset="0"/>
              <a:buChar char="•"/>
            </a:pPr>
            <a:r>
              <a:rPr lang="en-US" dirty="0"/>
              <a:t>In both L-SIG and RL-SIG fields of a 20 MHz HE PPDU, values [-1, -1,-1, 1], modulated in BPSK, are mapped to the extra subcarriers [-28, -27, 27, 28] for channel estimation purpose </a:t>
            </a:r>
          </a:p>
          <a:p>
            <a:pPr>
              <a:buFont typeface="Arial" panose="020B0604020202020204" pitchFamily="34" charset="0"/>
              <a:buChar char="•"/>
            </a:pPr>
            <a:r>
              <a:rPr lang="en-US" dirty="0"/>
              <a:t>802.11ax also allows for a 3dB power boost of the extra subcarriers when transmitted in a HE ER SU PPDU. </a:t>
            </a:r>
          </a:p>
          <a:p>
            <a:pPr>
              <a:buFont typeface="Arial" panose="020B0604020202020204" pitchFamily="34" charset="0"/>
              <a:buChar char="•"/>
            </a:pPr>
            <a:r>
              <a:rPr lang="en-US" dirty="0"/>
              <a:t>11a/g/n/ac receivers will simply ignore those subcarriers </a:t>
            </a:r>
          </a:p>
        </p:txBody>
      </p:sp>
      <p:sp>
        <p:nvSpPr>
          <p:cNvPr id="4" name="Slide Number Placeholder 3">
            <a:extLst>
              <a:ext uri="{FF2B5EF4-FFF2-40B4-BE49-F238E27FC236}">
                <a16:creationId xmlns:a16="http://schemas.microsoft.com/office/drawing/2014/main" id="{18C033A2-2E40-4337-9E71-89DE284194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pSp>
        <p:nvGrpSpPr>
          <p:cNvPr id="10" name="Group 9">
            <a:extLst>
              <a:ext uri="{FF2B5EF4-FFF2-40B4-BE49-F238E27FC236}">
                <a16:creationId xmlns:a16="http://schemas.microsoft.com/office/drawing/2014/main" id="{E7572E79-BE4F-4106-BF60-2232DC2E1EF5}"/>
              </a:ext>
            </a:extLst>
          </p:cNvPr>
          <p:cNvGrpSpPr/>
          <p:nvPr/>
        </p:nvGrpSpPr>
        <p:grpSpPr>
          <a:xfrm>
            <a:off x="1919536" y="5071021"/>
            <a:ext cx="5976664" cy="1023393"/>
            <a:chOff x="1919536" y="5301208"/>
            <a:chExt cx="3168352" cy="576064"/>
          </a:xfrm>
        </p:grpSpPr>
        <p:sp>
          <p:nvSpPr>
            <p:cNvPr id="5" name="Rectangle 4">
              <a:extLst>
                <a:ext uri="{FF2B5EF4-FFF2-40B4-BE49-F238E27FC236}">
                  <a16:creationId xmlns:a16="http://schemas.microsoft.com/office/drawing/2014/main" id="{F3462443-BD5D-4D9C-8D90-2D62B0C1B03B}"/>
                </a:ext>
              </a:extLst>
            </p:cNvPr>
            <p:cNvSpPr/>
            <p:nvPr/>
          </p:nvSpPr>
          <p:spPr bwMode="auto">
            <a:xfrm>
              <a:off x="191953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6" name="Rectangle 5">
              <a:extLst>
                <a:ext uri="{FF2B5EF4-FFF2-40B4-BE49-F238E27FC236}">
                  <a16:creationId xmlns:a16="http://schemas.microsoft.com/office/drawing/2014/main" id="{456F9107-CF5B-4F8A-B8FA-56EC7D0BCA7D}"/>
                </a:ext>
              </a:extLst>
            </p:cNvPr>
            <p:cNvSpPr/>
            <p:nvPr/>
          </p:nvSpPr>
          <p:spPr bwMode="auto">
            <a:xfrm>
              <a:off x="299965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8" name="Rectangle 7">
              <a:extLst>
                <a:ext uri="{FF2B5EF4-FFF2-40B4-BE49-F238E27FC236}">
                  <a16:creationId xmlns:a16="http://schemas.microsoft.com/office/drawing/2014/main" id="{58A1D083-7751-4001-8D71-942CBC40F2D9}"/>
                </a:ext>
              </a:extLst>
            </p:cNvPr>
            <p:cNvSpPr/>
            <p:nvPr/>
          </p:nvSpPr>
          <p:spPr bwMode="auto">
            <a:xfrm>
              <a:off x="4079776"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L-SIG</a:t>
              </a:r>
            </a:p>
          </p:txBody>
        </p:sp>
        <p:sp>
          <p:nvSpPr>
            <p:cNvPr id="9" name="Rectangle 8">
              <a:extLst>
                <a:ext uri="{FF2B5EF4-FFF2-40B4-BE49-F238E27FC236}">
                  <a16:creationId xmlns:a16="http://schemas.microsoft.com/office/drawing/2014/main" id="{944E0CCF-F845-4443-96BA-CAF3D425F6E0}"/>
                </a:ext>
              </a:extLst>
            </p:cNvPr>
            <p:cNvSpPr/>
            <p:nvPr/>
          </p:nvSpPr>
          <p:spPr bwMode="auto">
            <a:xfrm>
              <a:off x="4583832"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RL-SIG</a:t>
              </a:r>
            </a:p>
          </p:txBody>
        </p:sp>
      </p:grpSp>
      <p:sp>
        <p:nvSpPr>
          <p:cNvPr id="11" name="TextBox 10">
            <a:extLst>
              <a:ext uri="{FF2B5EF4-FFF2-40B4-BE49-F238E27FC236}">
                <a16:creationId xmlns:a16="http://schemas.microsoft.com/office/drawing/2014/main" id="{E2074A12-3134-4F02-B9BA-73DDA25427B0}"/>
              </a:ext>
            </a:extLst>
          </p:cNvPr>
          <p:cNvSpPr txBox="1"/>
          <p:nvPr/>
        </p:nvSpPr>
        <p:spPr>
          <a:xfrm>
            <a:off x="1415480" y="5877272"/>
            <a:ext cx="492443" cy="369332"/>
          </a:xfrm>
          <a:prstGeom prst="rect">
            <a:avLst/>
          </a:prstGeom>
          <a:noFill/>
        </p:spPr>
        <p:txBody>
          <a:bodyPr wrap="none" rtlCol="0">
            <a:spAutoFit/>
          </a:bodyPr>
          <a:lstStyle/>
          <a:p>
            <a:r>
              <a:rPr lang="en-US" sz="1800" dirty="0">
                <a:solidFill>
                  <a:schemeClr val="tx1"/>
                </a:solidFill>
              </a:rPr>
              <a:t>-26</a:t>
            </a:r>
          </a:p>
        </p:txBody>
      </p:sp>
      <p:sp>
        <p:nvSpPr>
          <p:cNvPr id="12" name="TextBox 11">
            <a:extLst>
              <a:ext uri="{FF2B5EF4-FFF2-40B4-BE49-F238E27FC236}">
                <a16:creationId xmlns:a16="http://schemas.microsoft.com/office/drawing/2014/main" id="{EB4AEBDC-4A83-45C0-823E-3215AAC4E5D9}"/>
              </a:ext>
            </a:extLst>
          </p:cNvPr>
          <p:cNvSpPr txBox="1"/>
          <p:nvPr/>
        </p:nvSpPr>
        <p:spPr>
          <a:xfrm>
            <a:off x="1427092" y="4886355"/>
            <a:ext cx="492443" cy="369332"/>
          </a:xfrm>
          <a:prstGeom prst="rect">
            <a:avLst/>
          </a:prstGeom>
          <a:noFill/>
        </p:spPr>
        <p:txBody>
          <a:bodyPr wrap="square" rtlCol="0">
            <a:spAutoFit/>
          </a:bodyPr>
          <a:lstStyle/>
          <a:p>
            <a:r>
              <a:rPr lang="en-US" sz="1800" dirty="0">
                <a:solidFill>
                  <a:schemeClr val="tx1"/>
                </a:solidFill>
              </a:rPr>
              <a:t>26</a:t>
            </a:r>
          </a:p>
        </p:txBody>
      </p:sp>
      <p:sp>
        <p:nvSpPr>
          <p:cNvPr id="13" name="Rectangle 12">
            <a:extLst>
              <a:ext uri="{FF2B5EF4-FFF2-40B4-BE49-F238E27FC236}">
                <a16:creationId xmlns:a16="http://schemas.microsoft.com/office/drawing/2014/main" id="{D8891763-94F0-4F22-AE55-6AD7CD5097A4}"/>
              </a:ext>
            </a:extLst>
          </p:cNvPr>
          <p:cNvSpPr/>
          <p:nvPr/>
        </p:nvSpPr>
        <p:spPr bwMode="auto">
          <a:xfrm>
            <a:off x="6945367" y="4886355"/>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EE099BE-BDF3-45A9-B953-BE633B72F4A7}"/>
              </a:ext>
            </a:extLst>
          </p:cNvPr>
          <p:cNvSpPr/>
          <p:nvPr/>
        </p:nvSpPr>
        <p:spPr bwMode="auto">
          <a:xfrm>
            <a:off x="6945367" y="6094414"/>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CF02799-97C1-4CD9-B299-B76B93D25C8F}"/>
              </a:ext>
            </a:extLst>
          </p:cNvPr>
          <p:cNvSpPr/>
          <p:nvPr/>
        </p:nvSpPr>
        <p:spPr bwMode="auto">
          <a:xfrm>
            <a:off x="7896200" y="4886355"/>
            <a:ext cx="3201110" cy="13927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16" name="TextBox 15">
            <a:extLst>
              <a:ext uri="{FF2B5EF4-FFF2-40B4-BE49-F238E27FC236}">
                <a16:creationId xmlns:a16="http://schemas.microsoft.com/office/drawing/2014/main" id="{ACD0166E-F1E2-47E3-9131-F047791520D6}"/>
              </a:ext>
            </a:extLst>
          </p:cNvPr>
          <p:cNvSpPr txBox="1"/>
          <p:nvPr/>
        </p:nvSpPr>
        <p:spPr>
          <a:xfrm>
            <a:off x="5547096" y="4700761"/>
            <a:ext cx="492443" cy="369332"/>
          </a:xfrm>
          <a:prstGeom prst="rect">
            <a:avLst/>
          </a:prstGeom>
          <a:noFill/>
        </p:spPr>
        <p:txBody>
          <a:bodyPr wrap="square" rtlCol="0">
            <a:spAutoFit/>
          </a:bodyPr>
          <a:lstStyle/>
          <a:p>
            <a:r>
              <a:rPr lang="en-US" sz="1800" dirty="0">
                <a:solidFill>
                  <a:schemeClr val="tx1"/>
                </a:solidFill>
              </a:rPr>
              <a:t>28</a:t>
            </a:r>
          </a:p>
        </p:txBody>
      </p:sp>
      <p:sp>
        <p:nvSpPr>
          <p:cNvPr id="17" name="TextBox 16">
            <a:extLst>
              <a:ext uri="{FF2B5EF4-FFF2-40B4-BE49-F238E27FC236}">
                <a16:creationId xmlns:a16="http://schemas.microsoft.com/office/drawing/2014/main" id="{7B60C4F6-E3FE-413C-BDF8-D082EDD84FF9}"/>
              </a:ext>
            </a:extLst>
          </p:cNvPr>
          <p:cNvSpPr txBox="1"/>
          <p:nvPr/>
        </p:nvSpPr>
        <p:spPr>
          <a:xfrm>
            <a:off x="5472746" y="6118572"/>
            <a:ext cx="492443" cy="369332"/>
          </a:xfrm>
          <a:prstGeom prst="rect">
            <a:avLst/>
          </a:prstGeom>
          <a:noFill/>
        </p:spPr>
        <p:txBody>
          <a:bodyPr wrap="square" rtlCol="0">
            <a:spAutoFit/>
          </a:bodyPr>
          <a:lstStyle/>
          <a:p>
            <a:r>
              <a:rPr lang="en-US" sz="1800" dirty="0">
                <a:solidFill>
                  <a:schemeClr val="tx1"/>
                </a:solidFill>
              </a:rPr>
              <a:t>-28</a:t>
            </a:r>
          </a:p>
        </p:txBody>
      </p:sp>
      <p:cxnSp>
        <p:nvCxnSpPr>
          <p:cNvPr id="21" name="Straight Connector 20">
            <a:extLst>
              <a:ext uri="{FF2B5EF4-FFF2-40B4-BE49-F238E27FC236}">
                <a16:creationId xmlns:a16="http://schemas.microsoft.com/office/drawing/2014/main" id="{E9E48F4C-86DD-470C-9C68-483ECAE110FB}"/>
              </a:ext>
            </a:extLst>
          </p:cNvPr>
          <p:cNvCxnSpPr>
            <a:stCxn id="13" idx="3"/>
            <a:endCxn id="13" idx="1"/>
          </p:cNvCxnSpPr>
          <p:nvPr/>
        </p:nvCxnSpPr>
        <p:spPr bwMode="auto">
          <a:xfrm flipH="1">
            <a:off x="6945367" y="4978688"/>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2" name="Straight Connector 21">
            <a:extLst>
              <a:ext uri="{FF2B5EF4-FFF2-40B4-BE49-F238E27FC236}">
                <a16:creationId xmlns:a16="http://schemas.microsoft.com/office/drawing/2014/main" id="{FAE9587F-130E-4AA3-8641-EF5AFBE02D7D}"/>
              </a:ext>
            </a:extLst>
          </p:cNvPr>
          <p:cNvCxnSpPr>
            <a:cxnSpLocks/>
            <a:stCxn id="14" idx="3"/>
            <a:endCxn id="14" idx="1"/>
          </p:cNvCxnSpPr>
          <p:nvPr/>
        </p:nvCxnSpPr>
        <p:spPr bwMode="auto">
          <a:xfrm flipH="1">
            <a:off x="6945367" y="6186747"/>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9" name="Rectangle 18">
            <a:extLst>
              <a:ext uri="{FF2B5EF4-FFF2-40B4-BE49-F238E27FC236}">
                <a16:creationId xmlns:a16="http://schemas.microsoft.com/office/drawing/2014/main" id="{28F0B9D2-CA64-4513-9DFD-49E9BD9C0A96}"/>
              </a:ext>
            </a:extLst>
          </p:cNvPr>
          <p:cNvSpPr/>
          <p:nvPr/>
        </p:nvSpPr>
        <p:spPr bwMode="auto">
          <a:xfrm>
            <a:off x="5990088" y="4888212"/>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AD875931-93EB-4B47-9C56-E84C43EAF935}"/>
              </a:ext>
            </a:extLst>
          </p:cNvPr>
          <p:cNvSpPr/>
          <p:nvPr/>
        </p:nvSpPr>
        <p:spPr bwMode="auto">
          <a:xfrm>
            <a:off x="5990088" y="6096271"/>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089B8FD1-DF48-40F6-8E12-844DF9E6BC06}"/>
              </a:ext>
            </a:extLst>
          </p:cNvPr>
          <p:cNvCxnSpPr>
            <a:stCxn id="19" idx="3"/>
            <a:endCxn id="19" idx="1"/>
          </p:cNvCxnSpPr>
          <p:nvPr/>
        </p:nvCxnSpPr>
        <p:spPr bwMode="auto">
          <a:xfrm flipH="1">
            <a:off x="5990088" y="4980545"/>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4" name="Straight Connector 23">
            <a:extLst>
              <a:ext uri="{FF2B5EF4-FFF2-40B4-BE49-F238E27FC236}">
                <a16:creationId xmlns:a16="http://schemas.microsoft.com/office/drawing/2014/main" id="{28C28A85-8A9F-4768-88C6-3879309A36D1}"/>
              </a:ext>
            </a:extLst>
          </p:cNvPr>
          <p:cNvCxnSpPr>
            <a:cxnSpLocks/>
            <a:stCxn id="20" idx="3"/>
            <a:endCxn id="20" idx="1"/>
          </p:cNvCxnSpPr>
          <p:nvPr/>
        </p:nvCxnSpPr>
        <p:spPr bwMode="auto">
          <a:xfrm flipH="1">
            <a:off x="5990088" y="6188604"/>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5" name="Straight Arrow Connector 24">
            <a:extLst>
              <a:ext uri="{FF2B5EF4-FFF2-40B4-BE49-F238E27FC236}">
                <a16:creationId xmlns:a16="http://schemas.microsoft.com/office/drawing/2014/main" id="{26C92803-DC4C-4785-A0BD-B7856D70611F}"/>
              </a:ext>
            </a:extLst>
          </p:cNvPr>
          <p:cNvCxnSpPr/>
          <p:nvPr/>
        </p:nvCxnSpPr>
        <p:spPr bwMode="auto">
          <a:xfrm flipV="1">
            <a:off x="1047468" y="5387931"/>
            <a:ext cx="0" cy="8655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A8803907-10D6-4A5B-814A-7FDEB7D768EE}"/>
              </a:ext>
            </a:extLst>
          </p:cNvPr>
          <p:cNvCxnSpPr/>
          <p:nvPr/>
        </p:nvCxnSpPr>
        <p:spPr bwMode="auto">
          <a:xfrm>
            <a:off x="1047468" y="6253431"/>
            <a:ext cx="96573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97F1DCB0-3ADE-4324-A9B0-CDEA3F06BE0E}"/>
              </a:ext>
            </a:extLst>
          </p:cNvPr>
          <p:cNvSpPr txBox="1"/>
          <p:nvPr/>
        </p:nvSpPr>
        <p:spPr>
          <a:xfrm rot="16200000">
            <a:off x="376331" y="5632640"/>
            <a:ext cx="902811" cy="307777"/>
          </a:xfrm>
          <a:prstGeom prst="rect">
            <a:avLst/>
          </a:prstGeom>
          <a:noFill/>
        </p:spPr>
        <p:txBody>
          <a:bodyPr wrap="none" rtlCol="0">
            <a:spAutoFit/>
          </a:bodyPr>
          <a:lstStyle/>
          <a:p>
            <a:r>
              <a:rPr lang="en-US" sz="1400" dirty="0">
                <a:solidFill>
                  <a:schemeClr val="tx1"/>
                </a:solidFill>
              </a:rPr>
              <a:t>frequency</a:t>
            </a:r>
          </a:p>
        </p:txBody>
      </p:sp>
      <p:sp>
        <p:nvSpPr>
          <p:cNvPr id="28" name="TextBox 27">
            <a:extLst>
              <a:ext uri="{FF2B5EF4-FFF2-40B4-BE49-F238E27FC236}">
                <a16:creationId xmlns:a16="http://schemas.microsoft.com/office/drawing/2014/main" id="{9477E3DE-9B25-4C44-BAE1-3C10271263A6}"/>
              </a:ext>
            </a:extLst>
          </p:cNvPr>
          <p:cNvSpPr txBox="1"/>
          <p:nvPr/>
        </p:nvSpPr>
        <p:spPr>
          <a:xfrm>
            <a:off x="1203952" y="6196398"/>
            <a:ext cx="503664" cy="307777"/>
          </a:xfrm>
          <a:prstGeom prst="rect">
            <a:avLst/>
          </a:prstGeom>
          <a:noFill/>
        </p:spPr>
        <p:txBody>
          <a:bodyPr wrap="none" rtlCol="0">
            <a:spAutoFit/>
          </a:bodyPr>
          <a:lstStyle/>
          <a:p>
            <a:r>
              <a:rPr lang="en-US" sz="1400" dirty="0">
                <a:solidFill>
                  <a:schemeClr val="tx1"/>
                </a:solidFill>
              </a:rPr>
              <a:t>time</a:t>
            </a:r>
          </a:p>
        </p:txBody>
      </p:sp>
    </p:spTree>
    <p:extLst>
      <p:ext uri="{BB962C8B-B14F-4D97-AF65-F5344CB8AC3E}">
        <p14:creationId xmlns:p14="http://schemas.microsoft.com/office/powerpoint/2010/main" val="39372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7868-10A1-4E73-AF4C-F906CA75F2CE}"/>
              </a:ext>
            </a:extLst>
          </p:cNvPr>
          <p:cNvSpPr>
            <a:spLocks noGrp="1"/>
          </p:cNvSpPr>
          <p:nvPr>
            <p:ph type="title"/>
          </p:nvPr>
        </p:nvSpPr>
        <p:spPr>
          <a:xfrm>
            <a:off x="914401" y="685801"/>
            <a:ext cx="10361084" cy="535979"/>
          </a:xfrm>
        </p:spPr>
        <p:txBody>
          <a:bodyPr/>
          <a:lstStyle/>
          <a:p>
            <a:r>
              <a:rPr lang="en-US" dirty="0"/>
              <a:t>11p PPDU Transmission from 11bd devices</a:t>
            </a:r>
          </a:p>
        </p:txBody>
      </p:sp>
      <p:sp>
        <p:nvSpPr>
          <p:cNvPr id="3" name="Content Placeholder 2">
            <a:extLst>
              <a:ext uri="{FF2B5EF4-FFF2-40B4-BE49-F238E27FC236}">
                <a16:creationId xmlns:a16="http://schemas.microsoft.com/office/drawing/2014/main" id="{2B6D24D8-B9F2-4A22-A125-37682A42E644}"/>
              </a:ext>
            </a:extLst>
          </p:cNvPr>
          <p:cNvSpPr>
            <a:spLocks noGrp="1"/>
          </p:cNvSpPr>
          <p:nvPr>
            <p:ph idx="1"/>
          </p:nvPr>
        </p:nvSpPr>
        <p:spPr>
          <a:xfrm>
            <a:off x="914401" y="1274401"/>
            <a:ext cx="10361084" cy="4820014"/>
          </a:xfrm>
        </p:spPr>
        <p:txBody>
          <a:bodyPr/>
          <a:lstStyle/>
          <a:p>
            <a:pPr>
              <a:buFont typeface="Arial" panose="020B0604020202020204" pitchFamily="34" charset="0"/>
              <a:buChar char="•"/>
            </a:pPr>
            <a:r>
              <a:rPr lang="en-US" b="0" dirty="0"/>
              <a:t>Inspired by the 11ax L/RL-SIG design, we propose that 11bd devices transmit 11p PPDUs with additional edge subcarriers in the preamble and/or possibly in some data field symbols </a:t>
            </a:r>
          </a:p>
          <a:p>
            <a:pPr>
              <a:buFont typeface="Arial" panose="020B0604020202020204" pitchFamily="34" charset="0"/>
              <a:buChar char="•"/>
            </a:pPr>
            <a:r>
              <a:rPr lang="en-US" b="0" dirty="0"/>
              <a:t>Non-zero energy of those extra edge subcarriers can be used to indicate the transmission of 11p PPDU from a 11bd device.  The symbols in those extra edge subcarriers can also carry a few bits information related to the repetition</a:t>
            </a:r>
          </a:p>
          <a:p>
            <a:pPr>
              <a:buFont typeface="Arial" panose="020B0604020202020204" pitchFamily="34" charset="0"/>
              <a:buChar char="•"/>
            </a:pPr>
            <a:r>
              <a:rPr lang="en-US" b="0" dirty="0"/>
              <a:t>Those extra edge subcarriers should have little or no impact to legacy 11p devices in the same channel and in the adjacent channel  </a:t>
            </a:r>
          </a:p>
          <a:p>
            <a:pPr>
              <a:buFont typeface="Arial" panose="020B0604020202020204" pitchFamily="34" charset="0"/>
              <a:buChar char="•"/>
            </a:pPr>
            <a:r>
              <a:rPr lang="en-US" b="0" dirty="0"/>
              <a:t>An example:</a:t>
            </a:r>
          </a:p>
        </p:txBody>
      </p:sp>
      <p:sp>
        <p:nvSpPr>
          <p:cNvPr id="4" name="Slide Number Placeholder 3">
            <a:extLst>
              <a:ext uri="{FF2B5EF4-FFF2-40B4-BE49-F238E27FC236}">
                <a16:creationId xmlns:a16="http://schemas.microsoft.com/office/drawing/2014/main" id="{47A7D283-DA96-4B4E-BE4A-78BA47C291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pSp>
        <p:nvGrpSpPr>
          <p:cNvPr id="47" name="Group 46">
            <a:extLst>
              <a:ext uri="{FF2B5EF4-FFF2-40B4-BE49-F238E27FC236}">
                <a16:creationId xmlns:a16="http://schemas.microsoft.com/office/drawing/2014/main" id="{2E0CFF35-4BA5-4EBD-AC0D-FE570711693E}"/>
              </a:ext>
            </a:extLst>
          </p:cNvPr>
          <p:cNvGrpSpPr/>
          <p:nvPr/>
        </p:nvGrpSpPr>
        <p:grpSpPr>
          <a:xfrm>
            <a:off x="2279576" y="5085184"/>
            <a:ext cx="6856457" cy="1066264"/>
            <a:chOff x="2279576" y="5314161"/>
            <a:chExt cx="6856457" cy="1192617"/>
          </a:xfrm>
        </p:grpSpPr>
        <p:sp>
          <p:nvSpPr>
            <p:cNvPr id="19" name="Rectangle 18">
              <a:extLst>
                <a:ext uri="{FF2B5EF4-FFF2-40B4-BE49-F238E27FC236}">
                  <a16:creationId xmlns:a16="http://schemas.microsoft.com/office/drawing/2014/main" id="{447CB65A-AF5D-4D17-B4BC-3769414AE86F}"/>
                </a:ext>
              </a:extLst>
            </p:cNvPr>
            <p:cNvSpPr/>
            <p:nvPr/>
          </p:nvSpPr>
          <p:spPr bwMode="auto">
            <a:xfrm>
              <a:off x="2741251" y="5643961"/>
              <a:ext cx="1526248"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20" name="Rectangle 19">
              <a:extLst>
                <a:ext uri="{FF2B5EF4-FFF2-40B4-BE49-F238E27FC236}">
                  <a16:creationId xmlns:a16="http://schemas.microsoft.com/office/drawing/2014/main" id="{F3357168-7FC6-4803-971A-36242D0BF60C}"/>
                </a:ext>
              </a:extLst>
            </p:cNvPr>
            <p:cNvSpPr/>
            <p:nvPr/>
          </p:nvSpPr>
          <p:spPr bwMode="auto">
            <a:xfrm>
              <a:off x="4268701" y="5643961"/>
              <a:ext cx="1528314"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21" name="Rectangle 20">
              <a:extLst>
                <a:ext uri="{FF2B5EF4-FFF2-40B4-BE49-F238E27FC236}">
                  <a16:creationId xmlns:a16="http://schemas.microsoft.com/office/drawing/2014/main" id="{C57FB8AA-18C1-4D36-AFC8-D5B6D908A86D}"/>
                </a:ext>
              </a:extLst>
            </p:cNvPr>
            <p:cNvSpPr/>
            <p:nvPr/>
          </p:nvSpPr>
          <p:spPr bwMode="auto">
            <a:xfrm>
              <a:off x="5797015" y="5643961"/>
              <a:ext cx="764292"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
          <p:nvSpPr>
            <p:cNvPr id="22" name="TextBox 21">
              <a:extLst>
                <a:ext uri="{FF2B5EF4-FFF2-40B4-BE49-F238E27FC236}">
                  <a16:creationId xmlns:a16="http://schemas.microsoft.com/office/drawing/2014/main" id="{3127687A-E936-489B-B552-5088BE385CDD}"/>
                </a:ext>
              </a:extLst>
            </p:cNvPr>
            <p:cNvSpPr txBox="1"/>
            <p:nvPr/>
          </p:nvSpPr>
          <p:spPr>
            <a:xfrm>
              <a:off x="2279576" y="6026822"/>
              <a:ext cx="395832" cy="210490"/>
            </a:xfrm>
            <a:prstGeom prst="rect">
              <a:avLst/>
            </a:prstGeom>
            <a:noFill/>
          </p:spPr>
          <p:txBody>
            <a:bodyPr wrap="none" rtlCol="0">
              <a:spAutoFit/>
            </a:bodyPr>
            <a:lstStyle/>
            <a:p>
              <a:r>
                <a:rPr lang="en-US" sz="1800" dirty="0">
                  <a:solidFill>
                    <a:schemeClr val="tx1"/>
                  </a:solidFill>
                </a:rPr>
                <a:t>-26</a:t>
              </a:r>
            </a:p>
          </p:txBody>
        </p:sp>
        <p:sp>
          <p:nvSpPr>
            <p:cNvPr id="23" name="TextBox 22">
              <a:extLst>
                <a:ext uri="{FF2B5EF4-FFF2-40B4-BE49-F238E27FC236}">
                  <a16:creationId xmlns:a16="http://schemas.microsoft.com/office/drawing/2014/main" id="{062D6C80-5956-4384-9E65-AD9F5D211B82}"/>
                </a:ext>
              </a:extLst>
            </p:cNvPr>
            <p:cNvSpPr txBox="1"/>
            <p:nvPr/>
          </p:nvSpPr>
          <p:spPr>
            <a:xfrm>
              <a:off x="2312742" y="5462078"/>
              <a:ext cx="542899" cy="369332"/>
            </a:xfrm>
            <a:prstGeom prst="rect">
              <a:avLst/>
            </a:prstGeom>
            <a:noFill/>
          </p:spPr>
          <p:txBody>
            <a:bodyPr wrap="square" rtlCol="0">
              <a:spAutoFit/>
            </a:bodyPr>
            <a:lstStyle/>
            <a:p>
              <a:r>
                <a:rPr lang="en-US" sz="1800" dirty="0">
                  <a:solidFill>
                    <a:schemeClr val="tx1"/>
                  </a:solidFill>
                </a:rPr>
                <a:t>26</a:t>
              </a:r>
            </a:p>
          </p:txBody>
        </p:sp>
        <p:sp>
          <p:nvSpPr>
            <p:cNvPr id="24" name="Rectangle 23">
              <a:extLst>
                <a:ext uri="{FF2B5EF4-FFF2-40B4-BE49-F238E27FC236}">
                  <a16:creationId xmlns:a16="http://schemas.microsoft.com/office/drawing/2014/main" id="{05D385E0-13EA-49C1-853D-CF9D51AC3EFD}"/>
                </a:ext>
              </a:extLst>
            </p:cNvPr>
            <p:cNvSpPr/>
            <p:nvPr/>
          </p:nvSpPr>
          <p:spPr bwMode="auto">
            <a:xfrm>
              <a:off x="5798646"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F5B1C50-964E-4335-AAC8-14731DE1881D}"/>
                </a:ext>
              </a:extLst>
            </p:cNvPr>
            <p:cNvSpPr/>
            <p:nvPr/>
          </p:nvSpPr>
          <p:spPr bwMode="auto">
            <a:xfrm>
              <a:off x="5798646"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641623E0-EC37-4634-A0C4-29DD8FD74C9A}"/>
                </a:ext>
              </a:extLst>
            </p:cNvPr>
            <p:cNvSpPr/>
            <p:nvPr/>
          </p:nvSpPr>
          <p:spPr bwMode="auto">
            <a:xfrm>
              <a:off x="6562938" y="5643961"/>
              <a:ext cx="2573095"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27" name="TextBox 26">
              <a:extLst>
                <a:ext uri="{FF2B5EF4-FFF2-40B4-BE49-F238E27FC236}">
                  <a16:creationId xmlns:a16="http://schemas.microsoft.com/office/drawing/2014/main" id="{A249C692-53FE-4561-80CD-4F10A7965C37}"/>
                </a:ext>
              </a:extLst>
            </p:cNvPr>
            <p:cNvSpPr txBox="1"/>
            <p:nvPr/>
          </p:nvSpPr>
          <p:spPr>
            <a:xfrm>
              <a:off x="3829609" y="5314161"/>
              <a:ext cx="682215" cy="369332"/>
            </a:xfrm>
            <a:prstGeom prst="rect">
              <a:avLst/>
            </a:prstGeom>
            <a:noFill/>
          </p:spPr>
          <p:txBody>
            <a:bodyPr wrap="square" rtlCol="0">
              <a:spAutoFit/>
            </a:bodyPr>
            <a:lstStyle/>
            <a:p>
              <a:r>
                <a:rPr lang="en-US" sz="1800" dirty="0">
                  <a:solidFill>
                    <a:schemeClr val="tx1"/>
                  </a:solidFill>
                </a:rPr>
                <a:t>28</a:t>
              </a:r>
            </a:p>
          </p:txBody>
        </p:sp>
        <p:sp>
          <p:nvSpPr>
            <p:cNvPr id="28" name="TextBox 27">
              <a:extLst>
                <a:ext uri="{FF2B5EF4-FFF2-40B4-BE49-F238E27FC236}">
                  <a16:creationId xmlns:a16="http://schemas.microsoft.com/office/drawing/2014/main" id="{B73F3AA8-0688-409D-9823-D5E48DCE2381}"/>
                </a:ext>
              </a:extLst>
            </p:cNvPr>
            <p:cNvSpPr txBox="1"/>
            <p:nvPr/>
          </p:nvSpPr>
          <p:spPr>
            <a:xfrm>
              <a:off x="3817112" y="6214128"/>
              <a:ext cx="507207" cy="292650"/>
            </a:xfrm>
            <a:prstGeom prst="rect">
              <a:avLst/>
            </a:prstGeom>
            <a:noFill/>
          </p:spPr>
          <p:txBody>
            <a:bodyPr wrap="square" rtlCol="0">
              <a:spAutoFit/>
            </a:bodyPr>
            <a:lstStyle/>
            <a:p>
              <a:r>
                <a:rPr lang="en-US" sz="1800" dirty="0">
                  <a:solidFill>
                    <a:schemeClr val="tx1"/>
                  </a:solidFill>
                </a:rPr>
                <a:t>-28</a:t>
              </a:r>
            </a:p>
          </p:txBody>
        </p:sp>
        <p:sp>
          <p:nvSpPr>
            <p:cNvPr id="29" name="Rectangle 28">
              <a:extLst>
                <a:ext uri="{FF2B5EF4-FFF2-40B4-BE49-F238E27FC236}">
                  <a16:creationId xmlns:a16="http://schemas.microsoft.com/office/drawing/2014/main" id="{97E9F7D1-821C-4A6A-B4EA-E59B71B85D1E}"/>
                </a:ext>
              </a:extLst>
            </p:cNvPr>
            <p:cNvSpPr/>
            <p:nvPr/>
          </p:nvSpPr>
          <p:spPr bwMode="auto">
            <a:xfrm>
              <a:off x="4268701"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EC323114-6DA5-4145-A813-2BA2EC7E5B5C}"/>
                </a:ext>
              </a:extLst>
            </p:cNvPr>
            <p:cNvSpPr/>
            <p:nvPr/>
          </p:nvSpPr>
          <p:spPr bwMode="auto">
            <a:xfrm>
              <a:off x="4268701"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C12921F1-F981-400B-A236-D8961EB02CAD}"/>
                </a:ext>
              </a:extLst>
            </p:cNvPr>
            <p:cNvSpPr/>
            <p:nvPr/>
          </p:nvSpPr>
          <p:spPr bwMode="auto">
            <a:xfrm>
              <a:off x="5031993"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A2EF46B7-2A3B-4EC5-AEFA-077E0C7BD265}"/>
                </a:ext>
              </a:extLst>
            </p:cNvPr>
            <p:cNvSpPr/>
            <p:nvPr/>
          </p:nvSpPr>
          <p:spPr bwMode="auto">
            <a:xfrm>
              <a:off x="5031993"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3A94308F-EAA7-4539-8478-BD4302A9450E}"/>
                </a:ext>
              </a:extLst>
            </p:cNvPr>
            <p:cNvSpPr/>
            <p:nvPr/>
          </p:nvSpPr>
          <p:spPr bwMode="auto">
            <a:xfrm>
              <a:off x="6562102"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F58B0BFC-92D0-49A8-A102-DA2F8093DAC2}"/>
                </a:ext>
              </a:extLst>
            </p:cNvPr>
            <p:cNvSpPr/>
            <p:nvPr/>
          </p:nvSpPr>
          <p:spPr bwMode="auto">
            <a:xfrm>
              <a:off x="6562102"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43" name="Straight Connector 42">
              <a:extLst>
                <a:ext uri="{FF2B5EF4-FFF2-40B4-BE49-F238E27FC236}">
                  <a16:creationId xmlns:a16="http://schemas.microsoft.com/office/drawing/2014/main" id="{734C848E-3FED-490D-B31B-73FE53C938C8}"/>
                </a:ext>
              </a:extLst>
            </p:cNvPr>
            <p:cNvCxnSpPr>
              <a:stCxn id="33" idx="3"/>
              <a:endCxn id="29" idx="1"/>
            </p:cNvCxnSpPr>
            <p:nvPr/>
          </p:nvCxnSpPr>
          <p:spPr bwMode="auto">
            <a:xfrm flipH="1">
              <a:off x="4268701" y="5591339"/>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45" name="Straight Connector 44">
              <a:extLst>
                <a:ext uri="{FF2B5EF4-FFF2-40B4-BE49-F238E27FC236}">
                  <a16:creationId xmlns:a16="http://schemas.microsoft.com/office/drawing/2014/main" id="{F3566800-6B2B-46A6-857B-18928AD24205}"/>
                </a:ext>
              </a:extLst>
            </p:cNvPr>
            <p:cNvCxnSpPr>
              <a:stCxn id="34" idx="3"/>
              <a:endCxn id="30" idx="1"/>
            </p:cNvCxnSpPr>
            <p:nvPr/>
          </p:nvCxnSpPr>
          <p:spPr bwMode="auto">
            <a:xfrm flipH="1">
              <a:off x="4268701" y="6279837"/>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grpSp>
      <p:cxnSp>
        <p:nvCxnSpPr>
          <p:cNvPr id="9" name="Straight Arrow Connector 8">
            <a:extLst>
              <a:ext uri="{FF2B5EF4-FFF2-40B4-BE49-F238E27FC236}">
                <a16:creationId xmlns:a16="http://schemas.microsoft.com/office/drawing/2014/main" id="{3359A938-BD9C-429F-AE8B-80361899F547}"/>
              </a:ext>
            </a:extLst>
          </p:cNvPr>
          <p:cNvCxnSpPr/>
          <p:nvPr/>
        </p:nvCxnSpPr>
        <p:spPr bwMode="auto">
          <a:xfrm flipV="1">
            <a:off x="1775520" y="5285948"/>
            <a:ext cx="0" cy="8655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ABEE550B-EE8B-488B-87DA-84AFF338C494}"/>
              </a:ext>
            </a:extLst>
          </p:cNvPr>
          <p:cNvCxnSpPr/>
          <p:nvPr/>
        </p:nvCxnSpPr>
        <p:spPr bwMode="auto">
          <a:xfrm>
            <a:off x="1775520" y="6151448"/>
            <a:ext cx="96573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8FAB7B6D-8E82-4432-84E5-03FBC238F002}"/>
              </a:ext>
            </a:extLst>
          </p:cNvPr>
          <p:cNvSpPr txBox="1"/>
          <p:nvPr/>
        </p:nvSpPr>
        <p:spPr>
          <a:xfrm rot="16200000">
            <a:off x="1104383" y="5530657"/>
            <a:ext cx="902811" cy="307777"/>
          </a:xfrm>
          <a:prstGeom prst="rect">
            <a:avLst/>
          </a:prstGeom>
          <a:noFill/>
        </p:spPr>
        <p:txBody>
          <a:bodyPr wrap="none" rtlCol="0">
            <a:spAutoFit/>
          </a:bodyPr>
          <a:lstStyle/>
          <a:p>
            <a:r>
              <a:rPr lang="en-US" sz="1400" dirty="0">
                <a:solidFill>
                  <a:schemeClr val="tx1"/>
                </a:solidFill>
              </a:rPr>
              <a:t>frequency</a:t>
            </a:r>
          </a:p>
        </p:txBody>
      </p:sp>
      <p:sp>
        <p:nvSpPr>
          <p:cNvPr id="44" name="TextBox 43">
            <a:extLst>
              <a:ext uri="{FF2B5EF4-FFF2-40B4-BE49-F238E27FC236}">
                <a16:creationId xmlns:a16="http://schemas.microsoft.com/office/drawing/2014/main" id="{A5C1FF03-B8F5-4640-9D91-F114256F59F0}"/>
              </a:ext>
            </a:extLst>
          </p:cNvPr>
          <p:cNvSpPr txBox="1"/>
          <p:nvPr/>
        </p:nvSpPr>
        <p:spPr>
          <a:xfrm>
            <a:off x="1932004" y="6094415"/>
            <a:ext cx="503664" cy="307777"/>
          </a:xfrm>
          <a:prstGeom prst="rect">
            <a:avLst/>
          </a:prstGeom>
          <a:noFill/>
        </p:spPr>
        <p:txBody>
          <a:bodyPr wrap="none" rtlCol="0">
            <a:spAutoFit/>
          </a:bodyPr>
          <a:lstStyle/>
          <a:p>
            <a:r>
              <a:rPr lang="en-US" sz="1400" dirty="0">
                <a:solidFill>
                  <a:schemeClr val="tx1"/>
                </a:solidFill>
              </a:rPr>
              <a:t>time</a:t>
            </a:r>
          </a:p>
        </p:txBody>
      </p:sp>
      <p:sp>
        <p:nvSpPr>
          <p:cNvPr id="39" name="TextBox 38">
            <a:extLst>
              <a:ext uri="{FF2B5EF4-FFF2-40B4-BE49-F238E27FC236}">
                <a16:creationId xmlns:a16="http://schemas.microsoft.com/office/drawing/2014/main" id="{967016CD-D12B-4AD8-9CA4-1797292074A7}"/>
              </a:ext>
            </a:extLst>
          </p:cNvPr>
          <p:cNvSpPr txBox="1"/>
          <p:nvPr/>
        </p:nvSpPr>
        <p:spPr>
          <a:xfrm>
            <a:off x="4389397"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8" name="TextBox 47">
            <a:extLst>
              <a:ext uri="{FF2B5EF4-FFF2-40B4-BE49-F238E27FC236}">
                <a16:creationId xmlns:a16="http://schemas.microsoft.com/office/drawing/2014/main" id="{7FB18BB8-BD91-4637-B0EB-CB919A072561}"/>
              </a:ext>
            </a:extLst>
          </p:cNvPr>
          <p:cNvSpPr txBox="1"/>
          <p:nvPr/>
        </p:nvSpPr>
        <p:spPr>
          <a:xfrm>
            <a:off x="5153864"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9" name="TextBox 48">
            <a:extLst>
              <a:ext uri="{FF2B5EF4-FFF2-40B4-BE49-F238E27FC236}">
                <a16:creationId xmlns:a16="http://schemas.microsoft.com/office/drawing/2014/main" id="{A460CAA9-B131-4BBC-BB07-293E29039CBC}"/>
              </a:ext>
            </a:extLst>
          </p:cNvPr>
          <p:cNvSpPr txBox="1"/>
          <p:nvPr/>
        </p:nvSpPr>
        <p:spPr>
          <a:xfrm>
            <a:off x="5918331"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50" name="TextBox 49">
            <a:extLst>
              <a:ext uri="{FF2B5EF4-FFF2-40B4-BE49-F238E27FC236}">
                <a16:creationId xmlns:a16="http://schemas.microsoft.com/office/drawing/2014/main" id="{BA43BB74-91AA-48CB-89E1-35945D2FD7FB}"/>
              </a:ext>
            </a:extLst>
          </p:cNvPr>
          <p:cNvSpPr txBox="1"/>
          <p:nvPr/>
        </p:nvSpPr>
        <p:spPr>
          <a:xfrm>
            <a:off x="6682798"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Tree>
    <p:extLst>
      <p:ext uri="{BB962C8B-B14F-4D97-AF65-F5344CB8AC3E}">
        <p14:creationId xmlns:p14="http://schemas.microsoft.com/office/powerpoint/2010/main" val="86129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C3DB-2909-40CB-A212-3FD388405A64}"/>
              </a:ext>
            </a:extLst>
          </p:cNvPr>
          <p:cNvSpPr>
            <a:spLocks noGrp="1"/>
          </p:cNvSpPr>
          <p:nvPr>
            <p:ph type="title"/>
          </p:nvPr>
        </p:nvSpPr>
        <p:spPr>
          <a:xfrm>
            <a:off x="914401" y="685801"/>
            <a:ext cx="10361084" cy="684215"/>
          </a:xfrm>
        </p:spPr>
        <p:txBody>
          <a:bodyPr/>
          <a:lstStyle/>
          <a:p>
            <a:r>
              <a:rPr lang="en-US" dirty="0"/>
              <a:t>A Possible Repetition Transmission Procedure</a:t>
            </a:r>
          </a:p>
        </p:txBody>
      </p:sp>
      <p:sp>
        <p:nvSpPr>
          <p:cNvPr id="3" name="Content Placeholder 2">
            <a:extLst>
              <a:ext uri="{FF2B5EF4-FFF2-40B4-BE49-F238E27FC236}">
                <a16:creationId xmlns:a16="http://schemas.microsoft.com/office/drawing/2014/main" id="{3C3E6496-A768-4BE0-A1DC-E7B81D020EA4}"/>
              </a:ext>
            </a:extLst>
          </p:cNvPr>
          <p:cNvSpPr>
            <a:spLocks noGrp="1"/>
          </p:cNvSpPr>
          <p:nvPr>
            <p:ph idx="1"/>
          </p:nvPr>
        </p:nvSpPr>
        <p:spPr>
          <a:xfrm>
            <a:off x="914400" y="1370016"/>
            <a:ext cx="10582199" cy="4724399"/>
          </a:xfrm>
        </p:spPr>
        <p:txBody>
          <a:bodyPr/>
          <a:lstStyle/>
          <a:p>
            <a:pPr>
              <a:buFont typeface="Arial" panose="020B0604020202020204" pitchFamily="34" charset="0"/>
              <a:buChar char="•"/>
            </a:pPr>
            <a:r>
              <a:rPr lang="en-US" sz="2800" b="0" dirty="0"/>
              <a:t>Assume that the symbols in those extra edge subcarriers carry </a:t>
            </a:r>
            <a:r>
              <a:rPr lang="en-US" sz="2800" dirty="0"/>
              <a:t>one bit</a:t>
            </a:r>
            <a:r>
              <a:rPr lang="en-US" sz="2800" b="0" dirty="0"/>
              <a:t> information and, for the purpose of this presentation, define a “Repetition State” variable, </a:t>
            </a:r>
            <a:r>
              <a:rPr lang="en-US" sz="2800" dirty="0" err="1"/>
              <a:t>RepState</a:t>
            </a:r>
            <a:r>
              <a:rPr lang="en-US" sz="2800" b="0" dirty="0"/>
              <a:t>, which has two values {0, 1}</a:t>
            </a:r>
          </a:p>
          <a:p>
            <a:pPr lvl="1">
              <a:buFont typeface="Arial" panose="020B0604020202020204" pitchFamily="34" charset="0"/>
              <a:buChar char="•"/>
            </a:pPr>
            <a:r>
              <a:rPr lang="en-US" sz="2400" b="0" dirty="0"/>
              <a:t>“0” means the first (new) transmission, </a:t>
            </a:r>
          </a:p>
          <a:p>
            <a:pPr lvl="1">
              <a:buFont typeface="Arial" panose="020B0604020202020204" pitchFamily="34" charset="0"/>
              <a:buChar char="•"/>
            </a:pPr>
            <a:r>
              <a:rPr lang="en-US" sz="2400" b="0" dirty="0"/>
              <a:t>“1” means retransmission </a:t>
            </a:r>
          </a:p>
          <a:p>
            <a:pPr marL="457200" lvl="1" indent="0"/>
            <a:endParaRPr lang="en-US" sz="240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a:buFont typeface="Arial" panose="020B0604020202020204" pitchFamily="34" charset="0"/>
              <a:buChar char="•"/>
            </a:pPr>
            <a:endParaRPr lang="en-US" sz="2800" b="0" dirty="0"/>
          </a:p>
          <a:p>
            <a:pPr>
              <a:buFont typeface="Arial" panose="020B0604020202020204" pitchFamily="34" charset="0"/>
              <a:buChar char="•"/>
            </a:pPr>
            <a:r>
              <a:rPr lang="en-US" sz="2800" b="0" dirty="0"/>
              <a:t>A possible 11bd receiver may do the following (next page)</a:t>
            </a:r>
          </a:p>
        </p:txBody>
      </p:sp>
      <p:sp>
        <p:nvSpPr>
          <p:cNvPr id="4" name="Slide Number Placeholder 3">
            <a:extLst>
              <a:ext uri="{FF2B5EF4-FFF2-40B4-BE49-F238E27FC236}">
                <a16:creationId xmlns:a16="http://schemas.microsoft.com/office/drawing/2014/main" id="{FBC186ED-69B0-451B-8EC1-BA34FAC748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15" name="Group 14">
            <a:extLst>
              <a:ext uri="{FF2B5EF4-FFF2-40B4-BE49-F238E27FC236}">
                <a16:creationId xmlns:a16="http://schemas.microsoft.com/office/drawing/2014/main" id="{E0073BD0-0BBC-4F72-AA4E-D42789D7463D}"/>
              </a:ext>
            </a:extLst>
          </p:cNvPr>
          <p:cNvGrpSpPr/>
          <p:nvPr/>
        </p:nvGrpSpPr>
        <p:grpSpPr>
          <a:xfrm>
            <a:off x="907528" y="3933056"/>
            <a:ext cx="10316482" cy="432048"/>
            <a:chOff x="1055111" y="4005064"/>
            <a:chExt cx="10964883" cy="432048"/>
          </a:xfrm>
        </p:grpSpPr>
        <p:sp>
          <p:nvSpPr>
            <p:cNvPr id="5" name="Rectangle 4">
              <a:extLst>
                <a:ext uri="{FF2B5EF4-FFF2-40B4-BE49-F238E27FC236}">
                  <a16:creationId xmlns:a16="http://schemas.microsoft.com/office/drawing/2014/main" id="{10F611CE-6848-4774-8689-49626CAD0B50}"/>
                </a:ext>
              </a:extLst>
            </p:cNvPr>
            <p:cNvSpPr/>
            <p:nvPr/>
          </p:nvSpPr>
          <p:spPr bwMode="auto">
            <a:xfrm>
              <a:off x="105511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9" name="Rectangle 8">
              <a:extLst>
                <a:ext uri="{FF2B5EF4-FFF2-40B4-BE49-F238E27FC236}">
                  <a16:creationId xmlns:a16="http://schemas.microsoft.com/office/drawing/2014/main" id="{E664F85B-2A2C-48E5-BDE8-306BB6BCE0CC}"/>
                </a:ext>
              </a:extLst>
            </p:cNvPr>
            <p:cNvSpPr/>
            <p:nvPr/>
          </p:nvSpPr>
          <p:spPr bwMode="auto">
            <a:xfrm>
              <a:off x="266059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593EAD52-D897-48C1-92EF-2E73723BFBC0}"/>
                </a:ext>
              </a:extLst>
            </p:cNvPr>
            <p:cNvSpPr/>
            <p:nvPr/>
          </p:nvSpPr>
          <p:spPr bwMode="auto">
            <a:xfrm>
              <a:off x="4293505"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1" name="Rectangle 10">
              <a:extLst>
                <a:ext uri="{FF2B5EF4-FFF2-40B4-BE49-F238E27FC236}">
                  <a16:creationId xmlns:a16="http://schemas.microsoft.com/office/drawing/2014/main" id="{939A8670-88A5-4947-A057-4FFC18E1E468}"/>
                </a:ext>
              </a:extLst>
            </p:cNvPr>
            <p:cNvSpPr/>
            <p:nvPr/>
          </p:nvSpPr>
          <p:spPr bwMode="auto">
            <a:xfrm>
              <a:off x="5871387"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tx1"/>
                </a:solidFill>
                <a:effectLst/>
              </a:endParaRPr>
            </a:p>
          </p:txBody>
        </p:sp>
        <p:sp>
          <p:nvSpPr>
            <p:cNvPr id="12" name="Rectangle 11">
              <a:extLst>
                <a:ext uri="{FF2B5EF4-FFF2-40B4-BE49-F238E27FC236}">
                  <a16:creationId xmlns:a16="http://schemas.microsoft.com/office/drawing/2014/main" id="{0B3F362B-1628-4BF8-989D-95E682F32361}"/>
                </a:ext>
              </a:extLst>
            </p:cNvPr>
            <p:cNvSpPr/>
            <p:nvPr/>
          </p:nvSpPr>
          <p:spPr bwMode="auto">
            <a:xfrm>
              <a:off x="7464152"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562CB9A9-1605-4852-9F0A-1FB636769C88}"/>
                </a:ext>
              </a:extLst>
            </p:cNvPr>
            <p:cNvSpPr/>
            <p:nvPr/>
          </p:nvSpPr>
          <p:spPr bwMode="auto">
            <a:xfrm>
              <a:off x="9069632"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1600" dirty="0">
                <a:solidFill>
                  <a:schemeClr val="tx1"/>
                </a:solidFill>
              </a:endParaRPr>
            </a:p>
          </p:txBody>
        </p:sp>
        <p:sp>
          <p:nvSpPr>
            <p:cNvPr id="14" name="Rectangle 13">
              <a:extLst>
                <a:ext uri="{FF2B5EF4-FFF2-40B4-BE49-F238E27FC236}">
                  <a16:creationId xmlns:a16="http://schemas.microsoft.com/office/drawing/2014/main" id="{AA16A8AC-1D55-4460-8486-46E6BF36AE77}"/>
                </a:ext>
              </a:extLst>
            </p:cNvPr>
            <p:cNvSpPr/>
            <p:nvPr/>
          </p:nvSpPr>
          <p:spPr bwMode="auto">
            <a:xfrm>
              <a:off x="10702546"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grpSp>
      <p:sp>
        <p:nvSpPr>
          <p:cNvPr id="16" name="Rectangle 15">
            <a:extLst>
              <a:ext uri="{FF2B5EF4-FFF2-40B4-BE49-F238E27FC236}">
                <a16:creationId xmlns:a16="http://schemas.microsoft.com/office/drawing/2014/main" id="{F40F0500-9CE6-42A6-AF61-3B9EFCA60362}"/>
              </a:ext>
            </a:extLst>
          </p:cNvPr>
          <p:cNvSpPr/>
          <p:nvPr/>
        </p:nvSpPr>
        <p:spPr bwMode="auto">
          <a:xfrm>
            <a:off x="3359696" y="4787860"/>
            <a:ext cx="1023518" cy="369332"/>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7" name="TextBox 16">
            <a:extLst>
              <a:ext uri="{FF2B5EF4-FFF2-40B4-BE49-F238E27FC236}">
                <a16:creationId xmlns:a16="http://schemas.microsoft.com/office/drawing/2014/main" id="{5630DD0C-05D6-4207-A678-B78CA2EA51AC}"/>
              </a:ext>
            </a:extLst>
          </p:cNvPr>
          <p:cNvSpPr txBox="1"/>
          <p:nvPr/>
        </p:nvSpPr>
        <p:spPr>
          <a:xfrm>
            <a:off x="4383214" y="4745919"/>
            <a:ext cx="2732286" cy="369332"/>
          </a:xfrm>
          <a:prstGeom prst="rect">
            <a:avLst/>
          </a:prstGeom>
          <a:noFill/>
        </p:spPr>
        <p:txBody>
          <a:bodyPr wrap="none" rtlCol="0">
            <a:spAutoFit/>
          </a:bodyPr>
          <a:lstStyle/>
          <a:p>
            <a:r>
              <a:rPr lang="en-US" sz="1800" dirty="0">
                <a:solidFill>
                  <a:schemeClr val="tx1"/>
                </a:solidFill>
              </a:rPr>
              <a:t>11p PPDU from 11p device</a:t>
            </a:r>
          </a:p>
        </p:txBody>
      </p:sp>
      <p:sp>
        <p:nvSpPr>
          <p:cNvPr id="18" name="Rectangle 17">
            <a:extLst>
              <a:ext uri="{FF2B5EF4-FFF2-40B4-BE49-F238E27FC236}">
                <a16:creationId xmlns:a16="http://schemas.microsoft.com/office/drawing/2014/main" id="{1D139FFB-9785-4CEE-B09C-FF3A76172E62}"/>
              </a:ext>
            </a:extLst>
          </p:cNvPr>
          <p:cNvSpPr/>
          <p:nvPr/>
        </p:nvSpPr>
        <p:spPr bwMode="auto">
          <a:xfrm>
            <a:off x="3359696" y="5356923"/>
            <a:ext cx="1023518" cy="369332"/>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9" name="TextBox 18">
            <a:extLst>
              <a:ext uri="{FF2B5EF4-FFF2-40B4-BE49-F238E27FC236}">
                <a16:creationId xmlns:a16="http://schemas.microsoft.com/office/drawing/2014/main" id="{28C5D63F-404F-4C68-94D6-85398BB4CAE4}"/>
              </a:ext>
            </a:extLst>
          </p:cNvPr>
          <p:cNvSpPr txBox="1"/>
          <p:nvPr/>
        </p:nvSpPr>
        <p:spPr>
          <a:xfrm>
            <a:off x="4414976" y="5298908"/>
            <a:ext cx="4380173" cy="369332"/>
          </a:xfrm>
          <a:prstGeom prst="rect">
            <a:avLst/>
          </a:prstGeom>
          <a:noFill/>
        </p:spPr>
        <p:txBody>
          <a:bodyPr wrap="none" rtlCol="0">
            <a:spAutoFit/>
          </a:bodyPr>
          <a:lstStyle/>
          <a:p>
            <a:r>
              <a:rPr lang="en-US" sz="1800" dirty="0">
                <a:solidFill>
                  <a:schemeClr val="tx1"/>
                </a:solidFill>
              </a:rPr>
              <a:t>11p PPDU with extra tones from 11bd device</a:t>
            </a:r>
          </a:p>
        </p:txBody>
      </p:sp>
      <p:sp>
        <p:nvSpPr>
          <p:cNvPr id="20" name="Rectangle 19">
            <a:extLst>
              <a:ext uri="{FF2B5EF4-FFF2-40B4-BE49-F238E27FC236}">
                <a16:creationId xmlns:a16="http://schemas.microsoft.com/office/drawing/2014/main" id="{705A9612-DA6E-4F5B-A877-71D683FF311A}"/>
              </a:ext>
            </a:extLst>
          </p:cNvPr>
          <p:cNvSpPr/>
          <p:nvPr/>
        </p:nvSpPr>
        <p:spPr bwMode="auto">
          <a:xfrm>
            <a:off x="2927648" y="4653136"/>
            <a:ext cx="5867501"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52050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7F8A3-2774-4469-B8C9-5892B5335D5E}"/>
              </a:ext>
            </a:extLst>
          </p:cNvPr>
          <p:cNvSpPr>
            <a:spLocks noGrp="1"/>
          </p:cNvSpPr>
          <p:nvPr>
            <p:ph type="title"/>
          </p:nvPr>
        </p:nvSpPr>
        <p:spPr>
          <a:xfrm>
            <a:off x="914401" y="685801"/>
            <a:ext cx="10361084" cy="582959"/>
          </a:xfrm>
        </p:spPr>
        <p:txBody>
          <a:bodyPr/>
          <a:lstStyle/>
          <a:p>
            <a:r>
              <a:rPr lang="en-US" dirty="0"/>
              <a:t>A Possible Receiving Procedure for 11bd Receiver</a:t>
            </a:r>
          </a:p>
        </p:txBody>
      </p:sp>
      <p:sp>
        <p:nvSpPr>
          <p:cNvPr id="4" name="Slide Number Placeholder 3">
            <a:extLst>
              <a:ext uri="{FF2B5EF4-FFF2-40B4-BE49-F238E27FC236}">
                <a16:creationId xmlns:a16="http://schemas.microsoft.com/office/drawing/2014/main" id="{B9315887-24A2-49C2-8733-197A514B52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3" name="Picture 2">
            <a:extLst>
              <a:ext uri="{FF2B5EF4-FFF2-40B4-BE49-F238E27FC236}">
                <a16:creationId xmlns:a16="http://schemas.microsoft.com/office/drawing/2014/main" id="{8FBDDAEB-6803-4D7D-9AE6-EE2BF1E7DEB9}"/>
              </a:ext>
            </a:extLst>
          </p:cNvPr>
          <p:cNvPicPr>
            <a:picLocks noChangeAspect="1"/>
          </p:cNvPicPr>
          <p:nvPr/>
        </p:nvPicPr>
        <p:blipFill>
          <a:blip r:embed="rId2"/>
          <a:stretch>
            <a:fillRect/>
          </a:stretch>
        </p:blipFill>
        <p:spPr>
          <a:xfrm>
            <a:off x="1415480" y="1413607"/>
            <a:ext cx="8269072" cy="4985653"/>
          </a:xfrm>
          <a:prstGeom prst="rect">
            <a:avLst/>
          </a:prstGeom>
        </p:spPr>
      </p:pic>
    </p:spTree>
    <p:extLst>
      <p:ext uri="{BB962C8B-B14F-4D97-AF65-F5344CB8AC3E}">
        <p14:creationId xmlns:p14="http://schemas.microsoft.com/office/powerpoint/2010/main" val="36277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8ACA3-408F-49A5-A52C-A49A2DEEFDBD}"/>
              </a:ext>
            </a:extLst>
          </p:cNvPr>
          <p:cNvSpPr>
            <a:spLocks noGrp="1"/>
          </p:cNvSpPr>
          <p:nvPr>
            <p:ph type="title"/>
          </p:nvPr>
        </p:nvSpPr>
        <p:spPr/>
        <p:txBody>
          <a:bodyPr/>
          <a:lstStyle/>
          <a:p>
            <a:r>
              <a:rPr lang="en-US" dirty="0"/>
              <a:t>Potential Issues</a:t>
            </a:r>
          </a:p>
        </p:txBody>
      </p:sp>
      <p:sp>
        <p:nvSpPr>
          <p:cNvPr id="3" name="Content Placeholder 2">
            <a:extLst>
              <a:ext uri="{FF2B5EF4-FFF2-40B4-BE49-F238E27FC236}">
                <a16:creationId xmlns:a16="http://schemas.microsoft.com/office/drawing/2014/main" id="{000BA89A-4565-48B0-BECC-8E9001016DFA}"/>
              </a:ext>
            </a:extLst>
          </p:cNvPr>
          <p:cNvSpPr>
            <a:spLocks noGrp="1"/>
          </p:cNvSpPr>
          <p:nvPr>
            <p:ph idx="1"/>
          </p:nvPr>
        </p:nvSpPr>
        <p:spPr>
          <a:xfrm>
            <a:off x="914400" y="1981201"/>
            <a:ext cx="10654207" cy="4113213"/>
          </a:xfrm>
        </p:spPr>
        <p:txBody>
          <a:bodyPr/>
          <a:lstStyle/>
          <a:p>
            <a:pPr>
              <a:buFont typeface="Arial" panose="020B0604020202020204" pitchFamily="34" charset="0"/>
              <a:buChar char="•"/>
            </a:pPr>
            <a:r>
              <a:rPr lang="en-US" dirty="0"/>
              <a:t>Impact to the 11p receiver performance when PPDU has extra subcarriers</a:t>
            </a:r>
          </a:p>
          <a:p>
            <a:pPr lvl="1">
              <a:buFont typeface="Arial" panose="020B0604020202020204" pitchFamily="34" charset="0"/>
              <a:buChar char="•"/>
            </a:pPr>
            <a:r>
              <a:rPr lang="en-US" dirty="0"/>
              <a:t>Extra subcarriers will take some energy in one OFDM symbol</a:t>
            </a:r>
          </a:p>
          <a:p>
            <a:pPr>
              <a:buFont typeface="Arial" panose="020B0604020202020204" pitchFamily="34" charset="0"/>
              <a:buChar char="•"/>
            </a:pPr>
            <a:r>
              <a:rPr lang="en-US" dirty="0">
                <a:solidFill>
                  <a:schemeClr val="tx1"/>
                </a:solidFill>
              </a:rPr>
              <a:t>False Alarm &amp; Miss Detection for </a:t>
            </a:r>
            <a:r>
              <a:rPr lang="en-US" dirty="0">
                <a:solidFill>
                  <a:srgbClr val="FF0000"/>
                </a:solidFill>
              </a:rPr>
              <a:t>detecting of 11p PPDU </a:t>
            </a:r>
            <a:r>
              <a:rPr lang="en-US" dirty="0"/>
              <a:t>transmitted from a 11bd device</a:t>
            </a:r>
          </a:p>
          <a:p>
            <a:pPr lvl="1">
              <a:buFont typeface="Arial" panose="020B0604020202020204" pitchFamily="34" charset="0"/>
              <a:buChar char="•"/>
            </a:pPr>
            <a:r>
              <a:rPr lang="en-US" dirty="0"/>
              <a:t>False Alarm: The actual PPDU is legacy 11p, but the receiver detects it has extra tones</a:t>
            </a:r>
          </a:p>
          <a:p>
            <a:pPr lvl="1">
              <a:buFont typeface="Arial" panose="020B0604020202020204" pitchFamily="34" charset="0"/>
              <a:buChar char="•"/>
            </a:pPr>
            <a:r>
              <a:rPr lang="en-US" dirty="0"/>
              <a:t>Miss Detection: The actual PPDU is from 11bd device, but receiver detect it as legacy PPDU</a:t>
            </a:r>
          </a:p>
          <a:p>
            <a:pPr>
              <a:buFont typeface="Arial" panose="020B0604020202020204" pitchFamily="34" charset="0"/>
              <a:buChar char="•"/>
            </a:pPr>
            <a:r>
              <a:rPr lang="en-US" dirty="0">
                <a:solidFill>
                  <a:srgbClr val="00B050"/>
                </a:solidFill>
              </a:rPr>
              <a:t>New transmission vs retransmission detection </a:t>
            </a:r>
            <a:r>
              <a:rPr lang="en-US" dirty="0"/>
              <a:t>error rate, given received 11p PPDU is from a 11bd device </a:t>
            </a:r>
          </a:p>
          <a:p>
            <a:pPr>
              <a:buFont typeface="Arial" panose="020B0604020202020204" pitchFamily="34" charset="0"/>
              <a:buChar char="•"/>
            </a:pPr>
            <a:r>
              <a:rPr lang="en-US" dirty="0"/>
              <a:t>Inter-channel interference</a:t>
            </a:r>
          </a:p>
        </p:txBody>
      </p:sp>
      <p:sp>
        <p:nvSpPr>
          <p:cNvPr id="4" name="Slide Number Placeholder 3">
            <a:extLst>
              <a:ext uri="{FF2B5EF4-FFF2-40B4-BE49-F238E27FC236}">
                <a16:creationId xmlns:a16="http://schemas.microsoft.com/office/drawing/2014/main" id="{359FC851-5CCB-4FF0-8F47-49742EAACE5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8751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4 OFDM symbols to carry 1 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solidFill>
                      <a:srgbClr val="FF0000"/>
                    </a:solidFill>
                  </a:rPr>
                  <a:t>Extra tone detection</a:t>
                </a:r>
                <a:r>
                  <a:rPr lang="en-US" sz="1800" dirty="0"/>
                  <a:t>: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solidFill>
                      <a:srgbClr val="00B050"/>
                    </a:solidFill>
                  </a:rPr>
                  <a:t>“0” vs “1” detection</a:t>
                </a:r>
                <a:r>
                  <a:rPr lang="en-US" sz="1800" dirty="0"/>
                  <a:t>: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LOS C2C channels: power of LOS tap is deterministic based on the power ratio in [3]</a:t>
                </a:r>
              </a:p>
              <a:p>
                <a:pPr lvl="1">
                  <a:buFont typeface="Arial" panose="020B0604020202020204" pitchFamily="34" charset="0"/>
                  <a:buChar char="•"/>
                </a:pPr>
                <a:r>
                  <a:rPr lang="en-US" sz="1800" dirty="0"/>
                  <a:t>NLOS C2C channels: power of LOS tap is stochastic based on the power ratio in [3]  </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3"/>
          <a:stretch>
            <a:fillRect/>
          </a:stretch>
        </p:blipFill>
        <p:spPr>
          <a:xfrm>
            <a:off x="2821260" y="1844824"/>
            <a:ext cx="5944115" cy="850775"/>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101180" y="2161228"/>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101180" y="2161228"/>
                <a:ext cx="514885" cy="37689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115195" y="1750667"/>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115195" y="1750667"/>
                <a:ext cx="514885" cy="369588"/>
              </a:xfrm>
              <a:prstGeom prst="rect">
                <a:avLst/>
              </a:prstGeom>
              <a:blipFill>
                <a:blip r:embed="rId5"/>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83125" y="2221522"/>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83125" y="2221522"/>
                <a:ext cx="518795" cy="376898"/>
              </a:xfrm>
              <a:prstGeom prst="rect">
                <a:avLst/>
              </a:prstGeom>
              <a:blipFill>
                <a:blip r:embed="rId6"/>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590965" y="1935461"/>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590965" y="1935461"/>
                <a:ext cx="1402885" cy="400110"/>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16207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97396A-F1ED-4B2F-B171-29E1AC4E817D}">
  <ds:schemaRefs>
    <ds:schemaRef ds:uri="http://schemas.microsoft.com/sharepoint/v3/contenttype/forms"/>
  </ds:schemaRefs>
</ds:datastoreItem>
</file>

<file path=customXml/itemProps2.xml><?xml version="1.0" encoding="utf-8"?>
<ds:datastoreItem xmlns:ds="http://schemas.openxmlformats.org/officeDocument/2006/customXml" ds:itemID="{AB5007D9-BC9D-4B9A-9688-FE8C8DB19CA1}">
  <ds:schemaRefs>
    <ds:schemaRef ds:uri="http://schemas.microsoft.com/office/2006/documentManagement/types"/>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A250AB5-394C-453A-A01D-AE677A80FD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1324</Words>
  <Application>Microsoft Office PowerPoint</Application>
  <PresentationFormat>Widescreen</PresentationFormat>
  <Paragraphs>223</Paragraphs>
  <Slides>18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Cambria Math</vt:lpstr>
      <vt:lpstr>Symbol</vt:lpstr>
      <vt:lpstr>Times New Roman</vt:lpstr>
      <vt:lpstr>Office Theme</vt:lpstr>
      <vt:lpstr>Document</vt:lpstr>
      <vt:lpstr>PHY Signaling for Adaptive Repetition of 11p PPDU </vt:lpstr>
      <vt:lpstr>PowerPoint Presentation</vt:lpstr>
      <vt:lpstr>Recap: the benefit of 11p PPDU adaptive repetition</vt:lpstr>
      <vt:lpstr>Motivation: Extra subcarriers at L-SIG/RL-SIG in 11ax</vt:lpstr>
      <vt:lpstr>11p PPDU Transmission from 11bd devices</vt:lpstr>
      <vt:lpstr>A Possible Repetition Transmission Procedure</vt:lpstr>
      <vt:lpstr>A Possible Receiving Procedure for 11bd Receiver</vt:lpstr>
      <vt:lpstr>Potential Issues</vt:lpstr>
      <vt:lpstr>Simulation Assumptions and Setup</vt:lpstr>
      <vt:lpstr>Impact to 11p receiver performance</vt:lpstr>
      <vt:lpstr>False Alarm vs Detection for legacy 11p PPDU</vt:lpstr>
      <vt:lpstr>New transmission vs Retransmission Detection Error Rate</vt:lpstr>
      <vt:lpstr>Inter-Channel Interference</vt:lpstr>
      <vt:lpstr>Other Alternatives*</vt:lpstr>
      <vt:lpstr>Using the extra tones in data field only</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2019-11-09T15:01:19Z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