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3" r:id="rId2"/>
    <p:sldId id="554" r:id="rId3"/>
    <p:sldId id="688" r:id="rId4"/>
    <p:sldId id="672" r:id="rId5"/>
    <p:sldId id="673" r:id="rId6"/>
    <p:sldId id="674" r:id="rId7"/>
    <p:sldId id="685" r:id="rId8"/>
    <p:sldId id="686" r:id="rId9"/>
    <p:sldId id="687" r:id="rId10"/>
    <p:sldId id="676" r:id="rId11"/>
    <p:sldId id="675" r:id="rId12"/>
    <p:sldId id="678" r:id="rId13"/>
    <p:sldId id="679" r:id="rId14"/>
    <p:sldId id="680" r:id="rId15"/>
    <p:sldId id="682" r:id="rId16"/>
    <p:sldId id="677" r:id="rId17"/>
    <p:sldId id="681" r:id="rId18"/>
  </p:sldIdLst>
  <p:sldSz cx="9144000" cy="6858000" type="screen4x3"/>
  <p:notesSz cx="9309100" cy="7023100"/>
  <p:defaultTextStyle>
    <a:defPPr>
      <a:defRPr lang="en-US"/>
    </a:defPPr>
    <a:lvl1pPr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1pPr>
    <a:lvl2pPr marL="4572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2pPr>
    <a:lvl3pPr marL="9144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3pPr>
    <a:lvl4pPr marL="13716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4pPr>
    <a:lvl5pPr marL="18288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4">
          <p15:clr>
            <a:srgbClr val="A4A3A4"/>
          </p15:clr>
        </p15:guide>
        <p15:guide id="2" pos="3131">
          <p15:clr>
            <a:srgbClr val="A4A3A4"/>
          </p15:clr>
        </p15:guide>
        <p15:guide id="3" orient="horz" pos="2212">
          <p15:clr>
            <a:srgbClr val="A4A3A4"/>
          </p15:clr>
        </p15:guide>
        <p15:guide id="4" pos="29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C31"/>
    <a:srgbClr val="0000FF"/>
    <a:srgbClr val="00863D"/>
    <a:srgbClr val="168420"/>
    <a:srgbClr val="9900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9" autoAdjust="0"/>
    <p:restoredTop sz="95034" autoAdjust="0"/>
  </p:normalViewPr>
  <p:slideViewPr>
    <p:cSldViewPr>
      <p:cViewPr varScale="1">
        <p:scale>
          <a:sx n="70" d="100"/>
          <a:sy n="70" d="100"/>
        </p:scale>
        <p:origin x="14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0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754" y="-108"/>
      </p:cViewPr>
      <p:guideLst>
        <p:guide orient="horz" pos="2144"/>
        <p:guide pos="3131"/>
        <p:guide orient="horz" pos="2212"/>
        <p:guide pos="29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179508" y="79369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latinLnBrk="0" hangingPunct="0">
              <a:defRPr kumimoji="0" sz="14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33735" y="79369"/>
            <a:ext cx="91602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latinLnBrk="0" hangingPunct="0">
              <a:defRPr kumimoji="0" sz="14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6831325" y="6797077"/>
            <a:ext cx="165109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latinLnBrk="0" hangingPunct="0">
              <a:defRPr kumimoji="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290844" y="6797077"/>
            <a:ext cx="51777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latinLnBrk="0" hangingPunct="0">
              <a:defRPr kumimoji="0"/>
            </a:lvl1pPr>
          </a:lstStyle>
          <a:p>
            <a:r>
              <a:rPr lang="en-US" altLang="ko-KR"/>
              <a:t>Page </a:t>
            </a:r>
            <a:fld id="{9D68F29A-2A8F-4CE4-9C95-E32B956C45C1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930762" y="293176"/>
            <a:ext cx="744757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930761" y="6797077"/>
            <a:ext cx="718145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defTabSz="9334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defTabSz="9334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defTabSz="9334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defTabSz="9334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latinLnBrk="0">
              <a:defRPr/>
            </a:pPr>
            <a:r>
              <a:rPr kumimoji="0" lang="en-US" altLang="ko-KR" smtClean="0">
                <a:cs typeface="Arial" charset="0"/>
              </a:rPr>
              <a:t>Submission</a:t>
            </a:r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930762" y="6788888"/>
            <a:ext cx="765276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25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238980" y="20407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latinLnBrk="0" hangingPunct="0">
              <a:defRPr kumimoji="0" sz="14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877235" y="20407"/>
            <a:ext cx="91602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latinLnBrk="0" hangingPunct="0">
              <a:defRPr kumimoji="0" sz="14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05125" y="530225"/>
            <a:ext cx="3498850" cy="2625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40024" y="3336301"/>
            <a:ext cx="6829052" cy="316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322081" y="6800352"/>
            <a:ext cx="211275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latinLnBrk="0" hangingPunct="0">
              <a:defRPr kumimoji="0">
                <a:ea typeface="+mn-ea"/>
                <a:cs typeface="+mn-cs"/>
              </a:defRPr>
            </a:lvl5pPr>
          </a:lstStyle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497339" y="6800352"/>
            <a:ext cx="51777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latinLnBrk="0" hangingPunct="0">
              <a:defRPr kumimoji="0"/>
            </a:lvl1pPr>
          </a:lstStyle>
          <a:p>
            <a:r>
              <a:rPr lang="en-US" altLang="ko-KR"/>
              <a:t>Page </a:t>
            </a:r>
            <a:fld id="{56A4E747-0965-469B-B28B-55B02AB0B5B0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972393" y="6800352"/>
            <a:ext cx="718145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latinLnBrk="0">
              <a:defRPr/>
            </a:pPr>
            <a:r>
              <a:rPr kumimoji="0" lang="en-US" altLang="ko-KR" smtClean="0">
                <a:cs typeface="Arial" charset="0"/>
              </a:rPr>
              <a:t>Submission</a:t>
            </a: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972393" y="6798715"/>
            <a:ext cx="736431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871288" y="224386"/>
            <a:ext cx="7566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5778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802.11-yy/xxxxr0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</a:p>
        </p:txBody>
      </p:sp>
      <p:sp>
        <p:nvSpPr>
          <p:cNvPr id="215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599931" y="6800352"/>
            <a:ext cx="415178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/>
              <a:t>Page </a:t>
            </a:r>
            <a:fld id="{BE3C6F66-609F-4E52-9182-10CA20887C34}" type="slidenum">
              <a:rPr lang="en-US" altLang="ko-KR"/>
              <a:pPr>
                <a:spcBef>
                  <a:spcPct val="0"/>
                </a:spcBef>
              </a:pPr>
              <a:t>1</a:t>
            </a:fld>
            <a:endParaRPr lang="en-US" altLang="ko-KR"/>
          </a:p>
        </p:txBody>
      </p:sp>
      <p:sp>
        <p:nvSpPr>
          <p:cNvPr id="215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285473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Sep 2019</a:t>
            </a: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Slide </a:t>
            </a:r>
            <a:fld id="{C28A0236-B5DF-490A-A892-6F233A4F337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06313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12750" cy="276999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altLang="zh-CN" smtClean="0"/>
              <a:t>Sep 2019</a:t>
            </a: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Slide </a:t>
            </a:r>
            <a:fld id="{E792CD62-9AAA-4B66-A216-7F1F565D5B4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69411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8784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latinLnBrk="0" hangingPunct="0">
              <a:defRPr kumimoji="0" sz="18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zh-CN" smtClean="0"/>
              <a:t>Sep 2019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734134" y="6475413"/>
            <a:ext cx="180979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latinLnBrk="0" hangingPunct="0">
              <a:defRPr kumimoji="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Junghoon Suh, et. al, Huawei</a:t>
            </a:r>
            <a:endParaRPr lang="en-US" altLang="ko-K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latinLnBrk="0" hangingPunct="0">
              <a:defRPr kumimoji="0"/>
            </a:lvl1pPr>
          </a:lstStyle>
          <a:p>
            <a:r>
              <a:rPr lang="en-US" altLang="ko-KR"/>
              <a:t>Slide </a:t>
            </a:r>
            <a:fld id="{CE1EFD5B-DAAE-4F28-8ABE-8E333BF19C97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249112" y="381000"/>
            <a:ext cx="2195858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b">
            <a:spAutoFit/>
          </a:bodyPr>
          <a:lstStyle>
            <a:lvl1pPr marL="342900" indent="-3429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4572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802.11-19/1585r0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73100" y="604205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latinLnBrk="0">
              <a:defRPr/>
            </a:pPr>
            <a:r>
              <a:rPr kumimoji="0" lang="en-US" altLang="ko-KR" smtClean="0">
                <a:cs typeface="Arial" charset="0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878446" cy="276999"/>
          </a:xfrm>
        </p:spPr>
        <p:txBody>
          <a:bodyPr/>
          <a:lstStyle/>
          <a:p>
            <a:pPr>
              <a:defRPr/>
            </a:pPr>
            <a:r>
              <a:rPr lang="en-US" altLang="zh-CN" smtClean="0"/>
              <a:t>Sep 2019</a:t>
            </a:r>
            <a:endParaRPr lang="en-US" altLang="ko-KR" dirty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200" b="0"/>
              <a:t>Slide </a:t>
            </a:r>
            <a:fld id="{B32CC73A-E011-458C-B5ED-8C393FEEF80B}" type="slidenum">
              <a:rPr lang="en-US" altLang="ko-KR" sz="1200" b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ko-KR" sz="1200" b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305800" cy="1143000"/>
          </a:xfrm>
        </p:spPr>
        <p:txBody>
          <a:bodyPr/>
          <a:lstStyle/>
          <a:p>
            <a:r>
              <a:rPr lang="en-US" dirty="0" smtClean="0"/>
              <a:t>Orthogonal Sequence based Reference Signal for LTF Reduction</a:t>
            </a:r>
            <a:endParaRPr lang="en-US" altLang="ko-KR" dirty="0" smtClean="0">
              <a:ea typeface="Gulim" panose="020B0600000101010101" pitchFamily="34" charset="-127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135185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ko-KR" sz="2000" dirty="0" smtClean="0">
                <a:ea typeface="Gulim" panose="020B0600000101010101" pitchFamily="34" charset="-127"/>
              </a:rPr>
              <a:t>Date:</a:t>
            </a:r>
            <a:r>
              <a:rPr lang="en-US" altLang="ko-KR" sz="2000" b="0" dirty="0" smtClean="0">
                <a:ea typeface="Gulim" panose="020B0600000101010101" pitchFamily="34" charset="-127"/>
              </a:rPr>
              <a:t> 2019-09-16</a:t>
            </a:r>
          </a:p>
        </p:txBody>
      </p:sp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533400" y="274478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atinLnBrk="0">
              <a:buFontTx/>
              <a:buNone/>
            </a:pPr>
            <a:r>
              <a:rPr kumimoji="0" lang="en-US" altLang="ko-KR" sz="2000"/>
              <a:t>Authors:</a:t>
            </a:r>
            <a:endParaRPr kumimoji="0" lang="en-US" altLang="ko-KR" sz="2000" b="0"/>
          </a:p>
        </p:txBody>
      </p:sp>
      <p:graphicFrame>
        <p:nvGraphicFramePr>
          <p:cNvPr id="11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727791"/>
              </p:ext>
            </p:extLst>
          </p:nvPr>
        </p:nvGraphicFramePr>
        <p:xfrm>
          <a:off x="762000" y="3278185"/>
          <a:ext cx="7620000" cy="1803403"/>
        </p:xfrm>
        <a:graphic>
          <a:graphicData uri="http://schemas.openxmlformats.org/drawingml/2006/table">
            <a:tbl>
              <a:tblPr/>
              <a:tblGrid>
                <a:gridCol w="1524000"/>
                <a:gridCol w="1203325"/>
                <a:gridCol w="1684338"/>
                <a:gridCol w="1150937"/>
                <a:gridCol w="2057400"/>
              </a:tblGrid>
              <a:tr h="3984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</a:rPr>
                        <a:t>Name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</a:rPr>
                        <a:t>Affiliation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</a:rPr>
                        <a:t>Address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</a:rPr>
                        <a:t>Phone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</a:rPr>
                        <a:t>Email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Junghoon Suh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Huawei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ko-K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junghoon.suh@huawei.com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Osama Aboul-Magd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ko-K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osama.aboulmagd@huawei.com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Edward Au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ko-K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edward.ks.au@huawei.com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859489" y="6475413"/>
            <a:ext cx="1684436" cy="184666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257800"/>
            <a:ext cx="8686800" cy="1143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11ax based SU-PPDU 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The longer the sequence, the better the </a:t>
            </a:r>
            <a:r>
              <a:rPr lang="en-US" altLang="zh-CN" sz="1600" dirty="0" smtClean="0"/>
              <a:t>performance, when there is </a:t>
            </a:r>
            <a:r>
              <a:rPr lang="en-US" altLang="zh-CN" sz="1600" dirty="0" smtClean="0">
                <a:solidFill>
                  <a:srgbClr val="FF0000"/>
                </a:solidFill>
              </a:rPr>
              <a:t>no Beam-forming</a:t>
            </a:r>
            <a:endParaRPr lang="en-US" altLang="zh-CN" sz="1600" dirty="0">
              <a:solidFill>
                <a:srgbClr val="FF0000"/>
              </a:solidFill>
            </a:endParaRPr>
          </a:p>
          <a:p>
            <a:pPr lvl="1"/>
            <a:r>
              <a:rPr lang="en-US" altLang="zh-CN" sz="1400" dirty="0">
                <a:solidFill>
                  <a:srgbClr val="0000FF"/>
                </a:solidFill>
              </a:rPr>
              <a:t>The length of the sequence </a:t>
            </a:r>
            <a:r>
              <a:rPr lang="en-US" altLang="zh-CN" sz="1400" dirty="0" smtClean="0">
                <a:solidFill>
                  <a:srgbClr val="0000FF"/>
                </a:solidFill>
              </a:rPr>
              <a:t>can </a:t>
            </a:r>
            <a:r>
              <a:rPr lang="en-US" altLang="zh-CN" sz="1400" dirty="0">
                <a:solidFill>
                  <a:srgbClr val="0000FF"/>
                </a:solidFill>
              </a:rPr>
              <a:t>be regarded as a smoothing window size </a:t>
            </a:r>
            <a:r>
              <a:rPr lang="en-US" altLang="zh-CN" sz="1400" dirty="0">
                <a:solidFill>
                  <a:srgbClr val="0000FF"/>
                </a:solidFill>
                <a:sym typeface="Wingdings" panose="05000000000000000000" pitchFamily="2" charset="2"/>
              </a:rPr>
              <a:t> the larger the </a:t>
            </a:r>
            <a:r>
              <a:rPr lang="en-US" altLang="zh-CN" sz="1400" dirty="0" smtClean="0">
                <a:solidFill>
                  <a:srgbClr val="0000FF"/>
                </a:solidFill>
                <a:sym typeface="Wingdings" panose="05000000000000000000" pitchFamily="2" charset="2"/>
              </a:rPr>
              <a:t>better</a:t>
            </a:r>
            <a:endParaRPr lang="zh-CN" altLang="en-US" sz="1400" dirty="0">
              <a:solidFill>
                <a:srgbClr val="FF33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Sep 2019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10</a:t>
            </a:fld>
            <a:endParaRPr lang="en-US" altLang="ko-K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4214"/>
            <a:ext cx="9144000" cy="44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3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181600"/>
            <a:ext cx="8839200" cy="1219200"/>
          </a:xfrm>
        </p:spPr>
        <p:txBody>
          <a:bodyPr/>
          <a:lstStyle/>
          <a:p>
            <a:r>
              <a:rPr lang="en-US" altLang="zh-CN" sz="1400" b="0" dirty="0" smtClean="0"/>
              <a:t>For 256 tone LTF based RS with Smoothing, a moving average based smoothing (Window size 16 tone) is applied on top of a Least Square method of channel estimation</a:t>
            </a:r>
          </a:p>
          <a:p>
            <a:r>
              <a:rPr lang="en-US" altLang="zh-CN" sz="1400" b="0" dirty="0"/>
              <a:t>The performance of using the </a:t>
            </a:r>
            <a:r>
              <a:rPr lang="en-US" altLang="zh-CN" sz="1400" b="0" dirty="0" smtClean="0"/>
              <a:t>OSRS is </a:t>
            </a:r>
            <a:r>
              <a:rPr lang="en-US" altLang="zh-CN" sz="1400" b="0" dirty="0"/>
              <a:t>showing </a:t>
            </a:r>
            <a:r>
              <a:rPr lang="en-US" altLang="zh-CN" sz="1400" b="0" dirty="0" smtClean="0"/>
              <a:t>no </a:t>
            </a:r>
            <a:r>
              <a:rPr lang="en-US" altLang="zh-CN" sz="1400" b="0" dirty="0"/>
              <a:t>degradation compared to </a:t>
            </a:r>
            <a:r>
              <a:rPr lang="en-US" altLang="zh-CN" sz="1400" b="0" dirty="0" smtClean="0"/>
              <a:t>the </a:t>
            </a:r>
            <a:r>
              <a:rPr lang="en-US" altLang="zh-CN" sz="1400" b="0" dirty="0"/>
              <a:t>802.11 LTF based RS </a:t>
            </a:r>
            <a:r>
              <a:rPr lang="en-US" altLang="zh-CN" sz="1400" b="0" dirty="0" smtClean="0"/>
              <a:t>design</a:t>
            </a:r>
          </a:p>
          <a:p>
            <a:r>
              <a:rPr lang="en-US" altLang="zh-CN" sz="1400" dirty="0">
                <a:solidFill>
                  <a:srgbClr val="0000FF"/>
                </a:solidFill>
              </a:rPr>
              <a:t>The gain is in the overhead Reduction:</a:t>
            </a:r>
            <a:r>
              <a:rPr lang="en-US" altLang="zh-CN" sz="1400" dirty="0"/>
              <a:t> </a:t>
            </a:r>
            <a:r>
              <a:rPr lang="en-US" altLang="zh-CN" sz="1400" dirty="0">
                <a:solidFill>
                  <a:srgbClr val="FF3300"/>
                </a:solidFill>
              </a:rPr>
              <a:t>There are 4 LTFs but there is only one symbol for </a:t>
            </a:r>
            <a:r>
              <a:rPr lang="en-US" altLang="zh-CN" sz="1400" dirty="0" smtClean="0">
                <a:solidFill>
                  <a:srgbClr val="FF3300"/>
                </a:solidFill>
              </a:rPr>
              <a:t>OSRS</a:t>
            </a:r>
            <a:endParaRPr lang="zh-CN" altLang="en-US" sz="1400" dirty="0">
              <a:solidFill>
                <a:srgbClr val="FF3300"/>
              </a:solidFill>
            </a:endParaRPr>
          </a:p>
          <a:p>
            <a:endParaRPr lang="en-US" altLang="zh-CN" sz="1400" b="0" dirty="0"/>
          </a:p>
          <a:p>
            <a:endParaRPr lang="zh-CN" altLang="en-US" sz="14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Sep 2019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11</a:t>
            </a:fld>
            <a:endParaRPr lang="en-US" altLang="ko-K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7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27018"/>
            <a:ext cx="7772400" cy="457200"/>
          </a:xfrm>
        </p:spPr>
        <p:txBody>
          <a:bodyPr/>
          <a:lstStyle/>
          <a:p>
            <a:r>
              <a:rPr lang="en-US" altLang="zh-CN" sz="2400" dirty="0"/>
              <a:t>Simulations for the Beam-formed </a:t>
            </a:r>
            <a:r>
              <a:rPr lang="en-US" altLang="zh-CN" sz="2400" dirty="0" smtClean="0"/>
              <a:t>frame</a:t>
            </a:r>
            <a:endParaRPr lang="zh-CN" alt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86545"/>
            <a:ext cx="8839200" cy="4095795"/>
          </a:xfrm>
        </p:spPr>
        <p:txBody>
          <a:bodyPr/>
          <a:lstStyle/>
          <a:p>
            <a:r>
              <a:rPr lang="en-US" altLang="zh-CN" sz="2000" b="0" dirty="0" smtClean="0"/>
              <a:t>16 TX MU-MIMO with 4, 6, and 8 STA MU-MIMO scheduling (2 streams each STA; 8, 12 and 16 total streams)</a:t>
            </a:r>
          </a:p>
          <a:p>
            <a:pPr lvl="1"/>
            <a:r>
              <a:rPr lang="en-US" altLang="zh-CN" sz="1600" dirty="0" smtClean="0"/>
              <a:t>16 LTF symbol based  Channel Estimation for 12 and 16 total streams (6 and 8 STA MU-MIMO case)</a:t>
            </a:r>
          </a:p>
          <a:p>
            <a:pPr lvl="1"/>
            <a:r>
              <a:rPr lang="en-US" altLang="zh-CN" sz="1600" dirty="0" smtClean="0"/>
              <a:t>8 LTF symbol based Channel Estimation for 8 total streams (4 STA MU-MIMO case)</a:t>
            </a:r>
          </a:p>
          <a:p>
            <a:pPr lvl="1"/>
            <a:r>
              <a:rPr lang="en-US" altLang="zh-CN" sz="1600" dirty="0" smtClean="0"/>
              <a:t>1 OSRS symbol for the Channel Estimation of 8 total streams (4 STA MU-MIMO case) </a:t>
            </a:r>
          </a:p>
          <a:p>
            <a:pPr lvl="1"/>
            <a:r>
              <a:rPr lang="en-US" altLang="zh-CN" sz="1600" dirty="0" smtClean="0"/>
              <a:t>Perfect </a:t>
            </a:r>
            <a:r>
              <a:rPr lang="en-US" altLang="zh-CN" sz="1600" dirty="0"/>
              <a:t>sounding  </a:t>
            </a:r>
            <a:r>
              <a:rPr lang="en-US" altLang="zh-CN" sz="1600" dirty="0" smtClean="0"/>
              <a:t>(No </a:t>
            </a:r>
            <a:r>
              <a:rPr lang="en-US" altLang="zh-CN" sz="1600" dirty="0"/>
              <a:t>CSI Quantization error, No CSI feedback error, but real channel estimation using the </a:t>
            </a:r>
            <a:r>
              <a:rPr lang="en-US" altLang="zh-CN" sz="1600" dirty="0" smtClean="0"/>
              <a:t>4X LTF based NDP)</a:t>
            </a:r>
          </a:p>
          <a:p>
            <a:pPr lvl="1"/>
            <a:r>
              <a:rPr lang="en-US" altLang="zh-CN" sz="1600" dirty="0" smtClean="0"/>
              <a:t>User Selection algorithm [1] to select from 8 total STAs for MU-MIMO scheduling </a:t>
            </a:r>
          </a:p>
          <a:p>
            <a:pPr lvl="1"/>
            <a:r>
              <a:rPr lang="en-US" altLang="zh-CN" sz="1600" dirty="0"/>
              <a:t>Zero-forcing BF in the TX, and MMSE </a:t>
            </a:r>
            <a:r>
              <a:rPr lang="en-US" altLang="zh-CN" sz="1600" dirty="0" smtClean="0"/>
              <a:t>detection or Interference Whitening based MLD </a:t>
            </a:r>
            <a:r>
              <a:rPr lang="en-US" altLang="zh-CN" sz="1600" dirty="0"/>
              <a:t>in each </a:t>
            </a:r>
            <a:r>
              <a:rPr lang="en-US" altLang="zh-CN" sz="1600" dirty="0" smtClean="0"/>
              <a:t>STA</a:t>
            </a:r>
          </a:p>
          <a:p>
            <a:pPr lvl="1"/>
            <a:r>
              <a:rPr lang="en-US" altLang="zh-CN" sz="1600" dirty="0" smtClean="0"/>
              <a:t>BCC for FEC </a:t>
            </a:r>
          </a:p>
          <a:p>
            <a:pPr lvl="1"/>
            <a:r>
              <a:rPr lang="en-US" altLang="zh-CN" sz="1600" dirty="0" smtClean="0"/>
              <a:t>MCS 1, 3, 5, and 7</a:t>
            </a:r>
          </a:p>
          <a:p>
            <a:pPr lvl="1"/>
            <a:r>
              <a:rPr lang="en-US" altLang="zh-CN" sz="1600" dirty="0" smtClean="0"/>
              <a:t>Packet size for PER: 400 bytes for MCS 1, 3, 5, and 500 bytes for MCS 7</a:t>
            </a:r>
          </a:p>
          <a:p>
            <a:pPr lvl="1"/>
            <a:r>
              <a:rPr lang="en-US" altLang="zh-CN" sz="1600" dirty="0" smtClean="0"/>
              <a:t>P-matrix for 16 Stream Channel Estimation in case of 16 LTF symbol based case</a:t>
            </a:r>
          </a:p>
          <a:p>
            <a:pPr lvl="2"/>
            <a:endParaRPr lang="en-US" altLang="zh-CN" sz="1400" dirty="0"/>
          </a:p>
          <a:p>
            <a:pPr lvl="1"/>
            <a:endParaRPr lang="zh-CN" altLang="en-US" sz="12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Sep 2019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12</a:t>
            </a:fld>
            <a:endParaRPr lang="en-US" altLang="ko-K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95600" y="5755662"/>
                <a:ext cx="3220584" cy="5689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𝟏𝟔</m:t>
                        </m:r>
                      </m:sub>
                    </m:sSub>
                  </m:oMath>
                </a14:m>
                <a:r>
                  <a:rPr lang="en-US" altLang="zh-CN" sz="2000" dirty="0" smtClean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200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CN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1" dirty="0" smtClean="0"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en-US" altLang="zh-CN" sz="2000" b="1" i="1" dirty="0" smtClean="0"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  <m:r>
                                    <a:rPr lang="en-US" altLang="zh-CN" sz="2000" b="1" i="1" dirty="0" smtClean="0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  <m:r>
                                    <a:rPr lang="en-US" altLang="zh-CN" sz="2000" b="1" i="1" dirty="0" smtClean="0"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CN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1" dirty="0" smtClean="0"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en-US" altLang="zh-CN" sz="2000" b="1" i="1" dirty="0" smtClean="0"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  <m:r>
                                    <a:rPr lang="en-US" altLang="zh-CN" sz="2000" b="1" i="1" dirty="0" smtClean="0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  <m:r>
                                    <a:rPr lang="en-US" altLang="zh-CN" sz="2000" b="1" i="1" dirty="0" smtClean="0"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CN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1" dirty="0" smtClean="0"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en-US" altLang="zh-CN" sz="2000" b="1" i="1" dirty="0" smtClean="0"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  <m:r>
                                    <a:rPr lang="en-US" altLang="zh-CN" sz="2000" b="1" i="1" dirty="0" smtClean="0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  <m:r>
                                    <a:rPr lang="en-US" altLang="zh-CN" sz="2000" b="1" i="1" dirty="0" smtClean="0"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CN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000" b="1" i="1" dirty="0" smtClean="0"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en-US" altLang="zh-CN" sz="2000" b="1" i="1" dirty="0" smtClean="0"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  <m:r>
                                    <a:rPr lang="en-US" altLang="zh-CN" sz="2000" b="1" i="1" dirty="0" smtClean="0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  <m:r>
                                    <a:rPr lang="en-US" altLang="zh-CN" sz="2000" b="1" i="1" dirty="0" smtClean="0"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5755662"/>
                <a:ext cx="3220584" cy="568938"/>
              </a:xfrm>
              <a:prstGeom prst="rect">
                <a:avLst/>
              </a:prstGeom>
              <a:blipFill rotWithShape="0">
                <a:blip r:embed="rId2"/>
                <a:stretch>
                  <a:fillRect b="-31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442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381000"/>
          </a:xfrm>
        </p:spPr>
        <p:txBody>
          <a:bodyPr/>
          <a:lstStyle/>
          <a:p>
            <a:r>
              <a:rPr lang="en-US" altLang="zh-CN" dirty="0"/>
              <a:t>Phase </a:t>
            </a:r>
            <a:r>
              <a:rPr lang="en-US" altLang="zh-CN" dirty="0" smtClean="0"/>
              <a:t>Continuity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95400"/>
                <a:ext cx="8763000" cy="5029200"/>
              </a:xfrm>
            </p:spPr>
            <p:txBody>
              <a:bodyPr/>
              <a:lstStyle/>
              <a:p>
                <a:r>
                  <a:rPr lang="en-US" altLang="zh-CN" sz="1800" dirty="0" smtClean="0"/>
                  <a:t>When a beam-forming (BF) is applied to a data frame, the phase becomes discontinuous between data tones which makes the channel estimation through an interpolation very difficult</a:t>
                </a:r>
              </a:p>
              <a:p>
                <a:r>
                  <a:rPr lang="en-US" altLang="zh-CN" sz="1800" dirty="0"/>
                  <a:t>We need to apply a Phase Continuity process during the Beam-forming in order to avoid the phase discontinuity </a:t>
                </a:r>
                <a:r>
                  <a:rPr lang="en-US" altLang="zh-CN" sz="1800" dirty="0" smtClean="0"/>
                  <a:t>problem</a:t>
                </a:r>
              </a:p>
              <a:p>
                <a:pPr lvl="1"/>
                <a:r>
                  <a:rPr lang="en-US" altLang="zh-CN" sz="1600" dirty="0"/>
                  <a:t>The channel estimation during the sounding to measure the CSI information should be done through the 802.11 LTF based Reference Signal where the CSI information is obtained at every </a:t>
                </a:r>
                <a:r>
                  <a:rPr lang="en-US" altLang="zh-CN" sz="1600" dirty="0" smtClean="0"/>
                  <a:t>Ng and at every tone at last</a:t>
                </a:r>
              </a:p>
              <a:p>
                <a:pPr lvl="1"/>
                <a:r>
                  <a:rPr lang="en-US" altLang="zh-CN" sz="1600" dirty="0"/>
                  <a:t>Let us denote P</a:t>
                </a:r>
                <a:r>
                  <a:rPr lang="en-US" altLang="zh-CN" sz="1600" baseline="-25000" dirty="0"/>
                  <a:t>0</a:t>
                </a:r>
                <a:r>
                  <a:rPr lang="en-US" altLang="zh-CN" sz="1600" dirty="0"/>
                  <a:t> , P</a:t>
                </a:r>
                <a:r>
                  <a:rPr lang="en-US" altLang="zh-CN" sz="1600" baseline="-25000" dirty="0"/>
                  <a:t>1</a:t>
                </a:r>
                <a:r>
                  <a:rPr lang="en-US" altLang="zh-CN" sz="1600" dirty="0"/>
                  <a:t> , P</a:t>
                </a:r>
                <a:r>
                  <a:rPr lang="en-US" altLang="zh-CN" sz="1600" baseline="-25000" dirty="0"/>
                  <a:t>2 </a:t>
                </a:r>
                <a:r>
                  <a:rPr lang="en-US" altLang="zh-CN" sz="1600" dirty="0"/>
                  <a:t> , … to be </a:t>
                </a:r>
                <a:r>
                  <a:rPr lang="en-US" altLang="zh-CN" sz="1600" dirty="0" smtClean="0"/>
                  <a:t>a column vector of a pre-coding matrix </a:t>
                </a:r>
                <a:r>
                  <a:rPr lang="en-US" altLang="zh-CN" sz="1600" dirty="0"/>
                  <a:t>per tone 0, 1, 2, etc., based on the CSI information obtained above then, the continuous phase </a:t>
                </a:r>
                <a:r>
                  <a:rPr lang="en-US" altLang="zh-CN" sz="1600" dirty="0" smtClean="0"/>
                  <a:t>based pre-coding column vector of a precoding matrix shall </a:t>
                </a:r>
                <a:r>
                  <a:rPr lang="en-US" altLang="zh-CN" sz="1600" dirty="0"/>
                  <a:t>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zh-CN" sz="16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zh-CN" sz="1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zh-CN" sz="16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sz="1600" b="1" i="1">
                            <a:latin typeface="Cambria Math" panose="02040503050406030204" pitchFamily="18" charset="0"/>
                          </a:rPr>
                          <m:t>𝒋</m:t>
                        </m:r>
                        <m:sSub>
                          <m:sSubPr>
                            <m:ctrlPr>
                              <a:rPr lang="en-US" altLang="zh-CN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600" b="1" i="1">
                                <a:latin typeface="Cambria Math" panose="02040503050406030204" pitchFamily="18" charset="0"/>
                              </a:rPr>
                              <m:t>𝝋</m:t>
                            </m:r>
                          </m:e>
                          <m:sub>
                            <m:r>
                              <a:rPr lang="en-US" altLang="zh-CN" sz="1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sz="1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zh-CN" sz="16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𝒋</m:t>
                        </m:r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600" i="1">
                                <a:latin typeface="Cambria Math" panose="02040503050406030204" pitchFamily="18" charset="0"/>
                              </a:rPr>
                              <m:t>𝝋</m:t>
                            </m:r>
                          </m:e>
                          <m:sub>
                            <m:r>
                              <a:rPr lang="en-US" altLang="zh-CN" sz="1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sz="1600" dirty="0"/>
                  <a:t>, </a:t>
                </a:r>
                <a:r>
                  <a:rPr lang="en-US" altLang="zh-CN" sz="1600" dirty="0" smtClean="0"/>
                  <a:t>…</a:t>
                </a:r>
                <a:endParaRPr lang="en-US" altLang="zh-CN" sz="140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400" i="1">
                            <a:latin typeface="Cambria Math" panose="02040503050406030204" pitchFamily="18" charset="0"/>
                          </a:rPr>
                          <m:t>𝝋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1400" dirty="0"/>
                  <a:t>=-phase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𝑯</m:t>
                            </m:r>
                          </m:sup>
                        </m:sSubSup>
                        <m:sSub>
                          <m:sSub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1" i="1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altLang="zh-CN" sz="1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140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400" i="1">
                            <a:latin typeface="Cambria Math" panose="02040503050406030204" pitchFamily="18" charset="0"/>
                          </a:rPr>
                          <m:t>𝝋</m:t>
                        </m:r>
                      </m:e>
                      <m:sub>
                        <m:r>
                          <a:rPr lang="en-US" altLang="zh-CN" sz="1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1400" dirty="0"/>
                  <a:t>=-phase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400" b="1" i="1"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CN" sz="1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𝑯</m:t>
                            </m:r>
                          </m:sup>
                        </m:sSubSup>
                        <m:sSub>
                          <m:sSub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altLang="zh-CN" sz="1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1400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1400" dirty="0"/>
                  <a:t> here is the updated one with phase continuity, that is,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p>
                      <m:sSup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𝒋</m:t>
                        </m:r>
                        <m:sSub>
                          <m:sSub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400" i="1">
                                <a:latin typeface="Cambria Math" panose="02040503050406030204" pitchFamily="18" charset="0"/>
                              </a:rPr>
                              <m:t>𝝋</m:t>
                            </m:r>
                          </m:e>
                          <m:sub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p>
                    </m:sSup>
                  </m:oMath>
                </a14:m>
                <a:endParaRPr lang="en-US" altLang="zh-CN" sz="1400" b="0" dirty="0" smtClean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altLang="zh-CN" sz="1400" dirty="0" smtClean="0"/>
                  <a:t>Repeat the procedure above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95400"/>
                <a:ext cx="8763000" cy="5029200"/>
              </a:xfrm>
              <a:blipFill rotWithShape="0">
                <a:blip r:embed="rId2"/>
                <a:stretch>
                  <a:fillRect l="-487" t="-727" r="-4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Sep 2019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13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173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9787"/>
            <a:ext cx="7772400" cy="303213"/>
          </a:xfrm>
        </p:spPr>
        <p:txBody>
          <a:bodyPr/>
          <a:lstStyle/>
          <a:p>
            <a:r>
              <a:rPr lang="en-US" altLang="zh-CN" dirty="0" smtClean="0"/>
              <a:t>User Selection for MU-MIMO [1]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676400"/>
                <a:ext cx="8991600" cy="4343400"/>
              </a:xfrm>
            </p:spPr>
            <p:txBody>
              <a:bodyPr/>
              <a:lstStyle/>
              <a:p>
                <a:r>
                  <a:rPr lang="en-US" altLang="zh-CN" sz="1800" b="0" dirty="0" smtClean="0"/>
                  <a:t>Since we have 16 Spatial Streams available, it is observed with the performance drop when all of the 16 Spatial Streams are fully used for the MU-MIMO scheduling and the Detection is MMSE</a:t>
                </a:r>
              </a:p>
              <a:p>
                <a:pPr lvl="1"/>
                <a:r>
                  <a:rPr lang="en-US" altLang="zh-CN" sz="1400" dirty="0" smtClean="0"/>
                  <a:t>Good User Selection is necessary to improve the performance</a:t>
                </a:r>
                <a:endParaRPr lang="en-US" altLang="zh-CN" sz="1400" b="0" dirty="0" smtClean="0"/>
              </a:p>
              <a:p>
                <a:r>
                  <a:rPr lang="en-US" altLang="zh-CN" sz="1800" b="0" dirty="0" smtClean="0"/>
                  <a:t>We can check the correlation of two beamforming matrices with a covariance matrix check of any two pair </a:t>
                </a:r>
              </a:p>
              <a:p>
                <a:pPr lvl="1"/>
                <a:r>
                  <a:rPr lang="en-US" altLang="zh-CN" sz="1400" dirty="0" smtClean="0"/>
                  <a:t>For the case of two beamforming matrices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400" b="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400" b="0" dirty="0" smtClean="0"/>
                  <a:t> , Covariance matrix 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bSup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400" b="0" dirty="0" smtClean="0"/>
                  <a:t> </a:t>
                </a:r>
              </a:p>
              <a:p>
                <a:pPr lvl="1"/>
                <a:r>
                  <a:rPr lang="en-US" altLang="zh-CN" sz="1400" dirty="0" smtClean="0"/>
                  <a:t>Frobenious norm square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CN" sz="1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1400" b="0" dirty="0" smtClean="0"/>
                  <a:t> becomes close to zero in case of orthogonal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400" b="0" dirty="0" smtClean="0"/>
                  <a:t>, and becomes a big number for the case of correlated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CN" sz="1400" b="0" dirty="0" smtClean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1400" b="0" dirty="0" smtClean="0"/>
                  <a:t> is obtained with each element of the matrix </a:t>
                </a:r>
                <a14:m>
                  <m:oMath xmlns:m="http://schemas.openxmlformats.org/officeDocument/2006/math">
                    <m:r>
                      <a:rPr lang="en-US" altLang="zh-CN" sz="14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zh-CN" sz="1400" b="0" dirty="0" smtClean="0"/>
                  <a:t> being squared and summed over all elements</a:t>
                </a:r>
              </a:p>
              <a:p>
                <a:r>
                  <a:rPr lang="en-US" altLang="zh-CN" sz="1800" b="0" dirty="0" smtClean="0"/>
                  <a:t>The following are the User Selection algorithm used for the simulation in case of ZFBF</a:t>
                </a:r>
              </a:p>
              <a:p>
                <a:pPr marL="457200" lvl="1" indent="0">
                  <a:buNone/>
                </a:pPr>
                <a:r>
                  <a:rPr lang="en-US" altLang="zh-CN" sz="1400" dirty="0" smtClean="0"/>
                  <a:t>1. </a:t>
                </a:r>
                <a:r>
                  <a:rPr lang="en-US" altLang="zh-CN" sz="1400" b="0" dirty="0" smtClean="0"/>
                  <a:t>Check the magnitude of each STA’s channel gains and Select the best STA</a:t>
                </a:r>
              </a:p>
              <a:p>
                <a:pPr marL="457200" lvl="1" indent="0">
                  <a:buNone/>
                </a:pPr>
                <a:r>
                  <a:rPr lang="en-US" altLang="zh-CN" sz="1400" dirty="0" smtClean="0"/>
                  <a:t>2. Check the orthogonality (Using the Frobenious norm square) of other STAs with the best STA selected in Step 1</a:t>
                </a:r>
              </a:p>
              <a:p>
                <a:pPr marL="457200" lvl="1" indent="0">
                  <a:buNone/>
                </a:pPr>
                <a:r>
                  <a:rPr lang="en-US" altLang="zh-CN" sz="1400" b="0" dirty="0" smtClean="0"/>
                  <a:t>3. Select the STA with the smallest Forbenious norm square in the Step 2</a:t>
                </a:r>
              </a:p>
              <a:p>
                <a:pPr marL="457200" lvl="1" indent="0">
                  <a:buNone/>
                </a:pPr>
                <a:r>
                  <a:rPr lang="en-US" altLang="zh-CN" sz="1400" dirty="0" smtClean="0"/>
                  <a:t>4. </a:t>
                </a:r>
                <a:r>
                  <a:rPr lang="en-US" altLang="zh-CN" sz="1400" dirty="0"/>
                  <a:t>Check the orthogonality (Using the </a:t>
                </a:r>
                <a:r>
                  <a:rPr lang="en-US" altLang="zh-CN" sz="1400" dirty="0" err="1"/>
                  <a:t>Frobenious</a:t>
                </a:r>
                <a:r>
                  <a:rPr lang="en-US" altLang="zh-CN" sz="1400" dirty="0"/>
                  <a:t> norm square) of other STAs with the </a:t>
                </a:r>
                <a:r>
                  <a:rPr lang="en-US" altLang="zh-CN" sz="1400" dirty="0" smtClean="0"/>
                  <a:t>selected </a:t>
                </a:r>
                <a:r>
                  <a:rPr lang="en-US" altLang="zh-CN" sz="1400" dirty="0"/>
                  <a:t>STA </a:t>
                </a:r>
                <a:r>
                  <a:rPr lang="en-US" altLang="zh-CN" sz="1400" dirty="0" smtClean="0"/>
                  <a:t>in </a:t>
                </a:r>
                <a:r>
                  <a:rPr lang="en-US" altLang="zh-CN" sz="1400" dirty="0"/>
                  <a:t>Step </a:t>
                </a:r>
                <a:r>
                  <a:rPr lang="en-US" altLang="zh-CN" sz="1400" dirty="0" smtClean="0"/>
                  <a:t>3</a:t>
                </a:r>
                <a:endParaRPr lang="en-US" altLang="zh-CN" sz="1400" b="0" dirty="0" smtClean="0"/>
              </a:p>
              <a:p>
                <a:pPr marL="457200" lvl="1" indent="0">
                  <a:buNone/>
                </a:pPr>
                <a:r>
                  <a:rPr lang="en-US" altLang="zh-CN" sz="1400" dirty="0" smtClean="0"/>
                  <a:t>5. </a:t>
                </a:r>
                <a:r>
                  <a:rPr lang="en-US" altLang="zh-CN" sz="1400" dirty="0"/>
                  <a:t>Select the STA with the smallest </a:t>
                </a:r>
                <a:r>
                  <a:rPr lang="en-US" altLang="zh-CN" sz="1400" dirty="0" err="1"/>
                  <a:t>Forbenious</a:t>
                </a:r>
                <a:r>
                  <a:rPr lang="en-US" altLang="zh-CN" sz="1400" dirty="0"/>
                  <a:t> norm square in the Step </a:t>
                </a:r>
                <a:r>
                  <a:rPr lang="en-US" altLang="zh-CN" sz="1400" dirty="0" smtClean="0"/>
                  <a:t>4</a:t>
                </a:r>
              </a:p>
              <a:p>
                <a:pPr marL="457200" lvl="1" indent="0">
                  <a:buNone/>
                </a:pPr>
                <a:r>
                  <a:rPr lang="en-US" altLang="zh-CN" sz="1400" dirty="0" smtClean="0"/>
                  <a:t>Repeat the Step 4 and 5 for the rest of the User Selection</a:t>
                </a:r>
                <a:endParaRPr lang="zh-CN" altLang="en-US" sz="1400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676400"/>
                <a:ext cx="8991600" cy="4343400"/>
              </a:xfrm>
              <a:blipFill rotWithShape="0">
                <a:blip r:embed="rId2"/>
                <a:stretch>
                  <a:fillRect l="-475" t="-701" r="-610" b="-81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Sep 2019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14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2699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13" y="675579"/>
            <a:ext cx="8806287" cy="504193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Sep 2019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15</a:t>
            </a:fld>
            <a:endParaRPr lang="en-US" altLang="ko-KR"/>
          </a:p>
        </p:txBody>
      </p:sp>
      <p:sp>
        <p:nvSpPr>
          <p:cNvPr id="8" name="Rectangle 7"/>
          <p:cNvSpPr/>
          <p:nvPr/>
        </p:nvSpPr>
        <p:spPr>
          <a:xfrm>
            <a:off x="609600" y="5715000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1600" dirty="0"/>
              <a:t>1 OSRS symbol for the Channel Estimation of 8 total streams </a:t>
            </a:r>
            <a:r>
              <a:rPr lang="en-US" altLang="zh-CN" sz="1600" dirty="0" smtClean="0"/>
              <a:t>(</a:t>
            </a:r>
            <a:r>
              <a:rPr lang="en-US" altLang="zh-CN" sz="1600" dirty="0" smtClean="0">
                <a:solidFill>
                  <a:srgbClr val="FF0000"/>
                </a:solidFill>
              </a:rPr>
              <a:t>Red curve</a:t>
            </a:r>
            <a:r>
              <a:rPr lang="en-US" altLang="zh-CN" sz="1600" dirty="0" smtClean="0"/>
              <a:t>)</a:t>
            </a:r>
          </a:p>
          <a:p>
            <a:pPr lvl="1"/>
            <a:r>
              <a:rPr lang="en-US" altLang="zh-CN" sz="1600" dirty="0" smtClean="0"/>
              <a:t>vs.  8 LTF (4x LTF) symbol based channel estimation of 8 total streams (</a:t>
            </a:r>
            <a:r>
              <a:rPr lang="en-US" altLang="zh-CN" sz="1600" dirty="0" smtClean="0">
                <a:solidFill>
                  <a:srgbClr val="0000FF"/>
                </a:solidFill>
              </a:rPr>
              <a:t>Blue curve</a:t>
            </a:r>
            <a:r>
              <a:rPr lang="en-US" altLang="zh-CN" sz="1600" dirty="0" smtClean="0"/>
              <a:t>)</a:t>
            </a:r>
          </a:p>
          <a:p>
            <a:pPr lvl="1"/>
            <a:r>
              <a:rPr lang="en-US" altLang="zh-CN" sz="1600" b="1" dirty="0" smtClean="0">
                <a:solidFill>
                  <a:srgbClr val="006C31"/>
                </a:solidFill>
              </a:rPr>
              <a:t>MMSE Detection </a:t>
            </a:r>
            <a:endParaRPr lang="en-US" altLang="zh-CN" sz="1600" b="1" dirty="0">
              <a:solidFill>
                <a:srgbClr val="006C31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667000" y="2819400"/>
            <a:ext cx="685800" cy="7620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3309" y="3542256"/>
            <a:ext cx="6238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MCS 1</a:t>
            </a:r>
            <a:endParaRPr lang="zh-CN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643311" y="3304401"/>
            <a:ext cx="6238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MCS 3</a:t>
            </a:r>
            <a:endParaRPr lang="zh-CN" altLang="en-US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>
            <a:off x="2325155" y="3196549"/>
            <a:ext cx="341845" cy="34570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grpSp>
        <p:nvGrpSpPr>
          <p:cNvPr id="9" name="Group 8"/>
          <p:cNvGrpSpPr/>
          <p:nvPr/>
        </p:nvGrpSpPr>
        <p:grpSpPr>
          <a:xfrm>
            <a:off x="3886200" y="2590800"/>
            <a:ext cx="802753" cy="762000"/>
            <a:chOff x="3997847" y="2667000"/>
            <a:chExt cx="802753" cy="762000"/>
          </a:xfrm>
        </p:grpSpPr>
        <p:sp>
          <p:nvSpPr>
            <p:cNvPr id="25" name="Oval 24"/>
            <p:cNvSpPr/>
            <p:nvPr/>
          </p:nvSpPr>
          <p:spPr bwMode="auto">
            <a:xfrm>
              <a:off x="4114800" y="2667000"/>
              <a:ext cx="685800" cy="7620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2" name="Straight Arrow Connector 31"/>
            <p:cNvCxnSpPr>
              <a:stCxn id="25" idx="2"/>
            </p:cNvCxnSpPr>
            <p:nvPr/>
          </p:nvCxnSpPr>
          <p:spPr bwMode="auto">
            <a:xfrm flipH="1">
              <a:off x="3997847" y="3048000"/>
              <a:ext cx="116953" cy="3810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</p:grpSp>
      <p:sp>
        <p:nvSpPr>
          <p:cNvPr id="11" name="Oval 10"/>
          <p:cNvSpPr/>
          <p:nvPr/>
        </p:nvSpPr>
        <p:spPr bwMode="auto">
          <a:xfrm>
            <a:off x="5638800" y="1828800"/>
            <a:ext cx="304800" cy="304800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146765" y="1873436"/>
            <a:ext cx="187236" cy="242745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" name="Straight Arrow Connector 13"/>
          <p:cNvCxnSpPr>
            <a:stCxn id="23" idx="7"/>
          </p:cNvCxnSpPr>
          <p:nvPr/>
        </p:nvCxnSpPr>
        <p:spPr bwMode="auto">
          <a:xfrm flipV="1">
            <a:off x="5306581" y="1506583"/>
            <a:ext cx="701461" cy="40240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6" name="Straight Arrow Connector 15"/>
          <p:cNvCxnSpPr>
            <a:stCxn id="11" idx="7"/>
          </p:cNvCxnSpPr>
          <p:nvPr/>
        </p:nvCxnSpPr>
        <p:spPr bwMode="auto">
          <a:xfrm flipV="1">
            <a:off x="5898963" y="1572621"/>
            <a:ext cx="147305" cy="3008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5891818" y="1306032"/>
            <a:ext cx="6238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MCS </a:t>
            </a:r>
            <a:r>
              <a:rPr lang="en-US" altLang="zh-CN" dirty="0" smtClean="0"/>
              <a:t>7</a:t>
            </a:r>
            <a:endParaRPr lang="zh-CN" alt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5138057" y="2480205"/>
            <a:ext cx="348343" cy="415395"/>
          </a:xfrm>
          <a:prstGeom prst="ellipse">
            <a:avLst/>
          </a:prstGeom>
          <a:solidFill>
            <a:srgbClr val="7030A0">
              <a:alpha val="4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5486400" y="2133600"/>
            <a:ext cx="228600" cy="228600"/>
          </a:xfrm>
          <a:prstGeom prst="ellipse">
            <a:avLst/>
          </a:prstGeom>
          <a:solidFill>
            <a:srgbClr val="7030A0">
              <a:alpha val="4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3" name="Straight Arrow Connector 32"/>
          <p:cNvCxnSpPr>
            <a:stCxn id="22" idx="3"/>
          </p:cNvCxnSpPr>
          <p:nvPr/>
        </p:nvCxnSpPr>
        <p:spPr bwMode="auto">
          <a:xfrm flipH="1">
            <a:off x="5029200" y="2834767"/>
            <a:ext cx="159871" cy="36178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7" name="Straight Arrow Connector 36"/>
          <p:cNvCxnSpPr>
            <a:stCxn id="24" idx="4"/>
          </p:cNvCxnSpPr>
          <p:nvPr/>
        </p:nvCxnSpPr>
        <p:spPr bwMode="auto">
          <a:xfrm flipH="1">
            <a:off x="5138057" y="2362200"/>
            <a:ext cx="462643" cy="83434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4826112" y="3133633"/>
            <a:ext cx="6238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MCS </a:t>
            </a:r>
            <a:r>
              <a:rPr lang="en-US" altLang="zh-CN" dirty="0" smtClean="0"/>
              <a:t>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124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873" y="762000"/>
            <a:ext cx="7772400" cy="457200"/>
          </a:xfrm>
        </p:spPr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9896"/>
            <a:ext cx="8839200" cy="3800304"/>
          </a:xfrm>
        </p:spPr>
        <p:txBody>
          <a:bodyPr/>
          <a:lstStyle/>
          <a:p>
            <a:r>
              <a:rPr lang="en-US" altLang="zh-CN" sz="2000" b="0" dirty="0"/>
              <a:t>The larger the OSRS size is, the better performance is achieved, in case of Open Loop SU-MIMO, however, when BF is applied like MU-MIMO, we observed the shorter OSRS size </a:t>
            </a:r>
            <a:r>
              <a:rPr lang="en-US" altLang="zh-CN" sz="2000" b="0" dirty="0" smtClean="0"/>
              <a:t>performs better</a:t>
            </a:r>
          </a:p>
          <a:p>
            <a:pPr lvl="1"/>
            <a:r>
              <a:rPr lang="en-US" altLang="zh-CN" sz="1800" dirty="0" smtClean="0"/>
              <a:t>For 4X4 OL SU-MIMO, the Length 16 OSRS can be </a:t>
            </a:r>
            <a:r>
              <a:rPr lang="en-US" altLang="zh-CN" sz="1800" dirty="0" smtClean="0"/>
              <a:t>the most optimum choice for the sequence size</a:t>
            </a:r>
          </a:p>
          <a:p>
            <a:pPr lvl="1"/>
            <a:r>
              <a:rPr lang="en-US" altLang="zh-CN" sz="1800" dirty="0" smtClean="0"/>
              <a:t>For BF case such as MU-MIMO, the length 4 OSRS is better than the length 8 OSRS, and the length 8 OSRS is better than the length 16 OSRS</a:t>
            </a:r>
            <a:endParaRPr lang="en-US" altLang="zh-CN" sz="1800" dirty="0" smtClean="0"/>
          </a:p>
          <a:p>
            <a:r>
              <a:rPr lang="en-US" altLang="zh-CN" sz="2000" b="0" dirty="0"/>
              <a:t>OSRS is </a:t>
            </a:r>
            <a:r>
              <a:rPr lang="en-US" altLang="zh-CN" sz="2000" b="0" dirty="0" smtClean="0"/>
              <a:t>a good choice </a:t>
            </a:r>
            <a:r>
              <a:rPr lang="en-US" altLang="zh-CN" sz="2000" b="0" dirty="0"/>
              <a:t>when the Inter-stream Interferences are very small such as 8 Stream MU-MIMO out of 16 available TX</a:t>
            </a:r>
          </a:p>
          <a:p>
            <a:pPr lvl="1"/>
            <a:r>
              <a:rPr lang="en-US" altLang="zh-CN" sz="1800" dirty="0"/>
              <a:t>Very useful for the MU-MIMO when the degree of freedom in the available TX is large </a:t>
            </a:r>
          </a:p>
          <a:p>
            <a:pPr lvl="2"/>
            <a:r>
              <a:rPr lang="en-US" altLang="zh-CN" sz="1600" dirty="0"/>
              <a:t>(e.g. 7 or 8 total stream MU-MIMO from 16 available TX)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Sep 2019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16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0056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Reference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10600" cy="4343400"/>
          </a:xfrm>
        </p:spPr>
        <p:txBody>
          <a:bodyPr/>
          <a:lstStyle/>
          <a:p>
            <a:r>
              <a:rPr lang="en-US" altLang="zh-CN" dirty="0" smtClean="0"/>
              <a:t>[1] T. </a:t>
            </a:r>
            <a:r>
              <a:rPr lang="en-US" altLang="zh-CN" dirty="0" err="1" smtClean="0"/>
              <a:t>Yoo</a:t>
            </a:r>
            <a:r>
              <a:rPr lang="en-US" altLang="zh-CN" dirty="0"/>
              <a:t> </a:t>
            </a:r>
            <a:r>
              <a:rPr lang="en-US" altLang="zh-CN" dirty="0" smtClean="0"/>
              <a:t>and A. Goldsmith, “</a:t>
            </a:r>
            <a:r>
              <a:rPr lang="en-US" altLang="zh-CN" i="1" dirty="0" smtClean="0"/>
              <a:t>On </a:t>
            </a:r>
            <a:r>
              <a:rPr lang="en-US" altLang="zh-CN" i="1" dirty="0"/>
              <a:t>the optimality of </a:t>
            </a:r>
            <a:r>
              <a:rPr lang="en-US" altLang="zh-CN" i="1" dirty="0" err="1"/>
              <a:t>multiantenna</a:t>
            </a:r>
            <a:r>
              <a:rPr lang="en-US" altLang="zh-CN" i="1" dirty="0"/>
              <a:t> broadcast scheduling using zero-forcing </a:t>
            </a:r>
            <a:r>
              <a:rPr lang="en-US" altLang="zh-CN" i="1" dirty="0" smtClean="0"/>
              <a:t>beamforming</a:t>
            </a:r>
            <a:r>
              <a:rPr lang="en-US" altLang="zh-CN" dirty="0" smtClean="0"/>
              <a:t>”, IEEE Journal on Selected Areas in Communications, Vol. 24, March 2006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Sep 2019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17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2452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제목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914400"/>
          </a:xfrm>
        </p:spPr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Background</a:t>
            </a:r>
            <a:endParaRPr lang="ko-KR" altLang="en-US" dirty="0" smtClean="0">
              <a:ea typeface="Gulim" panose="020B0600000101010101" pitchFamily="34" charset="-127"/>
            </a:endParaRPr>
          </a:p>
        </p:txBody>
      </p:sp>
      <p:sp>
        <p:nvSpPr>
          <p:cNvPr id="5123" name="내용 개체 틀 2"/>
          <p:cNvSpPr>
            <a:spLocks noGrp="1"/>
          </p:cNvSpPr>
          <p:nvPr>
            <p:ph idx="1"/>
          </p:nvPr>
        </p:nvSpPr>
        <p:spPr>
          <a:xfrm>
            <a:off x="533400" y="1905000"/>
            <a:ext cx="8305800" cy="3962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zh-CN" sz="2000" dirty="0"/>
              <a:t>Number of Spatial Streams </a:t>
            </a:r>
            <a:r>
              <a:rPr lang="en-US" altLang="zh-CN" sz="2000" dirty="0" smtClean="0"/>
              <a:t>will be </a:t>
            </a:r>
            <a:r>
              <a:rPr lang="en-US" altLang="zh-CN" sz="2000" dirty="0"/>
              <a:t>extended to 16 streams in the EHT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sz="1600" dirty="0"/>
              <a:t>16 LTFs necessary to support the 16 stream channel estimation according to the current </a:t>
            </a:r>
          </a:p>
          <a:p>
            <a:pPr marL="457200" lvl="1" indent="0">
              <a:buNone/>
            </a:pPr>
            <a:r>
              <a:rPr lang="en-US" altLang="zh-CN" sz="1600" dirty="0"/>
              <a:t>802.11 LTF schemes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sz="1600" dirty="0"/>
              <a:t>Maximum airtime for 16 LTFs can be as big as 256 </a:t>
            </a:r>
            <a:r>
              <a:rPr lang="en-US" altLang="zh-CN" sz="1600" dirty="0" err="1" smtClean="0"/>
              <a:t>usec</a:t>
            </a:r>
            <a:r>
              <a:rPr lang="en-US" altLang="zh-CN" sz="1600" dirty="0" smtClean="0"/>
              <a:t> with 4X LTF</a:t>
            </a:r>
            <a:endParaRPr lang="en-US" altLang="zh-CN" sz="1600" dirty="0"/>
          </a:p>
          <a:p>
            <a:pPr marL="457200" lvl="1" indent="0">
              <a:buNone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altLang="zh-CN" sz="2000" dirty="0"/>
              <a:t>We need to come up with a new Reference Signal design to accommodate 16 </a:t>
            </a:r>
            <a:r>
              <a:rPr lang="en-US" altLang="zh-CN" sz="2000" dirty="0" smtClean="0"/>
              <a:t>streams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	</a:t>
            </a:r>
            <a:r>
              <a:rPr lang="en-US" altLang="zh-CN" sz="1600" dirty="0"/>
              <a:t>We propose an </a:t>
            </a:r>
            <a:r>
              <a:rPr lang="en-US" altLang="zh-CN" sz="1600" dirty="0" smtClean="0"/>
              <a:t>Orthogonal Sequence </a:t>
            </a:r>
            <a:r>
              <a:rPr lang="en-US" altLang="zh-CN" sz="1600" dirty="0"/>
              <a:t>based </a:t>
            </a:r>
            <a:r>
              <a:rPr lang="en-US" altLang="zh-CN" sz="1600" dirty="0" smtClean="0"/>
              <a:t>Reference Signal (OSRS) for </a:t>
            </a:r>
            <a:r>
              <a:rPr lang="en-US" altLang="zh-CN" sz="1600" dirty="0"/>
              <a:t>the multi stream channel </a:t>
            </a:r>
            <a:r>
              <a:rPr lang="en-US" altLang="zh-CN" sz="1600" dirty="0" smtClean="0"/>
              <a:t>estimation</a:t>
            </a:r>
            <a:r>
              <a:rPr lang="en-US" sz="1600" dirty="0" smtClean="0"/>
              <a:t> </a:t>
            </a:r>
          </a:p>
          <a:p>
            <a:pPr lvl="2">
              <a:buFont typeface="Arial" pitchFamily="34" charset="0"/>
              <a:buChar char="•"/>
            </a:pPr>
            <a:r>
              <a:rPr lang="en-US" sz="1400" dirty="0" smtClean="0"/>
              <a:t>In MIMO SC-FDMA, multiple access scheme for the UL transmission of cellular network, </a:t>
            </a:r>
            <a:r>
              <a:rPr lang="en-US" altLang="zh-CN" sz="1400" dirty="0"/>
              <a:t>code-division multiplexed (CDM) pilots such as cyclic-shifted </a:t>
            </a:r>
            <a:r>
              <a:rPr lang="en-US" altLang="zh-CN" sz="1400" dirty="0" err="1"/>
              <a:t>Zadoff</a:t>
            </a:r>
            <a:r>
              <a:rPr lang="en-US" altLang="zh-CN" sz="1400" dirty="0"/>
              <a:t>-Chu sequences have been </a:t>
            </a:r>
            <a:r>
              <a:rPr lang="en-US" altLang="zh-CN" sz="1400" dirty="0" smtClean="0"/>
              <a:t>used for </a:t>
            </a:r>
            <a:r>
              <a:rPr lang="en-US" altLang="zh-CN" sz="1400" dirty="0"/>
              <a:t>channel estimation</a:t>
            </a:r>
            <a:r>
              <a:rPr lang="en-US" altLang="zh-CN" sz="1400" dirty="0" smtClean="0"/>
              <a:t>.</a:t>
            </a:r>
          </a:p>
          <a:p>
            <a:pPr lvl="2">
              <a:buFont typeface="Arial" pitchFamily="34" charset="0"/>
              <a:buChar char="•"/>
            </a:pPr>
            <a:r>
              <a:rPr lang="en-US" sz="1400" dirty="0" smtClean="0"/>
              <a:t>We want to apply the similar principle to the WLAN MIMO DL frame.</a:t>
            </a:r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Sep 2019</a:t>
            </a:r>
            <a:endParaRPr lang="en-US" altLang="ko-KR"/>
          </a:p>
        </p:txBody>
      </p:sp>
      <p:sp>
        <p:nvSpPr>
          <p:cNvPr id="5126" name="슬라이드 번호 개체 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200" b="0"/>
              <a:t>Slide </a:t>
            </a:r>
            <a:fld id="{5128BAC4-F7E3-4930-9F5B-4136CA8B6505}" type="slidenum">
              <a:rPr lang="en-US" altLang="ko-KR" sz="1200" b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ko-KR" sz="1200" b="0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859489" y="6475413"/>
            <a:ext cx="1684436" cy="184666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424934"/>
          </a:xfrm>
        </p:spPr>
        <p:txBody>
          <a:bodyPr/>
          <a:lstStyle/>
          <a:p>
            <a:r>
              <a:rPr lang="en-US" altLang="zh-CN" dirty="0" smtClean="0"/>
              <a:t>OSRS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034535"/>
                <a:ext cx="8991600" cy="5366266"/>
              </a:xfrm>
            </p:spPr>
            <p:txBody>
              <a:bodyPr/>
              <a:lstStyle/>
              <a:p>
                <a:r>
                  <a:rPr lang="en-US" altLang="zh-CN" sz="1800" b="0" dirty="0" smtClean="0"/>
                  <a:t>An Orthogonal Sequence is assigned to each stream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1800" b="0" dirty="0" smtClean="0"/>
                  <a:t>: </a:t>
                </a:r>
                <a:r>
                  <a:rPr lang="en-US" altLang="zh-CN" sz="1800" b="0" i="1" dirty="0" err="1" smtClean="0"/>
                  <a:t>i</a:t>
                </a:r>
                <a:r>
                  <a:rPr lang="en-US" altLang="zh-CN" sz="1800" b="0" dirty="0" smtClean="0"/>
                  <a:t> represents each stream)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altLang="zh-CN" sz="1400" b="0" dirty="0" smtClean="0"/>
              </a:p>
              <a:p>
                <a:pPr lvl="1"/>
                <a:r>
                  <a:rPr lang="en-US" altLang="zh-CN" sz="1400" dirty="0" smtClean="0"/>
                  <a:t>Received signal (</a:t>
                </a:r>
                <a14:m>
                  <m:oMath xmlns:m="http://schemas.openxmlformats.org/officeDocument/2006/math">
                    <m:r>
                      <a:rPr lang="en-US" altLang="zh-CN" sz="14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zh-CN" sz="1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400" dirty="0" smtClean="0"/>
                  <a:t>: 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1400" b="0" dirty="0" smtClean="0"/>
                  <a:t>+</a:t>
                </a:r>
                <a14:m>
                  <m:oMath xmlns:m="http://schemas.openxmlformats.org/officeDocument/2006/math">
                    <m:r>
                      <a:rPr lang="en-US" altLang="zh-CN" sz="14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1400" b="0" dirty="0" smtClean="0"/>
                  <a:t>), for N streams, the </a:t>
                </a:r>
                <a:r>
                  <a:rPr lang="en-US" altLang="zh-CN" sz="1400" i="1" dirty="0" err="1" smtClean="0"/>
                  <a:t>i</a:t>
                </a:r>
                <a:r>
                  <a:rPr lang="en-US" altLang="zh-CN" sz="1400" i="1" baseline="30000" dirty="0" err="1" smtClean="0"/>
                  <a:t>th</a:t>
                </a:r>
                <a:r>
                  <a:rPr lang="en-US" altLang="zh-CN" sz="1400" dirty="0" smtClean="0"/>
                  <a:t> stream channel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1400" dirty="0" smtClean="0"/>
                  <a:t>, and AWGN </a:t>
                </a:r>
                <a:r>
                  <a:rPr lang="en-US" altLang="zh-CN" sz="1400" i="1" dirty="0" smtClean="0"/>
                  <a:t>n</a:t>
                </a:r>
              </a:p>
              <a:p>
                <a:pPr lvl="1"/>
                <a:r>
                  <a:rPr lang="en-US" altLang="zh-CN" sz="1400" dirty="0" smtClean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1400" b="0" dirty="0" smtClean="0"/>
                  <a:t> </a:t>
                </a:r>
                <a:r>
                  <a:rPr lang="en-US" altLang="zh-CN" sz="1400" b="0" dirty="0" smtClean="0"/>
                  <a:t>is obtained with the following inner product,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1400" b="0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b="0" i="1" dirty="0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altLang="zh-CN" sz="140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sz="14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p>
                    <m:r>
                      <a:rPr lang="en-US" altLang="zh-CN" sz="1400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zh-CN" sz="1400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1400" b="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altLang="zh-CN" sz="1400" b="0" dirty="0" smtClean="0"/>
              </a:p>
              <a:p>
                <a:r>
                  <a:rPr lang="en-US" altLang="zh-CN" sz="1800" b="0" dirty="0" smtClean="0"/>
                  <a:t>Application to 802.11</a:t>
                </a:r>
              </a:p>
              <a:p>
                <a:pPr lvl="1"/>
                <a:r>
                  <a:rPr lang="en-US" altLang="zh-CN" sz="1400" dirty="0"/>
                  <a:t>For MU-PPDU, the number of tones where channel estimation is needed is 234 tones (26 tones (2 pilots included) * 9RU), excluding the DC and Nulls  (22 tones) per 20 MHz</a:t>
                </a:r>
              </a:p>
              <a:p>
                <a:pPr lvl="2"/>
                <a:r>
                  <a:rPr lang="en-US" altLang="zh-CN" sz="1200" dirty="0"/>
                  <a:t>Length of orthogonal sequences had better be 2’s power, and 4, 8 or 16 is the good sequence length </a:t>
                </a:r>
              </a:p>
              <a:p>
                <a:pPr lvl="2"/>
                <a:r>
                  <a:rPr lang="en-US" altLang="zh-CN" sz="1200" dirty="0"/>
                  <a:t>240 is divisible by 4, 8 or 16, and we can estimate the channel up to 240 using 4, 8 or 16 tone long Sequences</a:t>
                </a:r>
              </a:p>
              <a:p>
                <a:pPr lvl="3"/>
                <a:r>
                  <a:rPr lang="en-US" altLang="zh-CN" sz="1000" dirty="0"/>
                  <a:t>E.g.) Each OFDM symbol may have 15 </a:t>
                </a:r>
                <a:r>
                  <a:rPr lang="en-US" altLang="zh-CN" sz="1000" dirty="0" smtClean="0"/>
                  <a:t>Segment </a:t>
                </a:r>
                <a:r>
                  <a:rPr lang="en-US" altLang="zh-CN" sz="1000" dirty="0"/>
                  <a:t>based Orthogonal Sequences with length </a:t>
                </a:r>
                <a:r>
                  <a:rPr lang="en-US" altLang="zh-CN" sz="1000" dirty="0" smtClean="0"/>
                  <a:t>16</a:t>
                </a:r>
                <a:endParaRPr lang="zh-CN" altLang="en-US" sz="1000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034535"/>
                <a:ext cx="8991600" cy="5366266"/>
              </a:xfrm>
              <a:blipFill rotWithShape="0">
                <a:blip r:embed="rId2"/>
                <a:stretch>
                  <a:fillRect l="-475" t="-6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Sep 2019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3</a:t>
            </a:fld>
            <a:endParaRPr lang="en-US" altLang="ko-KR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67113"/>
            <a:ext cx="5156200" cy="29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60127" y="4618811"/>
            <a:ext cx="3486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 smtClean="0"/>
              <a:t>There will be one estimated channel parameter per</a:t>
            </a:r>
          </a:p>
          <a:p>
            <a:r>
              <a:rPr lang="en-US" altLang="zh-CN" dirty="0"/>
              <a:t>e</a:t>
            </a:r>
            <a:r>
              <a:rPr lang="en-US" altLang="zh-CN" dirty="0" smtClean="0"/>
              <a:t>ach 16 sub-carrier segment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59947" y="4275522"/>
            <a:ext cx="3836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 smtClean="0"/>
              <a:t>Hadamard </a:t>
            </a:r>
            <a:r>
              <a:rPr lang="en-US" altLang="zh-CN" dirty="0"/>
              <a:t>(16) can be used for the orthogonal Sequence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64481" y="5158356"/>
            <a:ext cx="37834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/>
              <a:t>Hence, there will be 15 channel parameters available </a:t>
            </a:r>
            <a:endParaRPr lang="en-US" altLang="zh-CN" dirty="0" smtClean="0"/>
          </a:p>
          <a:p>
            <a:r>
              <a:rPr lang="en-US" altLang="zh-CN" dirty="0" smtClean="0"/>
              <a:t>per 20 MHz OFDM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en-US" altLang="zh-CN" dirty="0" smtClean="0">
                <a:sym typeface="Wingdings" panose="05000000000000000000" pitchFamily="2" charset="2"/>
              </a:rPr>
              <a:t>Channel smoothing such as Linear Interpolation is </a:t>
            </a:r>
          </a:p>
          <a:p>
            <a:r>
              <a:rPr lang="en-US" altLang="zh-CN" dirty="0" smtClean="0">
                <a:sym typeface="Wingdings" panose="05000000000000000000" pitchFamily="2" charset="2"/>
              </a:rPr>
              <a:t>required to obtain channel parameter per every subcarrier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3207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922" y="838200"/>
            <a:ext cx="7772400" cy="457200"/>
          </a:xfrm>
        </p:spPr>
        <p:txBody>
          <a:bodyPr/>
          <a:lstStyle/>
          <a:p>
            <a:r>
              <a:rPr lang="en-US" altLang="zh-CN" sz="2400" dirty="0"/>
              <a:t>20 MHz Tone Plan for the OSRS </a:t>
            </a:r>
            <a:r>
              <a:rPr lang="en-US" altLang="zh-CN" sz="2400" dirty="0" smtClean="0"/>
              <a:t>Symbol:</a:t>
            </a:r>
            <a:br>
              <a:rPr lang="en-US" altLang="zh-CN" sz="2400" dirty="0" smtClean="0"/>
            </a:br>
            <a:r>
              <a:rPr lang="en-US" altLang="zh-CN" sz="1600" b="0" dirty="0"/>
              <a:t>This tone plan can be applied to both MU and SU PPDU.</a:t>
            </a:r>
            <a:r>
              <a:rPr lang="zh-CN" altLang="en-US" sz="2400" dirty="0"/>
              <a:t/>
            </a:r>
            <a:br>
              <a:rPr lang="zh-CN" altLang="en-US" sz="2400" dirty="0"/>
            </a:br>
            <a:endParaRPr lang="zh-CN" alt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Sep 2019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4</a:t>
            </a:fld>
            <a:endParaRPr lang="en-US" altLang="ko-KR"/>
          </a:p>
        </p:txBody>
      </p:sp>
      <p:grpSp>
        <p:nvGrpSpPr>
          <p:cNvPr id="8" name="Group 7"/>
          <p:cNvGrpSpPr/>
          <p:nvPr/>
        </p:nvGrpSpPr>
        <p:grpSpPr>
          <a:xfrm>
            <a:off x="151393" y="1447800"/>
            <a:ext cx="8836504" cy="1277568"/>
            <a:chOff x="18385" y="1513223"/>
            <a:chExt cx="8836504" cy="1277568"/>
          </a:xfrm>
        </p:grpSpPr>
        <p:cxnSp>
          <p:nvCxnSpPr>
            <p:cNvPr id="9" name="Straight Connector 8"/>
            <p:cNvCxnSpPr/>
            <p:nvPr/>
          </p:nvCxnSpPr>
          <p:spPr bwMode="auto">
            <a:xfrm flipV="1">
              <a:off x="1737360" y="2211185"/>
              <a:ext cx="6824749" cy="24939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5195454" y="2119745"/>
              <a:ext cx="0" cy="199506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5297978" y="2119745"/>
              <a:ext cx="0" cy="199506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5090213" y="2116973"/>
              <a:ext cx="0" cy="199506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5394957" y="2119744"/>
              <a:ext cx="0" cy="199506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4992471" y="2122516"/>
              <a:ext cx="0" cy="199506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5" name="Group 14"/>
            <p:cNvGrpSpPr/>
            <p:nvPr/>
          </p:nvGrpSpPr>
          <p:grpSpPr>
            <a:xfrm>
              <a:off x="1737360" y="2133599"/>
              <a:ext cx="402486" cy="205049"/>
              <a:chOff x="4452144" y="2116973"/>
              <a:chExt cx="402486" cy="205049"/>
            </a:xfrm>
          </p:grpSpPr>
          <p:cxnSp>
            <p:nvCxnSpPr>
              <p:cNvPr id="32" name="Straight Connector 31"/>
              <p:cNvCxnSpPr/>
              <p:nvPr/>
            </p:nvCxnSpPr>
            <p:spPr bwMode="auto">
              <a:xfrm>
                <a:off x="4655127" y="2119745"/>
                <a:ext cx="0" cy="199506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Straight Connector 32"/>
              <p:cNvCxnSpPr/>
              <p:nvPr/>
            </p:nvCxnSpPr>
            <p:spPr bwMode="auto">
              <a:xfrm>
                <a:off x="4757651" y="2119745"/>
                <a:ext cx="0" cy="199506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Straight Connector 33"/>
              <p:cNvCxnSpPr/>
              <p:nvPr/>
            </p:nvCxnSpPr>
            <p:spPr bwMode="auto">
              <a:xfrm>
                <a:off x="4549886" y="2116973"/>
                <a:ext cx="0" cy="199506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Straight Connector 34"/>
              <p:cNvCxnSpPr/>
              <p:nvPr/>
            </p:nvCxnSpPr>
            <p:spPr bwMode="auto">
              <a:xfrm>
                <a:off x="4854630" y="2119744"/>
                <a:ext cx="0" cy="199506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Straight Connector 35"/>
              <p:cNvCxnSpPr/>
              <p:nvPr/>
            </p:nvCxnSpPr>
            <p:spPr bwMode="auto">
              <a:xfrm>
                <a:off x="4452144" y="2122516"/>
                <a:ext cx="0" cy="199506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6" name="Group 15"/>
            <p:cNvGrpSpPr/>
            <p:nvPr/>
          </p:nvGrpSpPr>
          <p:grpSpPr>
            <a:xfrm>
              <a:off x="8159624" y="2111430"/>
              <a:ext cx="402486" cy="205049"/>
              <a:chOff x="4452144" y="2116973"/>
              <a:chExt cx="402486" cy="205049"/>
            </a:xfrm>
          </p:grpSpPr>
          <p:cxnSp>
            <p:nvCxnSpPr>
              <p:cNvPr id="27" name="Straight Connector 26"/>
              <p:cNvCxnSpPr/>
              <p:nvPr/>
            </p:nvCxnSpPr>
            <p:spPr bwMode="auto">
              <a:xfrm>
                <a:off x="4655127" y="2119745"/>
                <a:ext cx="0" cy="199506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Straight Connector 27"/>
              <p:cNvCxnSpPr/>
              <p:nvPr/>
            </p:nvCxnSpPr>
            <p:spPr bwMode="auto">
              <a:xfrm>
                <a:off x="4757651" y="2119745"/>
                <a:ext cx="0" cy="199506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Straight Connector 28"/>
              <p:cNvCxnSpPr/>
              <p:nvPr/>
            </p:nvCxnSpPr>
            <p:spPr bwMode="auto">
              <a:xfrm>
                <a:off x="4549886" y="2116973"/>
                <a:ext cx="0" cy="199506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Straight Connector 29"/>
              <p:cNvCxnSpPr/>
              <p:nvPr/>
            </p:nvCxnSpPr>
            <p:spPr bwMode="auto">
              <a:xfrm>
                <a:off x="4854630" y="2119744"/>
                <a:ext cx="0" cy="199506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Straight Connector 30"/>
              <p:cNvCxnSpPr/>
              <p:nvPr/>
            </p:nvCxnSpPr>
            <p:spPr bwMode="auto">
              <a:xfrm>
                <a:off x="4452144" y="2122516"/>
                <a:ext cx="0" cy="199506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7" name="Straight Connector 16"/>
            <p:cNvCxnSpPr/>
            <p:nvPr/>
          </p:nvCxnSpPr>
          <p:spPr bwMode="auto">
            <a:xfrm>
              <a:off x="2227105" y="2125288"/>
              <a:ext cx="0" cy="199506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" name="TextBox 17"/>
            <p:cNvSpPr txBox="1"/>
            <p:nvPr/>
          </p:nvSpPr>
          <p:spPr>
            <a:xfrm>
              <a:off x="1613170" y="1513223"/>
              <a:ext cx="654346" cy="5798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0" dirty="0" smtClean="0"/>
                <a:t>Guard </a:t>
              </a:r>
            </a:p>
            <a:p>
              <a:r>
                <a:rPr lang="en-US" altLang="zh-CN" sz="1200" b="0" dirty="0" smtClean="0"/>
                <a:t>Tones</a:t>
              </a:r>
              <a:endParaRPr lang="zh-CN" altLang="en-US" sz="1200" b="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52060" y="1520509"/>
              <a:ext cx="654346" cy="5798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0" dirty="0" smtClean="0"/>
                <a:t>Guard </a:t>
              </a:r>
            </a:p>
            <a:p>
              <a:r>
                <a:rPr lang="en-US" altLang="zh-CN" sz="1200" b="0" dirty="0" smtClean="0"/>
                <a:t>Tones</a:t>
              </a:r>
              <a:endParaRPr lang="zh-CN" altLang="en-US" sz="1200" b="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984158" y="1670858"/>
              <a:ext cx="444352" cy="359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DC</a:t>
              </a:r>
              <a:endParaRPr lang="zh-CN" alt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706838" y="2354247"/>
              <a:ext cx="998991" cy="3939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-2 -1 0 1 2</a:t>
              </a:r>
              <a:endParaRPr lang="zh-CN" alt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88749" y="2396837"/>
              <a:ext cx="1103187" cy="3939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-128 ~ -123</a:t>
              </a:r>
              <a:endParaRPr lang="zh-CN" alt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870324" y="2324789"/>
              <a:ext cx="984565" cy="3939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123 ~ 127</a:t>
              </a:r>
              <a:endParaRPr lang="zh-CN" alt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8385" y="2396837"/>
              <a:ext cx="1339919" cy="3939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Tone Index </a:t>
              </a:r>
              <a:r>
                <a:rPr lang="en-US" altLang="zh-CN" dirty="0" smtClean="0">
                  <a:sym typeface="Wingdings" panose="05000000000000000000" pitchFamily="2" charset="2"/>
                </a:rPr>
                <a:t></a:t>
              </a:r>
              <a:endParaRPr lang="zh-CN" alt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200911" y="1850555"/>
              <a:ext cx="463588" cy="3939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…..</a:t>
              </a:r>
              <a:endParaRPr lang="zh-CN" alt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676409" y="1821707"/>
              <a:ext cx="463588" cy="3939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…..</a:t>
              </a:r>
              <a:endParaRPr lang="zh-CN" altLang="en-US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2371318" y="2654046"/>
            <a:ext cx="6010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Hence, the tone index from -122 to -3 and from 3 to 122 will be used for OSRS.</a:t>
            </a:r>
            <a:endParaRPr lang="zh-CN" alt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217376" y="3644948"/>
            <a:ext cx="5141151" cy="3593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For example, 16 long sequence can be indexed as follows.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45" y="4121221"/>
            <a:ext cx="2117887" cy="3593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Segment 0: -122 ~ -107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00548" y="4121221"/>
            <a:ext cx="2018501" cy="3593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Segment 1: -106 ~ -91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57551" y="4098175"/>
            <a:ext cx="1919115" cy="3593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Segment 2: -90 ~ -75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514554" y="4086840"/>
            <a:ext cx="1919115" cy="3593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Segment 3: -74 ~ -59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45" y="4504309"/>
            <a:ext cx="1919115" cy="3593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Segment 4: -58 ~ -43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00548" y="4504309"/>
            <a:ext cx="1919115" cy="3593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Segment 5: -42 ~ -27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357551" y="4481263"/>
            <a:ext cx="1909241" cy="3593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Segment 6: -26 ~ -11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514554" y="4469928"/>
            <a:ext cx="2550698" cy="3593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Segment 7: -10 ~ -3 &amp; 3 ~ 10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3545" y="4889373"/>
            <a:ext cx="1790618" cy="3593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Segment 8: 11 ~ 26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00548" y="4889373"/>
            <a:ext cx="1800493" cy="3593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Segment 9: 27 ~ 42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357551" y="4866327"/>
            <a:ext cx="1899879" cy="3593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Segment 10: 43 ~ 58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514554" y="4854992"/>
            <a:ext cx="1890005" cy="3593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Segment 11: 59 ~ 74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974" y="5245465"/>
            <a:ext cx="1899879" cy="3593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Segment 12: 75 ~ 90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219977" y="5245465"/>
            <a:ext cx="1999265" cy="3593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Segment 13: 91 ~ 106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376980" y="5222419"/>
            <a:ext cx="2098651" cy="3593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Segment 14: 107 ~ 122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93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457200"/>
          </a:xfrm>
        </p:spPr>
        <p:txBody>
          <a:bodyPr/>
          <a:lstStyle/>
          <a:p>
            <a:r>
              <a:rPr lang="en-US" altLang="zh-CN" sz="2400" dirty="0" smtClean="0"/>
              <a:t>Simulation verification for OL SU-MIMO</a:t>
            </a:r>
            <a:endParaRPr lang="zh-CN" alt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4724400"/>
          </a:xfrm>
        </p:spPr>
        <p:txBody>
          <a:bodyPr/>
          <a:lstStyle/>
          <a:p>
            <a:r>
              <a:rPr lang="en-US" altLang="zh-CN" sz="2000" b="0" dirty="0"/>
              <a:t>4X4 Open-loop </a:t>
            </a:r>
            <a:r>
              <a:rPr lang="en-US" altLang="zh-CN" sz="2000" b="0" dirty="0" smtClean="0"/>
              <a:t>SU-MIMO</a:t>
            </a:r>
          </a:p>
          <a:p>
            <a:pPr lvl="1"/>
            <a:r>
              <a:rPr lang="en-US" altLang="zh-CN" sz="1600" dirty="0"/>
              <a:t>4 SS, 4 TX, 4 RX, QPSK and MMSE </a:t>
            </a:r>
            <a:r>
              <a:rPr lang="en-US" altLang="zh-CN" sz="1600" dirty="0" smtClean="0"/>
              <a:t>detection with BCC for FEC</a:t>
            </a:r>
          </a:p>
          <a:p>
            <a:pPr lvl="1"/>
            <a:r>
              <a:rPr lang="en-US" altLang="zh-CN" sz="1600" dirty="0" smtClean="0"/>
              <a:t>Packet size, 800 byte</a:t>
            </a:r>
          </a:p>
          <a:p>
            <a:endParaRPr lang="en-US" altLang="zh-CN" sz="1600" b="0" i="1" dirty="0"/>
          </a:p>
          <a:p>
            <a:r>
              <a:rPr lang="en-US" altLang="zh-CN" sz="2000" b="0" dirty="0" smtClean="0"/>
              <a:t>Scenario for Channel Estimation </a:t>
            </a:r>
            <a:r>
              <a:rPr lang="en-US" altLang="zh-CN" sz="2000" b="0" dirty="0"/>
              <a:t>Reference </a:t>
            </a:r>
            <a:r>
              <a:rPr lang="en-US" altLang="zh-CN" sz="2000" b="0" dirty="0" smtClean="0"/>
              <a:t>Signal</a:t>
            </a:r>
            <a:endParaRPr lang="en-US" altLang="zh-CN" sz="2000" b="0" dirty="0"/>
          </a:p>
          <a:p>
            <a:pPr lvl="1"/>
            <a:r>
              <a:rPr lang="en-US" altLang="zh-CN" sz="1600" dirty="0"/>
              <a:t>11ac</a:t>
            </a:r>
            <a:r>
              <a:rPr lang="en-US" altLang="zh-CN" sz="1600" i="1" dirty="0"/>
              <a:t> </a:t>
            </a:r>
            <a:r>
              <a:rPr lang="en-US" altLang="zh-CN" sz="1600" dirty="0"/>
              <a:t>LTF based (64 point OFDM symbol) </a:t>
            </a:r>
            <a:endParaRPr lang="en-US" altLang="zh-CN" sz="1600" dirty="0" smtClean="0"/>
          </a:p>
          <a:p>
            <a:pPr lvl="2"/>
            <a:r>
              <a:rPr lang="en-US" altLang="zh-CN" sz="1400" dirty="0" smtClean="0"/>
              <a:t>11ac </a:t>
            </a:r>
            <a:r>
              <a:rPr lang="en-US" altLang="zh-CN" sz="1400" dirty="0"/>
              <a:t>based PPDU for </a:t>
            </a:r>
            <a:r>
              <a:rPr lang="en-US" altLang="zh-CN" sz="1400" dirty="0" smtClean="0"/>
              <a:t>data</a:t>
            </a:r>
            <a:endParaRPr lang="en-US" altLang="zh-CN" sz="1400" dirty="0"/>
          </a:p>
          <a:p>
            <a:pPr lvl="1"/>
            <a:r>
              <a:rPr lang="en-US" altLang="zh-CN" sz="1600" dirty="0" smtClean="0"/>
              <a:t>11ax </a:t>
            </a:r>
            <a:r>
              <a:rPr lang="en-US" altLang="zh-CN" sz="1600" dirty="0"/>
              <a:t>LTF based (256 point OFDM symbol; 4X LTF is used</a:t>
            </a:r>
            <a:r>
              <a:rPr lang="en-US" altLang="zh-CN" sz="1600" dirty="0" smtClean="0"/>
              <a:t>)</a:t>
            </a:r>
          </a:p>
          <a:p>
            <a:pPr lvl="2"/>
            <a:r>
              <a:rPr lang="en-US" altLang="zh-CN" sz="1400" dirty="0"/>
              <a:t>11ax based SU-PPDU for data</a:t>
            </a:r>
          </a:p>
          <a:p>
            <a:pPr lvl="1"/>
            <a:r>
              <a:rPr lang="en-US" altLang="zh-CN" sz="1600" dirty="0" smtClean="0"/>
              <a:t>OSRS with each segment length, 4 tones </a:t>
            </a:r>
            <a:r>
              <a:rPr lang="en-US" altLang="zh-CN" sz="1600" dirty="0" smtClean="0">
                <a:solidFill>
                  <a:srgbClr val="0000FF"/>
                </a:solidFill>
              </a:rPr>
              <a:t>w/o interpolation</a:t>
            </a:r>
          </a:p>
          <a:p>
            <a:pPr lvl="2">
              <a:buFont typeface="Arial" pitchFamily="34" charset="0"/>
              <a:buChar char="•"/>
            </a:pPr>
            <a:r>
              <a:rPr lang="en-US" altLang="zh-CN" sz="1400" dirty="0"/>
              <a:t>There are 60 segments in an OFDM symbol</a:t>
            </a:r>
          </a:p>
          <a:p>
            <a:pPr lvl="2">
              <a:buFont typeface="Arial" pitchFamily="34" charset="0"/>
              <a:buChar char="•"/>
            </a:pPr>
            <a:r>
              <a:rPr lang="en-US" altLang="zh-CN" sz="1400" dirty="0"/>
              <a:t> Estimated Channel parameter per each segment are the same, that is, the same over every 4 </a:t>
            </a:r>
            <a:r>
              <a:rPr lang="en-US" altLang="zh-CN" sz="1400" dirty="0" smtClean="0"/>
              <a:t>tone</a:t>
            </a:r>
          </a:p>
          <a:p>
            <a:pPr lvl="1"/>
            <a:r>
              <a:rPr lang="en-US" altLang="zh-CN" sz="1600" dirty="0"/>
              <a:t>OSRS with each segment length, 4 tones </a:t>
            </a:r>
            <a:r>
              <a:rPr lang="en-US" altLang="zh-CN" sz="1600" dirty="0" smtClean="0">
                <a:solidFill>
                  <a:srgbClr val="0000FF"/>
                </a:solidFill>
              </a:rPr>
              <a:t>with interpolation</a:t>
            </a:r>
          </a:p>
          <a:p>
            <a:pPr lvl="2">
              <a:buFont typeface="Arial" pitchFamily="34" charset="0"/>
              <a:buChar char="•"/>
            </a:pPr>
            <a:r>
              <a:rPr lang="en-US" altLang="zh-CN" sz="1400" dirty="0"/>
              <a:t>There are 60 segments in an OFDM symbol</a:t>
            </a:r>
          </a:p>
          <a:p>
            <a:pPr lvl="2">
              <a:buFont typeface="Arial" pitchFamily="34" charset="0"/>
              <a:buChar char="•"/>
            </a:pPr>
            <a:r>
              <a:rPr lang="en-US" altLang="zh-CN" sz="1400" dirty="0"/>
              <a:t> Linear Interpolation is performed for those 60 estimated channel parameters to come up with 240 channel parameters for each 240 tones</a:t>
            </a:r>
            <a:endParaRPr lang="en-US" altLang="zh-CN" sz="1400" dirty="0" smtClean="0"/>
          </a:p>
          <a:p>
            <a:pPr lvl="1"/>
            <a:endParaRPr lang="en-US" altLang="zh-CN" sz="14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Sep 2019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6059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10600" cy="457200"/>
          </a:xfrm>
        </p:spPr>
        <p:txBody>
          <a:bodyPr/>
          <a:lstStyle/>
          <a:p>
            <a:r>
              <a:rPr lang="en-US" altLang="zh-CN" sz="2400" dirty="0"/>
              <a:t>Linear Interpolation for </a:t>
            </a:r>
            <a:r>
              <a:rPr lang="en-US" altLang="zh-CN" sz="2400" dirty="0" smtClean="0"/>
              <a:t>Length 4 OSRS</a:t>
            </a:r>
            <a:endParaRPr lang="zh-CN" alt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800600"/>
            <a:ext cx="8839200" cy="1423072"/>
          </a:xfrm>
        </p:spPr>
        <p:txBody>
          <a:bodyPr/>
          <a:lstStyle/>
          <a:p>
            <a:r>
              <a:rPr lang="en-US" altLang="zh-CN" sz="1600" b="0" dirty="0" smtClean="0"/>
              <a:t>We need to place the channel parameter obtained by the inner product (or correlation) with the corresponding orthogonal sequence onto a middle tone of the segment</a:t>
            </a:r>
          </a:p>
          <a:p>
            <a:pPr lvl="1"/>
            <a:r>
              <a:rPr lang="en-US" altLang="zh-CN" sz="1200" dirty="0" smtClean="0"/>
              <a:t>There are two middle tones in a segment because the segment length (orthogonal sequence length) is 2’s power</a:t>
            </a:r>
          </a:p>
          <a:p>
            <a:pPr lvl="2"/>
            <a:r>
              <a:rPr lang="en-US" altLang="zh-CN" sz="1000" b="0" dirty="0" smtClean="0"/>
              <a:t>It is ok to place the chan</a:t>
            </a:r>
            <a:r>
              <a:rPr lang="en-US" altLang="zh-CN" sz="1000" dirty="0" smtClean="0"/>
              <a:t>nel parameter obtained by the inner product onto either of these middle two tones</a:t>
            </a:r>
            <a:r>
              <a:rPr lang="zh-CN" altLang="en-US" sz="1600" dirty="0"/>
              <a:t> </a:t>
            </a:r>
            <a:r>
              <a:rPr lang="en-US" altLang="zh-CN" sz="1000" dirty="0" smtClean="0"/>
              <a:t>before we run the interpolation, but needs to be consistent in each segment</a:t>
            </a:r>
          </a:p>
          <a:p>
            <a:r>
              <a:rPr lang="en-US" altLang="zh-CN" sz="1600" dirty="0" smtClean="0"/>
              <a:t>The same principle can be applied to any length of the sequence like length 8 or 16.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Sep 2019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6</a:t>
            </a:fld>
            <a:endParaRPr lang="en-US" altLang="ko-KR"/>
          </a:p>
        </p:txBody>
      </p:sp>
      <p:sp>
        <p:nvSpPr>
          <p:cNvPr id="7" name="TextBox 6"/>
          <p:cNvSpPr txBox="1"/>
          <p:nvPr/>
        </p:nvSpPr>
        <p:spPr>
          <a:xfrm>
            <a:off x="768209" y="1149528"/>
            <a:ext cx="18392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0000FF"/>
                </a:solidFill>
              </a:rPr>
              <a:t>With No Interpolation</a:t>
            </a:r>
            <a:endParaRPr lang="zh-CN" altLang="en-US" dirty="0">
              <a:solidFill>
                <a:srgbClr val="0000FF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43664" y="1549458"/>
            <a:ext cx="5385750" cy="1026264"/>
            <a:chOff x="1741784" y="1451181"/>
            <a:chExt cx="5385750" cy="1026264"/>
          </a:xfrm>
        </p:grpSpPr>
        <p:grpSp>
          <p:nvGrpSpPr>
            <p:cNvPr id="9" name="Group 8"/>
            <p:cNvGrpSpPr/>
            <p:nvPr/>
          </p:nvGrpSpPr>
          <p:grpSpPr>
            <a:xfrm>
              <a:off x="2513764" y="1451181"/>
              <a:ext cx="3844522" cy="1026264"/>
              <a:chOff x="1338107" y="1599227"/>
              <a:chExt cx="3844522" cy="1026264"/>
            </a:xfrm>
          </p:grpSpPr>
          <p:sp>
            <p:nvSpPr>
              <p:cNvPr id="12" name="Oval 11"/>
              <p:cNvSpPr/>
              <p:nvPr/>
            </p:nvSpPr>
            <p:spPr bwMode="auto">
              <a:xfrm>
                <a:off x="1445623" y="2055223"/>
                <a:ext cx="121920" cy="113211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8151" tIns="39081" rIns="78151" bIns="39081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671513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  <a:cs typeface="Arial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 bwMode="auto">
              <a:xfrm>
                <a:off x="1706887" y="2055222"/>
                <a:ext cx="121920" cy="113211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8151" tIns="39081" rIns="78151" bIns="39081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671513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  <a:cs typeface="Arial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 bwMode="auto">
              <a:xfrm>
                <a:off x="3917001" y="2090048"/>
                <a:ext cx="121920" cy="113211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8151" tIns="39081" rIns="78151" bIns="39081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671513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  <a:cs typeface="Arial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 bwMode="auto">
              <a:xfrm>
                <a:off x="1994263" y="2059575"/>
                <a:ext cx="121920" cy="113211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8151" tIns="39081" rIns="78151" bIns="39081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671513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  <a:cs typeface="Arial" charset="0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 bwMode="auto">
              <a:xfrm>
                <a:off x="2303421" y="2059576"/>
                <a:ext cx="121920" cy="113211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8151" tIns="39081" rIns="78151" bIns="39081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671513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  <a:cs typeface="Arial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 bwMode="auto">
              <a:xfrm>
                <a:off x="4825188" y="2085690"/>
                <a:ext cx="121920" cy="113211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8151" tIns="39081" rIns="78151" bIns="39081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671513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  <a:cs typeface="Arial" charset="0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 bwMode="auto">
              <a:xfrm>
                <a:off x="2643054" y="2063928"/>
                <a:ext cx="121920" cy="113211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8151" tIns="39081" rIns="78151" bIns="39081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671513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  <a:cs typeface="Arial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 bwMode="auto">
              <a:xfrm>
                <a:off x="4513535" y="2083601"/>
                <a:ext cx="121920" cy="113211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8151" tIns="39081" rIns="78151" bIns="39081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671513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  <a:cs typeface="Arial" charset="0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 bwMode="auto">
              <a:xfrm>
                <a:off x="2963410" y="2068285"/>
                <a:ext cx="121920" cy="113211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8151" tIns="39081" rIns="78151" bIns="39081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671513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  <a:cs typeface="Arial" charset="0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 bwMode="auto">
              <a:xfrm>
                <a:off x="3233380" y="2068284"/>
                <a:ext cx="121920" cy="113211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8151" tIns="39081" rIns="78151" bIns="39081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671513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  <a:cs typeface="Arial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 bwMode="auto">
              <a:xfrm>
                <a:off x="4217447" y="2085690"/>
                <a:ext cx="121920" cy="113211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8151" tIns="39081" rIns="78151" bIns="39081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671513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  <a:cs typeface="Arial" charset="0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 bwMode="auto">
              <a:xfrm>
                <a:off x="3529468" y="2072637"/>
                <a:ext cx="121920" cy="113211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8151" tIns="39081" rIns="78151" bIns="39081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671513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  <a:cs typeface="Arial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338107" y="1602475"/>
                <a:ext cx="327334" cy="359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i="1" dirty="0" smtClean="0">
                    <a:solidFill>
                      <a:srgbClr val="0000FF"/>
                    </a:solidFill>
                  </a:rPr>
                  <a:t>h</a:t>
                </a:r>
                <a:r>
                  <a:rPr lang="en-US" altLang="zh-CN" i="1" baseline="-25000" dirty="0" smtClean="0">
                    <a:solidFill>
                      <a:srgbClr val="0000FF"/>
                    </a:solidFill>
                  </a:rPr>
                  <a:t>i</a:t>
                </a:r>
                <a:endParaRPr lang="zh-CN" altLang="en-US" i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583736" y="1601338"/>
                <a:ext cx="327334" cy="359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i="1" dirty="0" smtClean="0">
                    <a:solidFill>
                      <a:srgbClr val="0000FF"/>
                    </a:solidFill>
                  </a:rPr>
                  <a:t>h</a:t>
                </a:r>
                <a:r>
                  <a:rPr lang="en-US" altLang="zh-CN" i="1" baseline="-25000" dirty="0" smtClean="0">
                    <a:solidFill>
                      <a:srgbClr val="0000FF"/>
                    </a:solidFill>
                  </a:rPr>
                  <a:t>i</a:t>
                </a:r>
                <a:endParaRPr lang="zh-CN" altLang="en-US" i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873971" y="1601339"/>
                <a:ext cx="327334" cy="359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i="1" dirty="0" smtClean="0">
                    <a:solidFill>
                      <a:srgbClr val="0000FF"/>
                    </a:solidFill>
                  </a:rPr>
                  <a:t>h</a:t>
                </a:r>
                <a:r>
                  <a:rPr lang="en-US" altLang="zh-CN" i="1" baseline="-25000" dirty="0" smtClean="0">
                    <a:solidFill>
                      <a:srgbClr val="0000FF"/>
                    </a:solidFill>
                  </a:rPr>
                  <a:t>i</a:t>
                </a:r>
                <a:endParaRPr lang="zh-CN" altLang="en-US" i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211711" y="1599227"/>
                <a:ext cx="327334" cy="359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i="1" dirty="0" smtClean="0">
                    <a:solidFill>
                      <a:srgbClr val="0000FF"/>
                    </a:solidFill>
                  </a:rPr>
                  <a:t>h</a:t>
                </a:r>
                <a:r>
                  <a:rPr lang="en-US" altLang="zh-CN" i="1" baseline="-25000" dirty="0" smtClean="0">
                    <a:solidFill>
                      <a:srgbClr val="0000FF"/>
                    </a:solidFill>
                  </a:rPr>
                  <a:t>i</a:t>
                </a:r>
                <a:endParaRPr lang="zh-CN" altLang="en-US" i="1" dirty="0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1347725" y="2207619"/>
                <a:ext cx="1264149" cy="417872"/>
                <a:chOff x="1347725" y="2207619"/>
                <a:chExt cx="1264149" cy="417872"/>
              </a:xfrm>
            </p:grpSpPr>
            <p:sp>
              <p:nvSpPr>
                <p:cNvPr id="45" name="TextBox 44"/>
                <p:cNvSpPr txBox="1"/>
                <p:nvPr/>
              </p:nvSpPr>
              <p:spPr>
                <a:xfrm>
                  <a:off x="1347725" y="2207619"/>
                  <a:ext cx="317716" cy="3593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 err="1" smtClean="0"/>
                    <a:t>t</a:t>
                  </a:r>
                  <a:r>
                    <a:rPr lang="en-US" altLang="zh-CN" baseline="-25000" dirty="0" err="1" smtClean="0"/>
                    <a:t>n</a:t>
                  </a:r>
                  <a:endParaRPr lang="zh-CN" altLang="en-US" dirty="0"/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1539388" y="2213143"/>
                  <a:ext cx="455574" cy="3939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 smtClean="0"/>
                    <a:t>t</a:t>
                  </a:r>
                  <a:r>
                    <a:rPr lang="en-US" altLang="zh-CN" baseline="-25000" dirty="0" smtClean="0"/>
                    <a:t>n+1</a:t>
                  </a:r>
                  <a:endParaRPr lang="zh-CN" altLang="en-US" dirty="0"/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1847844" y="2217497"/>
                  <a:ext cx="455574" cy="3939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 smtClean="0"/>
                    <a:t>t</a:t>
                  </a:r>
                  <a:r>
                    <a:rPr lang="en-US" altLang="zh-CN" baseline="-25000" dirty="0" smtClean="0"/>
                    <a:t>n+2</a:t>
                  </a:r>
                  <a:endParaRPr lang="zh-CN" altLang="en-US" dirty="0"/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2156300" y="2231537"/>
                  <a:ext cx="455574" cy="3939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 smtClean="0"/>
                    <a:t>t</a:t>
                  </a:r>
                  <a:r>
                    <a:rPr lang="en-US" altLang="zh-CN" baseline="-25000" dirty="0" smtClean="0"/>
                    <a:t>n+3</a:t>
                  </a:r>
                  <a:endParaRPr lang="zh-CN" altLang="en-US" dirty="0"/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2512654" y="2219578"/>
                <a:ext cx="455574" cy="3939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t</a:t>
                </a:r>
                <a:r>
                  <a:rPr lang="en-US" altLang="zh-CN" baseline="-25000" dirty="0" smtClean="0"/>
                  <a:t>n+4</a:t>
                </a:r>
                <a:endParaRPr lang="zh-CN" altLang="en-US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791407" y="2216393"/>
                <a:ext cx="455574" cy="3939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t</a:t>
                </a:r>
                <a:r>
                  <a:rPr lang="en-US" altLang="zh-CN" baseline="-25000" dirty="0" smtClean="0"/>
                  <a:t>n+5</a:t>
                </a:r>
                <a:endParaRPr lang="zh-CN" altLang="en-US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073736" y="2220747"/>
                <a:ext cx="455574" cy="3939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t</a:t>
                </a:r>
                <a:r>
                  <a:rPr lang="en-US" altLang="zh-CN" baseline="-25000" dirty="0" smtClean="0"/>
                  <a:t>n+6</a:t>
                </a:r>
                <a:endParaRPr lang="zh-CN" altLang="en-US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3373483" y="2217369"/>
                <a:ext cx="455574" cy="3939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t</a:t>
                </a:r>
                <a:r>
                  <a:rPr lang="en-US" altLang="zh-CN" baseline="-25000" dirty="0" smtClean="0"/>
                  <a:t>n+7</a:t>
                </a:r>
                <a:endParaRPr lang="zh-CN" altLang="en-US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753251" y="2215352"/>
                <a:ext cx="455574" cy="3939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t</a:t>
                </a:r>
                <a:r>
                  <a:rPr lang="en-US" altLang="zh-CN" baseline="-25000" dirty="0" smtClean="0"/>
                  <a:t>n+8</a:t>
                </a:r>
                <a:endParaRPr lang="zh-CN" altLang="en-US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032004" y="2212167"/>
                <a:ext cx="455574" cy="3939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t</a:t>
                </a:r>
                <a:r>
                  <a:rPr lang="en-US" altLang="zh-CN" baseline="-25000" dirty="0" smtClean="0"/>
                  <a:t>n+9</a:t>
                </a:r>
                <a:endParaRPr lang="zh-CN" alt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314333" y="2216521"/>
                <a:ext cx="522900" cy="3939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t</a:t>
                </a:r>
                <a:r>
                  <a:rPr lang="en-US" altLang="zh-CN" baseline="-25000" dirty="0" smtClean="0"/>
                  <a:t>n+10</a:t>
                </a:r>
                <a:endParaRPr lang="zh-CN" altLang="en-US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666334" y="2213143"/>
                <a:ext cx="516295" cy="3939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t</a:t>
                </a:r>
                <a:r>
                  <a:rPr lang="en-US" altLang="zh-CN" baseline="-25000" dirty="0" smtClean="0"/>
                  <a:t>n+11</a:t>
                </a:r>
                <a:endParaRPr lang="zh-CN" altLang="en-US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448452" y="1606827"/>
                <a:ext cx="465192" cy="359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i="1" dirty="0" smtClean="0">
                    <a:solidFill>
                      <a:srgbClr val="FF3300"/>
                    </a:solidFill>
                  </a:rPr>
                  <a:t>h</a:t>
                </a:r>
                <a:r>
                  <a:rPr lang="en-US" altLang="zh-CN" i="1" baseline="-25000" dirty="0" smtClean="0">
                    <a:solidFill>
                      <a:srgbClr val="FF3300"/>
                    </a:solidFill>
                  </a:rPr>
                  <a:t>i+1</a:t>
                </a:r>
                <a:endParaRPr lang="zh-CN" altLang="en-US" i="1" dirty="0">
                  <a:solidFill>
                    <a:srgbClr val="FF3300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763832" y="1602557"/>
                <a:ext cx="465192" cy="359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i="1" dirty="0" smtClean="0">
                    <a:solidFill>
                      <a:srgbClr val="FF3300"/>
                    </a:solidFill>
                  </a:rPr>
                  <a:t>h</a:t>
                </a:r>
                <a:r>
                  <a:rPr lang="en-US" altLang="zh-CN" i="1" baseline="-25000" dirty="0" smtClean="0">
                    <a:solidFill>
                      <a:srgbClr val="FF3300"/>
                    </a:solidFill>
                  </a:rPr>
                  <a:t>i+1</a:t>
                </a:r>
                <a:endParaRPr lang="zh-CN" altLang="en-US" i="1" dirty="0">
                  <a:solidFill>
                    <a:srgbClr val="FF3300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076426" y="1606827"/>
                <a:ext cx="465192" cy="359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i="1" dirty="0" smtClean="0">
                    <a:solidFill>
                      <a:srgbClr val="FF3300"/>
                    </a:solidFill>
                  </a:rPr>
                  <a:t>h</a:t>
                </a:r>
                <a:r>
                  <a:rPr lang="en-US" altLang="zh-CN" i="1" baseline="-25000" dirty="0" smtClean="0">
                    <a:solidFill>
                      <a:srgbClr val="FF3300"/>
                    </a:solidFill>
                  </a:rPr>
                  <a:t>i+1</a:t>
                </a:r>
                <a:endParaRPr lang="zh-CN" altLang="en-US" i="1" dirty="0">
                  <a:solidFill>
                    <a:srgbClr val="FF3300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404840" y="1604750"/>
                <a:ext cx="465192" cy="359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i="1" dirty="0" smtClean="0">
                    <a:solidFill>
                      <a:srgbClr val="FF3300"/>
                    </a:solidFill>
                  </a:rPr>
                  <a:t>h</a:t>
                </a:r>
                <a:r>
                  <a:rPr lang="en-US" altLang="zh-CN" i="1" baseline="-25000" dirty="0" smtClean="0">
                    <a:solidFill>
                      <a:srgbClr val="FF3300"/>
                    </a:solidFill>
                  </a:rPr>
                  <a:t>i+1</a:t>
                </a:r>
                <a:endParaRPr lang="zh-CN" altLang="en-US" i="1" dirty="0">
                  <a:solidFill>
                    <a:srgbClr val="FF3300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3724356" y="1611181"/>
                <a:ext cx="465192" cy="359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i="1" dirty="0" smtClean="0">
                    <a:solidFill>
                      <a:srgbClr val="008000"/>
                    </a:solidFill>
                  </a:rPr>
                  <a:t>h</a:t>
                </a:r>
                <a:r>
                  <a:rPr lang="en-US" altLang="zh-CN" i="1" baseline="-25000" dirty="0" smtClean="0">
                    <a:solidFill>
                      <a:srgbClr val="008000"/>
                    </a:solidFill>
                  </a:rPr>
                  <a:t>i+2</a:t>
                </a:r>
                <a:endParaRPr lang="zh-CN" altLang="en-US" i="1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039736" y="1606911"/>
                <a:ext cx="465192" cy="359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i="1" dirty="0" smtClean="0">
                    <a:solidFill>
                      <a:srgbClr val="008000"/>
                    </a:solidFill>
                  </a:rPr>
                  <a:t>h</a:t>
                </a:r>
                <a:r>
                  <a:rPr lang="en-US" altLang="zh-CN" i="1" baseline="-25000" dirty="0" smtClean="0">
                    <a:solidFill>
                      <a:srgbClr val="008000"/>
                    </a:solidFill>
                  </a:rPr>
                  <a:t>i+2</a:t>
                </a:r>
                <a:endParaRPr lang="zh-CN" altLang="en-US" i="1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352330" y="1611181"/>
                <a:ext cx="465192" cy="359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i="1" dirty="0" smtClean="0">
                    <a:solidFill>
                      <a:srgbClr val="008000"/>
                    </a:solidFill>
                  </a:rPr>
                  <a:t>h</a:t>
                </a:r>
                <a:r>
                  <a:rPr lang="en-US" altLang="zh-CN" i="1" baseline="-25000" dirty="0" smtClean="0">
                    <a:solidFill>
                      <a:srgbClr val="008000"/>
                    </a:solidFill>
                  </a:rPr>
                  <a:t>i+2</a:t>
                </a:r>
                <a:endParaRPr lang="zh-CN" altLang="en-US" i="1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680744" y="1609104"/>
                <a:ext cx="465192" cy="359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i="1" dirty="0" smtClean="0">
                    <a:solidFill>
                      <a:srgbClr val="008000"/>
                    </a:solidFill>
                  </a:rPr>
                  <a:t>h</a:t>
                </a:r>
                <a:r>
                  <a:rPr lang="en-US" altLang="zh-CN" i="1" baseline="-25000" dirty="0" smtClean="0">
                    <a:solidFill>
                      <a:srgbClr val="008000"/>
                    </a:solidFill>
                  </a:rPr>
                  <a:t>i+2</a:t>
                </a:r>
                <a:endParaRPr lang="zh-CN" altLang="en-US" i="1" dirty="0">
                  <a:solidFill>
                    <a:srgbClr val="008000"/>
                  </a:solidFill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741784" y="1727614"/>
              <a:ext cx="593432" cy="3939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…….</a:t>
              </a:r>
              <a:endParaRPr lang="zh-CN" alt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34102" y="1718905"/>
              <a:ext cx="593432" cy="3939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…….</a:t>
              </a:r>
              <a:endParaRPr lang="zh-CN" altLang="en-US" dirty="0"/>
            </a:p>
          </p:txBody>
        </p:sp>
      </p:grpSp>
      <p:cxnSp>
        <p:nvCxnSpPr>
          <p:cNvPr id="49" name="Straight Arrow Connector 48"/>
          <p:cNvCxnSpPr/>
          <p:nvPr/>
        </p:nvCxnSpPr>
        <p:spPr bwMode="auto">
          <a:xfrm>
            <a:off x="6394910" y="2329704"/>
            <a:ext cx="393558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6841864" y="2166678"/>
            <a:ext cx="1113895" cy="393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Tone index</a:t>
            </a:r>
            <a:endParaRPr lang="zh-CN" alt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822012" y="1205370"/>
            <a:ext cx="1917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/>
              <a:t>Channel Parameters,</a:t>
            </a:r>
          </a:p>
          <a:p>
            <a:pPr algn="ctr"/>
            <a:r>
              <a:rPr lang="en-US" altLang="zh-CN" sz="1200" dirty="0" smtClean="0"/>
              <a:t>`</a:t>
            </a:r>
            <a:r>
              <a:rPr lang="en-US" altLang="zh-CN" sz="1200" dirty="0" err="1" smtClean="0"/>
              <a:t>i</a:t>
            </a:r>
            <a:r>
              <a:rPr lang="en-US" altLang="zh-CN" sz="1200" dirty="0" smtClean="0"/>
              <a:t>’ represents segment index</a:t>
            </a:r>
            <a:endParaRPr lang="zh-CN" altLang="en-US" sz="1200" dirty="0"/>
          </a:p>
        </p:txBody>
      </p:sp>
      <p:cxnSp>
        <p:nvCxnSpPr>
          <p:cNvPr id="52" name="Straight Arrow Connector 51"/>
          <p:cNvCxnSpPr>
            <a:endCxn id="51" idx="1"/>
          </p:cNvCxnSpPr>
          <p:nvPr/>
        </p:nvCxnSpPr>
        <p:spPr bwMode="auto">
          <a:xfrm flipV="1">
            <a:off x="6160166" y="1436203"/>
            <a:ext cx="661846" cy="21560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747615" y="2897663"/>
            <a:ext cx="2332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0000FF"/>
                </a:solidFill>
              </a:rPr>
              <a:t>With a Mid-tone Interpolation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1068948" y="3950372"/>
            <a:ext cx="121920" cy="113211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8151" tIns="39081" rIns="78151" bIns="3908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71513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Arial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1469559" y="3950371"/>
            <a:ext cx="121920" cy="113211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8151" tIns="39081" rIns="78151" bIns="3908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71513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Arial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4655029" y="3985197"/>
            <a:ext cx="121920" cy="113211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8151" tIns="39081" rIns="78151" bIns="3908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71513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Arial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1870155" y="3954724"/>
            <a:ext cx="121920" cy="113211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8151" tIns="39081" rIns="78151" bIns="3908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71513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Arial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2292515" y="3954725"/>
            <a:ext cx="121920" cy="113211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8151" tIns="39081" rIns="78151" bIns="3908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71513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Arial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5920274" y="3980839"/>
            <a:ext cx="121920" cy="113211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8151" tIns="39081" rIns="78151" bIns="3908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71513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Arial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2762775" y="3959077"/>
            <a:ext cx="121920" cy="11321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8151" tIns="39081" rIns="78151" bIns="3908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71513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Arial" charset="0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5486701" y="3978750"/>
            <a:ext cx="121920" cy="113211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8151" tIns="39081" rIns="78151" bIns="3908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71513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Arial" charset="0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3274719" y="3963434"/>
            <a:ext cx="121920" cy="11321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8151" tIns="39081" rIns="78151" bIns="3908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71513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Arial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3736281" y="3963433"/>
            <a:ext cx="121920" cy="11321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8151" tIns="39081" rIns="78151" bIns="3908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71513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Arial" charset="0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5059985" y="3980839"/>
            <a:ext cx="121920" cy="113211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8151" tIns="39081" rIns="78151" bIns="3908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71513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Arial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4206549" y="3967786"/>
            <a:ext cx="121920" cy="11321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8151" tIns="39081" rIns="78151" bIns="3908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71513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Arial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790856" y="3679206"/>
            <a:ext cx="327334" cy="3593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solidFill>
                  <a:srgbClr val="FF3300"/>
                </a:solidFill>
              </a:rPr>
              <a:t>h</a:t>
            </a:r>
            <a:r>
              <a:rPr lang="en-US" altLang="zh-CN" i="1" baseline="-25000" dirty="0" smtClean="0">
                <a:solidFill>
                  <a:srgbClr val="FF3300"/>
                </a:solidFill>
              </a:rPr>
              <a:t>i</a:t>
            </a:r>
            <a:endParaRPr lang="zh-CN" altLang="en-US" i="1" dirty="0">
              <a:solidFill>
                <a:srgbClr val="FF33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79985" y="4050518"/>
            <a:ext cx="317716" cy="3593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t</a:t>
            </a:r>
            <a:r>
              <a:rPr lang="en-US" altLang="zh-CN" baseline="-25000" dirty="0" err="1" smtClean="0"/>
              <a:t>n</a:t>
            </a:r>
            <a:endParaRPr lang="zh-CN" alt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1345630" y="4063827"/>
            <a:ext cx="455574" cy="393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</a:t>
            </a:r>
            <a:r>
              <a:rPr lang="en-US" altLang="zh-CN" baseline="-25000" dirty="0" smtClean="0"/>
              <a:t>n+1</a:t>
            </a:r>
            <a:endParaRPr lang="zh-CN" alt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1749865" y="4050763"/>
            <a:ext cx="455574" cy="393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</a:t>
            </a:r>
            <a:r>
              <a:rPr lang="en-US" altLang="zh-CN" baseline="-25000" dirty="0" smtClean="0"/>
              <a:t>n+2</a:t>
            </a:r>
            <a:endParaRPr lang="zh-CN" alt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2180112" y="4057295"/>
            <a:ext cx="455574" cy="393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</a:t>
            </a:r>
            <a:r>
              <a:rPr lang="en-US" altLang="zh-CN" baseline="-25000" dirty="0" smtClean="0"/>
              <a:t>n+3</a:t>
            </a:r>
            <a:endParaRPr lang="zh-CN" alt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2624133" y="4072288"/>
            <a:ext cx="455574" cy="393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</a:t>
            </a:r>
            <a:r>
              <a:rPr lang="en-US" altLang="zh-CN" baseline="-25000" dirty="0" smtClean="0"/>
              <a:t>n+4</a:t>
            </a:r>
            <a:endParaRPr lang="zh-CN" alt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3128624" y="4064994"/>
            <a:ext cx="455574" cy="393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</a:t>
            </a:r>
            <a:r>
              <a:rPr lang="en-US" altLang="zh-CN" baseline="-25000" dirty="0" smtClean="0"/>
              <a:t>n+5</a:t>
            </a:r>
            <a:endParaRPr lang="zh-CN" alt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3594170" y="4063827"/>
            <a:ext cx="455574" cy="393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</a:t>
            </a:r>
            <a:r>
              <a:rPr lang="en-US" altLang="zh-CN" baseline="-25000" dirty="0" smtClean="0"/>
              <a:t>n+6</a:t>
            </a:r>
            <a:endParaRPr lang="zh-CN" alt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4068315" y="4093305"/>
            <a:ext cx="455574" cy="393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</a:t>
            </a:r>
            <a:r>
              <a:rPr lang="en-US" altLang="zh-CN" baseline="-25000" dirty="0" smtClean="0"/>
              <a:t>n+7</a:t>
            </a:r>
            <a:endParaRPr lang="zh-CN" alt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4516419" y="4101846"/>
            <a:ext cx="455574" cy="393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</a:t>
            </a:r>
            <a:r>
              <a:rPr lang="en-US" altLang="zh-CN" baseline="-25000" dirty="0" smtClean="0"/>
              <a:t>n+8</a:t>
            </a:r>
            <a:endParaRPr lang="zh-CN" alt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4926978" y="4098778"/>
            <a:ext cx="455574" cy="393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</a:t>
            </a:r>
            <a:r>
              <a:rPr lang="en-US" altLang="zh-CN" baseline="-25000" dirty="0" smtClean="0"/>
              <a:t>n+9</a:t>
            </a:r>
            <a:endParaRPr lang="zh-CN" alt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5304731" y="4091961"/>
            <a:ext cx="522900" cy="393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</a:t>
            </a:r>
            <a:r>
              <a:rPr lang="en-US" altLang="zh-CN" baseline="-25000" dirty="0" smtClean="0"/>
              <a:t>n+10</a:t>
            </a:r>
            <a:endParaRPr lang="zh-CN" alt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5761678" y="4098408"/>
            <a:ext cx="516295" cy="393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</a:t>
            </a:r>
            <a:r>
              <a:rPr lang="en-US" altLang="zh-CN" baseline="-25000" dirty="0" smtClean="0"/>
              <a:t>n+11</a:t>
            </a:r>
            <a:endParaRPr lang="zh-CN" alt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3573408" y="3679206"/>
            <a:ext cx="465192" cy="3593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solidFill>
                  <a:srgbClr val="FF3300"/>
                </a:solidFill>
              </a:rPr>
              <a:t>h</a:t>
            </a:r>
            <a:r>
              <a:rPr lang="en-US" altLang="zh-CN" i="1" baseline="-25000" dirty="0" smtClean="0">
                <a:solidFill>
                  <a:srgbClr val="FF3300"/>
                </a:solidFill>
              </a:rPr>
              <a:t>i+1</a:t>
            </a:r>
            <a:endParaRPr lang="zh-CN" altLang="en-US" i="1" dirty="0">
              <a:solidFill>
                <a:srgbClr val="FF33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349927" y="3696624"/>
            <a:ext cx="465192" cy="3593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solidFill>
                  <a:srgbClr val="FF3300"/>
                </a:solidFill>
              </a:rPr>
              <a:t>h</a:t>
            </a:r>
            <a:r>
              <a:rPr lang="en-US" altLang="zh-CN" i="1" baseline="-25000" dirty="0" smtClean="0">
                <a:solidFill>
                  <a:srgbClr val="FF3300"/>
                </a:solidFill>
              </a:rPr>
              <a:t>i+2</a:t>
            </a:r>
            <a:endParaRPr lang="zh-CN" altLang="en-US" i="1" dirty="0">
              <a:solidFill>
                <a:srgbClr val="FF33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50719" y="3770809"/>
            <a:ext cx="593432" cy="393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…….</a:t>
            </a:r>
            <a:endParaRPr lang="zh-CN" alt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6218399" y="3762100"/>
            <a:ext cx="593432" cy="393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…….</a:t>
            </a:r>
            <a:endParaRPr lang="zh-CN" altLang="en-US" dirty="0"/>
          </a:p>
        </p:txBody>
      </p:sp>
      <p:cxnSp>
        <p:nvCxnSpPr>
          <p:cNvPr id="92" name="Straight Arrow Connector 91"/>
          <p:cNvCxnSpPr/>
          <p:nvPr/>
        </p:nvCxnSpPr>
        <p:spPr bwMode="auto">
          <a:xfrm>
            <a:off x="6477231" y="4249782"/>
            <a:ext cx="393558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6941603" y="4098408"/>
            <a:ext cx="1113895" cy="393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Tone index</a:t>
            </a:r>
            <a:endParaRPr lang="zh-CN" altLang="en-US" dirty="0"/>
          </a:p>
        </p:txBody>
      </p:sp>
      <p:sp>
        <p:nvSpPr>
          <p:cNvPr id="94" name="Right Brace 93"/>
          <p:cNvSpPr/>
          <p:nvPr/>
        </p:nvSpPr>
        <p:spPr bwMode="auto">
          <a:xfrm rot="16200000">
            <a:off x="2780863" y="3249375"/>
            <a:ext cx="103273" cy="1222271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5" name="Right Brace 94"/>
          <p:cNvSpPr/>
          <p:nvPr/>
        </p:nvSpPr>
        <p:spPr bwMode="auto">
          <a:xfrm rot="16200000">
            <a:off x="4671228" y="3250502"/>
            <a:ext cx="103273" cy="1222271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2042303" y="3185712"/>
            <a:ext cx="17796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Chan. parameters </a:t>
            </a:r>
          </a:p>
          <a:p>
            <a:r>
              <a:rPr lang="en-US" altLang="zh-CN" dirty="0" smtClean="0"/>
              <a:t>obtained by Interpolation</a:t>
            </a:r>
          </a:p>
          <a:p>
            <a:r>
              <a:rPr lang="en-US" altLang="zh-CN" dirty="0" smtClean="0"/>
              <a:t>between  </a:t>
            </a:r>
            <a:r>
              <a:rPr lang="en-US" altLang="zh-CN" i="1" dirty="0" smtClean="0">
                <a:solidFill>
                  <a:srgbClr val="FF3300"/>
                </a:solidFill>
              </a:rPr>
              <a:t>h</a:t>
            </a:r>
            <a:r>
              <a:rPr lang="en-US" altLang="zh-CN" i="1" baseline="-25000" dirty="0" smtClean="0">
                <a:solidFill>
                  <a:srgbClr val="FF3300"/>
                </a:solidFill>
              </a:rPr>
              <a:t>i</a:t>
            </a:r>
            <a:r>
              <a:rPr lang="zh-CN" altLang="en-US" dirty="0"/>
              <a:t> </a:t>
            </a:r>
            <a:r>
              <a:rPr lang="en-US" altLang="zh-CN" dirty="0" smtClean="0"/>
              <a:t>and  </a:t>
            </a:r>
            <a:r>
              <a:rPr lang="en-US" altLang="zh-CN" i="1" dirty="0" smtClean="0">
                <a:solidFill>
                  <a:srgbClr val="FF3300"/>
                </a:solidFill>
              </a:rPr>
              <a:t>h</a:t>
            </a:r>
            <a:r>
              <a:rPr lang="en-US" altLang="zh-CN" i="1" baseline="-25000" dirty="0" smtClean="0">
                <a:solidFill>
                  <a:srgbClr val="FF3300"/>
                </a:solidFill>
              </a:rPr>
              <a:t>i+1</a:t>
            </a:r>
            <a:endParaRPr lang="zh-CN" altLang="en-US" i="1" dirty="0">
              <a:solidFill>
                <a:srgbClr val="FF3300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3916767" y="3173824"/>
            <a:ext cx="17796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Chan. parameters </a:t>
            </a:r>
          </a:p>
          <a:p>
            <a:r>
              <a:rPr lang="en-US" altLang="zh-CN" dirty="0" smtClean="0"/>
              <a:t>obtained by Interpolation</a:t>
            </a:r>
          </a:p>
          <a:p>
            <a:r>
              <a:rPr lang="en-US" altLang="zh-CN" dirty="0" smtClean="0"/>
              <a:t>between  </a:t>
            </a:r>
            <a:r>
              <a:rPr lang="en-US" altLang="zh-CN" i="1" dirty="0" smtClean="0">
                <a:solidFill>
                  <a:srgbClr val="FF3300"/>
                </a:solidFill>
              </a:rPr>
              <a:t>h</a:t>
            </a:r>
            <a:r>
              <a:rPr lang="en-US" altLang="zh-CN" i="1" baseline="-25000" dirty="0" smtClean="0">
                <a:solidFill>
                  <a:srgbClr val="FF3300"/>
                </a:solidFill>
              </a:rPr>
              <a:t>i+1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  </a:t>
            </a:r>
            <a:r>
              <a:rPr lang="en-US" altLang="zh-CN" i="1" dirty="0" smtClean="0">
                <a:solidFill>
                  <a:srgbClr val="FF3300"/>
                </a:solidFill>
              </a:rPr>
              <a:t>h</a:t>
            </a:r>
            <a:r>
              <a:rPr lang="en-US" altLang="zh-CN" i="1" baseline="-25000" dirty="0" smtClean="0">
                <a:solidFill>
                  <a:srgbClr val="FF3300"/>
                </a:solidFill>
              </a:rPr>
              <a:t>i+2</a:t>
            </a:r>
            <a:endParaRPr lang="zh-CN" altLang="en-US" i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94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altLang="zh-CN" sz="2800" dirty="0" smtClean="0"/>
              <a:t>Effect of Interpolation for OSRS:</a:t>
            </a:r>
            <a:br>
              <a:rPr lang="en-US" altLang="zh-CN" sz="2800" dirty="0" smtClean="0"/>
            </a:br>
            <a:r>
              <a:rPr lang="en-US" altLang="zh-CN" sz="2800" dirty="0" smtClean="0"/>
              <a:t>4X4 OL SU-MIMO with Length 4 OSRS</a:t>
            </a:r>
            <a:endParaRPr lang="zh-CN" altLang="en-U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8534400" cy="4572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Sep 2019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7486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48599"/>
            <a:ext cx="8839200" cy="467600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Sep 2019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8</a:t>
            </a:fld>
            <a:endParaRPr lang="en-US" altLang="ko-K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914400"/>
          </a:xfrm>
        </p:spPr>
        <p:txBody>
          <a:bodyPr/>
          <a:lstStyle/>
          <a:p>
            <a:r>
              <a:rPr lang="en-US" altLang="zh-CN" sz="2800" dirty="0" smtClean="0"/>
              <a:t>Effect of Interpolation for OSRS:</a:t>
            </a:r>
            <a:br>
              <a:rPr lang="en-US" altLang="zh-CN" sz="2800" dirty="0" smtClean="0"/>
            </a:br>
            <a:r>
              <a:rPr lang="en-US" altLang="zh-CN" sz="2800" dirty="0" smtClean="0"/>
              <a:t>4X4 OL SU-MIMO with Length 8 OSRS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1686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altLang="zh-CN" sz="2800" dirty="0">
                <a:solidFill>
                  <a:srgbClr val="000000"/>
                </a:solidFill>
              </a:rPr>
              <a:t>Effect of Interpolation for OSRS:</a:t>
            </a:r>
            <a:br>
              <a:rPr lang="en-US" altLang="zh-CN" sz="2800" dirty="0">
                <a:solidFill>
                  <a:srgbClr val="000000"/>
                </a:solidFill>
              </a:rPr>
            </a:br>
            <a:r>
              <a:rPr lang="en-US" altLang="zh-CN" sz="2800" dirty="0">
                <a:solidFill>
                  <a:srgbClr val="000000"/>
                </a:solidFill>
              </a:rPr>
              <a:t>4X4 OL SU-MIMO with Length </a:t>
            </a:r>
            <a:r>
              <a:rPr lang="en-US" altLang="zh-CN" sz="2800" dirty="0" smtClean="0">
                <a:solidFill>
                  <a:srgbClr val="000000"/>
                </a:solidFill>
              </a:rPr>
              <a:t>16 </a:t>
            </a:r>
            <a:r>
              <a:rPr lang="en-US" altLang="zh-CN" sz="2800" dirty="0">
                <a:solidFill>
                  <a:srgbClr val="000000"/>
                </a:solidFill>
              </a:rPr>
              <a:t>OSRS</a:t>
            </a:r>
            <a:endParaRPr lang="zh-CN" alt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04255"/>
            <a:ext cx="8534400" cy="4876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Sep 2019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9</a:t>
            </a:fld>
            <a:endParaRPr lang="en-US" altLang="ko-KR"/>
          </a:p>
        </p:txBody>
      </p:sp>
      <p:sp>
        <p:nvSpPr>
          <p:cNvPr id="8" name="TextBox 7"/>
          <p:cNvSpPr txBox="1"/>
          <p:nvPr/>
        </p:nvSpPr>
        <p:spPr>
          <a:xfrm>
            <a:off x="3805880" y="6186100"/>
            <a:ext cx="49495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</a:rPr>
              <a:t>Mid Tone Interpolation is necessary when the Length of the OSRS is big.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79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142233</TotalTime>
  <Words>1646</Words>
  <Application>Microsoft Office PowerPoint</Application>
  <PresentationFormat>On-screen Show (4:3)</PresentationFormat>
  <Paragraphs>267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 Unicode MS</vt:lpstr>
      <vt:lpstr>Gulim</vt:lpstr>
      <vt:lpstr>Gulim</vt:lpstr>
      <vt:lpstr>맑은 고딕</vt:lpstr>
      <vt:lpstr>MS Gothic</vt:lpstr>
      <vt:lpstr>宋体</vt:lpstr>
      <vt:lpstr>Arial</vt:lpstr>
      <vt:lpstr>Cambria Math</vt:lpstr>
      <vt:lpstr>Times New Roman</vt:lpstr>
      <vt:lpstr>Wingdings</vt:lpstr>
      <vt:lpstr>802-11-Submission</vt:lpstr>
      <vt:lpstr>Orthogonal Sequence based Reference Signal for LTF Reduction</vt:lpstr>
      <vt:lpstr>Background</vt:lpstr>
      <vt:lpstr>OSRS</vt:lpstr>
      <vt:lpstr>20 MHz Tone Plan for the OSRS Symbol: This tone plan can be applied to both MU and SU PPDU. </vt:lpstr>
      <vt:lpstr>Simulation verification for OL SU-MIMO</vt:lpstr>
      <vt:lpstr>Linear Interpolation for Length 4 OSRS</vt:lpstr>
      <vt:lpstr>Effect of Interpolation for OSRS: 4X4 OL SU-MIMO with Length 4 OSRS</vt:lpstr>
      <vt:lpstr>Effect of Interpolation for OSRS: 4X4 OL SU-MIMO with Length 8 OSRS</vt:lpstr>
      <vt:lpstr>Effect of Interpolation for OSRS: 4X4 OL SU-MIMO with Length 16 OSRS</vt:lpstr>
      <vt:lpstr>PowerPoint Presentation</vt:lpstr>
      <vt:lpstr>PowerPoint Presentation</vt:lpstr>
      <vt:lpstr>Simulations for the Beam-formed frame</vt:lpstr>
      <vt:lpstr>Phase Continuity</vt:lpstr>
      <vt:lpstr>User Selection for MU-MIMO [1]</vt:lpstr>
      <vt:lpstr>PowerPoint Presentation</vt:lpstr>
      <vt:lpstr>Summary</vt:lpstr>
      <vt:lpstr>Reference</vt:lpstr>
    </vt:vector>
  </TitlesOfParts>
  <Company>LG Electronics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Information update procedure</dc:title>
  <dc:creator>Giwon Park</dc:creator>
  <cp:lastModifiedBy>Junghoon Suh</cp:lastModifiedBy>
  <cp:revision>3100</cp:revision>
  <cp:lastPrinted>2016-07-18T07:45:05Z</cp:lastPrinted>
  <dcterms:created xsi:type="dcterms:W3CDTF">2007-05-21T21:00:37Z</dcterms:created>
  <dcterms:modified xsi:type="dcterms:W3CDTF">2019-09-14T01:34:53Z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readonly">
    <vt:lpwstr/>
  </property>
  <property fmtid="{D5CDD505-2E9C-101B-9397-08002B2CF9AE}" pid="3" name="_change">
    <vt:lpwstr/>
  </property>
  <property fmtid="{D5CDD505-2E9C-101B-9397-08002B2CF9AE}" pid="4" name="_full-control">
    <vt:lpwstr/>
  </property>
  <property fmtid="{D5CDD505-2E9C-101B-9397-08002B2CF9AE}" pid="5" name="sflag">
    <vt:lpwstr>1568423787</vt:lpwstr>
  </property>
</Properties>
</file>