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6"/>
  </p:sldMasterIdLst>
  <p:notesMasterIdLst>
    <p:notesMasterId r:id="rId22"/>
  </p:notesMasterIdLst>
  <p:handoutMasterIdLst>
    <p:handoutMasterId r:id="rId23"/>
  </p:handoutMasterIdLst>
  <p:sldIdLst>
    <p:sldId id="661" r:id="rId7"/>
    <p:sldId id="669" r:id="rId8"/>
    <p:sldId id="670" r:id="rId9"/>
    <p:sldId id="671" r:id="rId10"/>
    <p:sldId id="668" r:id="rId11"/>
    <p:sldId id="666" r:id="rId12"/>
    <p:sldId id="699" r:id="rId13"/>
    <p:sldId id="701" r:id="rId14"/>
    <p:sldId id="667" r:id="rId15"/>
    <p:sldId id="700" r:id="rId16"/>
    <p:sldId id="703" r:id="rId17"/>
    <p:sldId id="704" r:id="rId18"/>
    <p:sldId id="711" r:id="rId19"/>
    <p:sldId id="712" r:id="rId20"/>
    <p:sldId id="713"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11" clrIdx="2">
    <p:extLst>
      <p:ext uri="{19B8F6BF-5375-455C-9EA6-DF929625EA0E}">
        <p15:presenceInfo xmlns:p15="http://schemas.microsoft.com/office/powerpoint/2012/main" userId="S::appatil@qti.qualcomm.com::4a57f103-40b4-4474-a113-d3340a5396d8" providerId="AD"/>
      </p:ext>
    </p:extLst>
  </p:cmAuthor>
  <p:cmAuthor id="4" name="Lochan Verma" initials="LV" lastIdx="8" clrIdx="3">
    <p:extLst>
      <p:ext uri="{19B8F6BF-5375-455C-9EA6-DF929625EA0E}">
        <p15:presenceInfo xmlns:p15="http://schemas.microsoft.com/office/powerpoint/2012/main" userId="S::lverma@qti.qualcomm.com::f1dd011a-13b3-45ee-8c61-4f1df6e02c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CCCC"/>
    <a:srgbClr val="A0B1D0"/>
    <a:srgbClr val="E9EDF4"/>
    <a:srgbClr val="254061"/>
    <a:srgbClr val="252B9D"/>
    <a:srgbClr val="254092"/>
    <a:srgbClr val="D0D8E8"/>
    <a:srgbClr val="831B2A"/>
    <a:srgbClr val="1668B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13C5D6-0DB3-4C25-BE51-1B155D849B9E}" v="1" dt="2020-01-14T01:08:19.4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22" autoAdjust="0"/>
    <p:restoredTop sz="95088" autoAdjust="0"/>
  </p:normalViewPr>
  <p:slideViewPr>
    <p:cSldViewPr snapToGrid="0" snapToObjects="1">
      <p:cViewPr varScale="1">
        <p:scale>
          <a:sx n="114" d="100"/>
          <a:sy n="114" d="100"/>
        </p:scale>
        <p:origin x="1710" y="102"/>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4" d="100"/>
          <a:sy n="84" d="100"/>
        </p:scale>
        <p:origin x="391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commentAuthors" Target="commentAuthor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orge Cherian" userId="dada1bfa-cc74-4c98-a5c1-f67cff5c19f3" providerId="ADAL" clId="{4913C5D6-0DB3-4C25-BE51-1B155D849B9E}"/>
    <pc:docChg chg="delSld modSld modMainMaster">
      <pc:chgData name="George Cherian" userId="dada1bfa-cc74-4c98-a5c1-f67cff5c19f3" providerId="ADAL" clId="{4913C5D6-0DB3-4C25-BE51-1B155D849B9E}" dt="2020-01-14T16:03:27.223" v="34" actId="6549"/>
      <pc:docMkLst>
        <pc:docMk/>
      </pc:docMkLst>
      <pc:sldChg chg="modSp">
        <pc:chgData name="George Cherian" userId="dada1bfa-cc74-4c98-a5c1-f67cff5c19f3" providerId="ADAL" clId="{4913C5D6-0DB3-4C25-BE51-1B155D849B9E}" dt="2020-01-13T21:38:23.584" v="10" actId="20577"/>
        <pc:sldMkLst>
          <pc:docMk/>
          <pc:sldMk cId="3793761524" sldId="661"/>
        </pc:sldMkLst>
        <pc:spChg chg="mod">
          <ac:chgData name="George Cherian" userId="dada1bfa-cc74-4c98-a5c1-f67cff5c19f3" providerId="ADAL" clId="{4913C5D6-0DB3-4C25-BE51-1B155D849B9E}" dt="2020-01-13T21:38:23.584" v="10" actId="20577"/>
          <ac:spMkLst>
            <pc:docMk/>
            <pc:sldMk cId="3793761524" sldId="661"/>
            <ac:spMk id="3" creationId="{19ED6AD4-041A-4D7A-9610-F16E90861226}"/>
          </ac:spMkLst>
        </pc:spChg>
      </pc:sldChg>
      <pc:sldChg chg="modSp">
        <pc:chgData name="George Cherian" userId="dada1bfa-cc74-4c98-a5c1-f67cff5c19f3" providerId="ADAL" clId="{4913C5D6-0DB3-4C25-BE51-1B155D849B9E}" dt="2020-01-14T16:03:27.223" v="34" actId="6549"/>
        <pc:sldMkLst>
          <pc:docMk/>
          <pc:sldMk cId="458010226" sldId="703"/>
        </pc:sldMkLst>
        <pc:spChg chg="mod">
          <ac:chgData name="George Cherian" userId="dada1bfa-cc74-4c98-a5c1-f67cff5c19f3" providerId="ADAL" clId="{4913C5D6-0DB3-4C25-BE51-1B155D849B9E}" dt="2020-01-14T16:03:27.223" v="34" actId="6549"/>
          <ac:spMkLst>
            <pc:docMk/>
            <pc:sldMk cId="458010226" sldId="703"/>
            <ac:spMk id="2" creationId="{03335098-8049-43F0-9096-C3E82F70D755}"/>
          </ac:spMkLst>
        </pc:spChg>
      </pc:sldChg>
      <pc:sldChg chg="modSp">
        <pc:chgData name="George Cherian" userId="dada1bfa-cc74-4c98-a5c1-f67cff5c19f3" providerId="ADAL" clId="{4913C5D6-0DB3-4C25-BE51-1B155D849B9E}" dt="2020-01-14T01:10:35.512" v="16" actId="6549"/>
        <pc:sldMkLst>
          <pc:docMk/>
          <pc:sldMk cId="1378113136" sldId="711"/>
        </pc:sldMkLst>
        <pc:spChg chg="mod">
          <ac:chgData name="George Cherian" userId="dada1bfa-cc74-4c98-a5c1-f67cff5c19f3" providerId="ADAL" clId="{4913C5D6-0DB3-4C25-BE51-1B155D849B9E}" dt="2020-01-14T01:10:35.512" v="16" actId="6549"/>
          <ac:spMkLst>
            <pc:docMk/>
            <pc:sldMk cId="1378113136" sldId="711"/>
            <ac:spMk id="2" creationId="{E5AD1B18-FB68-4F0F-A763-80F0650D7EEE}"/>
          </ac:spMkLst>
        </pc:spChg>
      </pc:sldChg>
      <pc:sldChg chg="modSp">
        <pc:chgData name="George Cherian" userId="dada1bfa-cc74-4c98-a5c1-f67cff5c19f3" providerId="ADAL" clId="{4913C5D6-0DB3-4C25-BE51-1B155D849B9E}" dt="2020-01-14T01:12:09.268" v="32" actId="20577"/>
        <pc:sldMkLst>
          <pc:docMk/>
          <pc:sldMk cId="3394186533" sldId="712"/>
        </pc:sldMkLst>
        <pc:spChg chg="mod">
          <ac:chgData name="George Cherian" userId="dada1bfa-cc74-4c98-a5c1-f67cff5c19f3" providerId="ADAL" clId="{4913C5D6-0DB3-4C25-BE51-1B155D849B9E}" dt="2020-01-14T01:12:09.268" v="32" actId="20577"/>
          <ac:spMkLst>
            <pc:docMk/>
            <pc:sldMk cId="3394186533" sldId="712"/>
            <ac:spMk id="2" creationId="{E5AD1B18-FB68-4F0F-A763-80F0650D7EEE}"/>
          </ac:spMkLst>
        </pc:spChg>
      </pc:sldChg>
      <pc:sldChg chg="del">
        <pc:chgData name="George Cherian" userId="dada1bfa-cc74-4c98-a5c1-f67cff5c19f3" providerId="ADAL" clId="{4913C5D6-0DB3-4C25-BE51-1B155D849B9E}" dt="2020-01-14T01:56:06.787" v="33" actId="2696"/>
        <pc:sldMkLst>
          <pc:docMk/>
          <pc:sldMk cId="87751917" sldId="714"/>
        </pc:sldMkLst>
      </pc:sldChg>
      <pc:sldMasterChg chg="modSp">
        <pc:chgData name="George Cherian" userId="dada1bfa-cc74-4c98-a5c1-f67cff5c19f3" providerId="ADAL" clId="{4913C5D6-0DB3-4C25-BE51-1B155D849B9E}" dt="2020-01-13T21:38:09.863" v="1" actId="20577"/>
        <pc:sldMasterMkLst>
          <pc:docMk/>
          <pc:sldMasterMk cId="2894819845" sldId="2147484204"/>
        </pc:sldMasterMkLst>
        <pc:spChg chg="mod">
          <ac:chgData name="George Cherian" userId="dada1bfa-cc74-4c98-a5c1-f67cff5c19f3" providerId="ADAL" clId="{4913C5D6-0DB3-4C25-BE51-1B155D849B9E}" dt="2020-01-13T21:38:09.863" v="1" actId="20577"/>
          <ac:spMkLst>
            <pc:docMk/>
            <pc:sldMasterMk cId="2894819845" sldId="2147484204"/>
            <ac:spMk id="1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1/14/2020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1/14/2020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Lochan Verma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Lochan Verma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7" name="Rectangle 4"/>
          <p:cNvSpPr>
            <a:spLocks noGrp="1" noChangeArrowheads="1"/>
          </p:cNvSpPr>
          <p:nvPr>
            <p:ph type="dt" sz="half" idx="2"/>
          </p:nvPr>
        </p:nvSpPr>
        <p:spPr bwMode="auto">
          <a:xfrm>
            <a:off x="696913" y="348099"/>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Lochan Verma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7" name="Rectangle 4"/>
          <p:cNvSpPr>
            <a:spLocks noGrp="1" noChangeArrowheads="1"/>
          </p:cNvSpPr>
          <p:nvPr>
            <p:ph type="dt" sz="half" idx="1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Lochan Verma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Lochan Verma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Lochan Verma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802.11-19/</a:t>
            </a:r>
            <a:r>
              <a:rPr lang="en-US" sz="1800" b="1" i="0" kern="1200" dirty="0">
                <a:solidFill>
                  <a:schemeClr val="tx1"/>
                </a:solidFill>
                <a:effectLst/>
                <a:latin typeface="+mn-lt"/>
                <a:ea typeface="+mn-ea"/>
                <a:cs typeface="+mn-cs"/>
              </a:rPr>
              <a:t>1582</a:t>
            </a:r>
            <a:r>
              <a:rPr lang="en-US" sz="1800" b="1" dirty="0">
                <a:solidFill>
                  <a:schemeClr val="tx1"/>
                </a:solidFill>
                <a:cs typeface="+mn-cs"/>
              </a:rPr>
              <a:t>r2</a:t>
            </a:r>
          </a:p>
        </p:txBody>
      </p:sp>
      <p:sp>
        <p:nvSpPr>
          <p:cNvPr id="11" name="TextBox 10"/>
          <p:cNvSpPr txBox="1"/>
          <p:nvPr userDrawn="1"/>
        </p:nvSpPr>
        <p:spPr>
          <a:xfrm>
            <a:off x="527126" y="281239"/>
            <a:ext cx="1431070"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Nov 2019</a:t>
            </a:r>
            <a:endParaRPr lang="en-US" sz="1400" dirty="0"/>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B9827-B20B-451A-AD96-3DA9B017321C}"/>
              </a:ext>
            </a:extLst>
          </p:cNvPr>
          <p:cNvSpPr>
            <a:spLocks noGrp="1"/>
          </p:cNvSpPr>
          <p:nvPr>
            <p:ph type="ctrTitle"/>
          </p:nvPr>
        </p:nvSpPr>
        <p:spPr>
          <a:xfrm>
            <a:off x="685800" y="660400"/>
            <a:ext cx="7772400" cy="1470025"/>
          </a:xfrm>
        </p:spPr>
        <p:txBody>
          <a:bodyPr/>
          <a:lstStyle/>
          <a:p>
            <a:r>
              <a:rPr lang="en-US" dirty="0"/>
              <a:t>Coordinated AP Time/Frequency Sharing in a Transmit Opportunity in 11be</a:t>
            </a:r>
          </a:p>
        </p:txBody>
      </p:sp>
      <p:sp>
        <p:nvSpPr>
          <p:cNvPr id="3" name="Subtitle 2">
            <a:extLst>
              <a:ext uri="{FF2B5EF4-FFF2-40B4-BE49-F238E27FC236}">
                <a16:creationId xmlns:a16="http://schemas.microsoft.com/office/drawing/2014/main" id="{19ED6AD4-041A-4D7A-9610-F16E90861226}"/>
              </a:ext>
            </a:extLst>
          </p:cNvPr>
          <p:cNvSpPr>
            <a:spLocks noGrp="1"/>
          </p:cNvSpPr>
          <p:nvPr>
            <p:ph type="subTitle" idx="1"/>
          </p:nvPr>
        </p:nvSpPr>
        <p:spPr>
          <a:xfrm>
            <a:off x="1333500" y="2463207"/>
            <a:ext cx="6400800" cy="490491"/>
          </a:xfrm>
        </p:spPr>
        <p:txBody>
          <a:bodyPr/>
          <a:lstStyle/>
          <a:p>
            <a:r>
              <a:rPr lang="en-US" dirty="0"/>
              <a:t>Date: Jan 2020</a:t>
            </a:r>
          </a:p>
        </p:txBody>
      </p:sp>
      <p:sp>
        <p:nvSpPr>
          <p:cNvPr id="4" name="Slide Number Placeholder 3">
            <a:extLst>
              <a:ext uri="{FF2B5EF4-FFF2-40B4-BE49-F238E27FC236}">
                <a16:creationId xmlns:a16="http://schemas.microsoft.com/office/drawing/2014/main" id="{C8EF8A65-A513-4B2C-9105-8DA5E33FF162}"/>
              </a:ext>
            </a:extLst>
          </p:cNvPr>
          <p:cNvSpPr>
            <a:spLocks noGrp="1"/>
          </p:cNvSpPr>
          <p:nvPr>
            <p:ph type="sldNum" sz="quarter" idx="11"/>
          </p:nvPr>
        </p:nvSpPr>
        <p:spPr/>
        <p:txBody>
          <a:bodyPr/>
          <a:lstStyle/>
          <a:p>
            <a:pPr>
              <a:defRPr/>
            </a:pPr>
            <a:r>
              <a:rPr lang="en-US"/>
              <a:t>Slide </a:t>
            </a:r>
            <a:fld id="{67085262-DAF8-40EB-B101-2C509DD64786}" type="slidenum">
              <a:rPr lang="en-US" smtClean="0"/>
              <a:pPr>
                <a:defRPr/>
              </a:pPr>
              <a:t>1</a:t>
            </a:fld>
            <a:endParaRPr lang="en-US" dirty="0"/>
          </a:p>
        </p:txBody>
      </p:sp>
      <p:sp>
        <p:nvSpPr>
          <p:cNvPr id="5" name="Footer Placeholder 4">
            <a:extLst>
              <a:ext uri="{FF2B5EF4-FFF2-40B4-BE49-F238E27FC236}">
                <a16:creationId xmlns:a16="http://schemas.microsoft.com/office/drawing/2014/main" id="{AEA244D4-C5C3-41E9-BB84-0E611D93BCF8}"/>
              </a:ext>
            </a:extLst>
          </p:cNvPr>
          <p:cNvSpPr>
            <a:spLocks noGrp="1"/>
          </p:cNvSpPr>
          <p:nvPr>
            <p:ph type="ftr" sz="quarter" idx="3"/>
          </p:nvPr>
        </p:nvSpPr>
        <p:spPr/>
        <p:txBody>
          <a:bodyPr/>
          <a:lstStyle/>
          <a:p>
            <a:pPr>
              <a:defRPr/>
            </a:pPr>
            <a:r>
              <a:rPr lang="en-US"/>
              <a:t>Lochan Verma (Qualcomm), et. al.,</a:t>
            </a:r>
            <a:endParaRPr lang="en-US" dirty="0"/>
          </a:p>
        </p:txBody>
      </p:sp>
      <p:graphicFrame>
        <p:nvGraphicFramePr>
          <p:cNvPr id="6" name="Table 5">
            <a:extLst>
              <a:ext uri="{FF2B5EF4-FFF2-40B4-BE49-F238E27FC236}">
                <a16:creationId xmlns:a16="http://schemas.microsoft.com/office/drawing/2014/main" id="{C9A92179-EB28-4A32-B5C9-674D9912D09C}"/>
              </a:ext>
            </a:extLst>
          </p:cNvPr>
          <p:cNvGraphicFramePr>
            <a:graphicFrameLocks noGrp="1"/>
          </p:cNvGraphicFramePr>
          <p:nvPr>
            <p:extLst>
              <p:ext uri="{D42A27DB-BD31-4B8C-83A1-F6EECF244321}">
                <p14:modId xmlns:p14="http://schemas.microsoft.com/office/powerpoint/2010/main" val="1821042194"/>
              </p:ext>
            </p:extLst>
          </p:nvPr>
        </p:nvGraphicFramePr>
        <p:xfrm>
          <a:off x="485658" y="3978237"/>
          <a:ext cx="8096484" cy="134112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Lochan Verma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lverma@qti.qualcomm.com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Menzo Wentink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bl>
          </a:graphicData>
        </a:graphic>
      </p:graphicFrame>
    </p:spTree>
    <p:extLst>
      <p:ext uri="{BB962C8B-B14F-4D97-AF65-F5344CB8AC3E}">
        <p14:creationId xmlns:p14="http://schemas.microsoft.com/office/powerpoint/2010/main" val="3793761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BB6ABCB-F7F1-4B0F-9B29-39627D21518F}"/>
              </a:ext>
            </a:extLst>
          </p:cNvPr>
          <p:cNvSpPr>
            <a:spLocks noGrp="1"/>
          </p:cNvSpPr>
          <p:nvPr>
            <p:ph idx="1"/>
          </p:nvPr>
        </p:nvSpPr>
        <p:spPr/>
        <p:txBody>
          <a:bodyPr/>
          <a:lstStyle/>
          <a:p>
            <a:r>
              <a:rPr lang="en-US" sz="1800" dirty="0"/>
              <a:t>TXOP Owner and participating APs TX only for the allocated duration</a:t>
            </a:r>
          </a:p>
          <a:p>
            <a:r>
              <a:rPr lang="en-US" sz="1800" dirty="0"/>
              <a:t> Each TDMA transmission is composed of OFDMA for different users of that AP. Figure shows CAP TDMA with 4 APs and BW = 80 MHz</a:t>
            </a:r>
          </a:p>
        </p:txBody>
      </p:sp>
      <p:sp>
        <p:nvSpPr>
          <p:cNvPr id="3" name="Slide Number Placeholder 2">
            <a:extLst>
              <a:ext uri="{FF2B5EF4-FFF2-40B4-BE49-F238E27FC236}">
                <a16:creationId xmlns:a16="http://schemas.microsoft.com/office/drawing/2014/main" id="{499D6B56-8696-4178-B54C-761D3FB83878}"/>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10</a:t>
            </a:fld>
            <a:endParaRPr lang="en-US" dirty="0"/>
          </a:p>
        </p:txBody>
      </p:sp>
      <p:sp>
        <p:nvSpPr>
          <p:cNvPr id="4" name="Footer Placeholder 3">
            <a:extLst>
              <a:ext uri="{FF2B5EF4-FFF2-40B4-BE49-F238E27FC236}">
                <a16:creationId xmlns:a16="http://schemas.microsoft.com/office/drawing/2014/main" id="{80B7A560-52BF-415B-87FE-6C7ECE2CFC33}"/>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6AEF35AF-4631-4533-8048-0B7B4A5A331A}"/>
              </a:ext>
            </a:extLst>
          </p:cNvPr>
          <p:cNvSpPr>
            <a:spLocks noGrp="1"/>
          </p:cNvSpPr>
          <p:nvPr>
            <p:ph type="title"/>
          </p:nvPr>
        </p:nvSpPr>
        <p:spPr/>
        <p:txBody>
          <a:bodyPr/>
          <a:lstStyle/>
          <a:p>
            <a:r>
              <a:rPr lang="en-US" dirty="0"/>
              <a:t>Data TX in CAP TDMA</a:t>
            </a:r>
          </a:p>
        </p:txBody>
      </p:sp>
      <p:sp>
        <p:nvSpPr>
          <p:cNvPr id="8" name="TextBox 7">
            <a:extLst>
              <a:ext uri="{FF2B5EF4-FFF2-40B4-BE49-F238E27FC236}">
                <a16:creationId xmlns:a16="http://schemas.microsoft.com/office/drawing/2014/main" id="{8998D102-BDBA-4030-ACFE-36141A91D188}"/>
              </a:ext>
            </a:extLst>
          </p:cNvPr>
          <p:cNvSpPr txBox="1"/>
          <p:nvPr/>
        </p:nvSpPr>
        <p:spPr>
          <a:xfrm>
            <a:off x="5470942" y="6169524"/>
            <a:ext cx="3393173" cy="276999"/>
          </a:xfrm>
          <a:prstGeom prst="rect">
            <a:avLst/>
          </a:prstGeom>
          <a:noFill/>
        </p:spPr>
        <p:txBody>
          <a:bodyPr wrap="none" rtlCol="0">
            <a:spAutoFit/>
          </a:bodyPr>
          <a:lstStyle/>
          <a:p>
            <a:r>
              <a:rPr lang="en-US" sz="1200" i="1" dirty="0"/>
              <a:t>SIFS separation b/w participating AP transmissions</a:t>
            </a:r>
          </a:p>
        </p:txBody>
      </p:sp>
      <p:pic>
        <p:nvPicPr>
          <p:cNvPr id="9" name="Picture 8">
            <a:extLst>
              <a:ext uri="{FF2B5EF4-FFF2-40B4-BE49-F238E27FC236}">
                <a16:creationId xmlns:a16="http://schemas.microsoft.com/office/drawing/2014/main" id="{2374338D-0783-4AF4-A577-1912AC9B95DB}"/>
              </a:ext>
            </a:extLst>
          </p:cNvPr>
          <p:cNvPicPr>
            <a:picLocks noChangeAspect="1"/>
          </p:cNvPicPr>
          <p:nvPr/>
        </p:nvPicPr>
        <p:blipFill>
          <a:blip r:embed="rId2"/>
          <a:stretch>
            <a:fillRect/>
          </a:stretch>
        </p:blipFill>
        <p:spPr>
          <a:xfrm>
            <a:off x="1341759" y="2886097"/>
            <a:ext cx="6201746" cy="3285309"/>
          </a:xfrm>
          <a:prstGeom prst="rect">
            <a:avLst/>
          </a:prstGeom>
        </p:spPr>
      </p:pic>
    </p:spTree>
    <p:extLst>
      <p:ext uri="{BB962C8B-B14F-4D97-AF65-F5344CB8AC3E}">
        <p14:creationId xmlns:p14="http://schemas.microsoft.com/office/powerpoint/2010/main" val="1462652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3335098-8049-43F0-9096-C3E82F70D755}"/>
              </a:ext>
            </a:extLst>
          </p:cNvPr>
          <p:cNvSpPr>
            <a:spLocks noGrp="1"/>
          </p:cNvSpPr>
          <p:nvPr>
            <p:ph idx="1"/>
          </p:nvPr>
        </p:nvSpPr>
        <p:spPr/>
        <p:txBody>
          <a:bodyPr/>
          <a:lstStyle/>
          <a:p>
            <a:pPr algn="just"/>
            <a:r>
              <a:rPr lang="en-US" sz="2800" dirty="0"/>
              <a:t>Do you support that the 802.11be defines a procedure for an AP to share its frequency/time resources of an obtained TXOP with a set of APs?</a:t>
            </a:r>
          </a:p>
          <a:p>
            <a:pPr lvl="1" algn="just"/>
            <a:r>
              <a:rPr lang="en-US" dirty="0"/>
              <a:t>Set of APs is TBD</a:t>
            </a:r>
          </a:p>
          <a:p>
            <a:pPr lvl="1" algn="just"/>
            <a:endParaRPr lang="en-US" dirty="0"/>
          </a:p>
          <a:p>
            <a:pPr lvl="1" algn="just"/>
            <a:endParaRPr lang="en-US" dirty="0"/>
          </a:p>
          <a:p>
            <a:pPr marL="0" indent="0" algn="just">
              <a:buNone/>
            </a:pPr>
            <a:r>
              <a:rPr lang="en-US" dirty="0"/>
              <a:t>Y / N / A ::</a:t>
            </a:r>
          </a:p>
        </p:txBody>
      </p:sp>
      <p:sp>
        <p:nvSpPr>
          <p:cNvPr id="3" name="Slide Number Placeholder 2">
            <a:extLst>
              <a:ext uri="{FF2B5EF4-FFF2-40B4-BE49-F238E27FC236}">
                <a16:creationId xmlns:a16="http://schemas.microsoft.com/office/drawing/2014/main" id="{7F882542-F71B-424B-BD66-481CF0BED2A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11</a:t>
            </a:fld>
            <a:endParaRPr lang="en-US" dirty="0"/>
          </a:p>
        </p:txBody>
      </p:sp>
      <p:sp>
        <p:nvSpPr>
          <p:cNvPr id="4" name="Footer Placeholder 3">
            <a:extLst>
              <a:ext uri="{FF2B5EF4-FFF2-40B4-BE49-F238E27FC236}">
                <a16:creationId xmlns:a16="http://schemas.microsoft.com/office/drawing/2014/main" id="{BD0F4C4F-D8A1-49D0-A075-D6528AD479E1}"/>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A38E8C3C-6551-4418-B9F4-6BBF0851A193}"/>
              </a:ext>
            </a:extLst>
          </p:cNvPr>
          <p:cNvSpPr>
            <a:spLocks noGrp="1"/>
          </p:cNvSpPr>
          <p:nvPr>
            <p:ph type="title"/>
          </p:nvPr>
        </p:nvSpPr>
        <p:spPr/>
        <p:txBody>
          <a:bodyPr/>
          <a:lstStyle/>
          <a:p>
            <a:r>
              <a:rPr lang="en-US" dirty="0"/>
              <a:t>SP #1</a:t>
            </a:r>
          </a:p>
        </p:txBody>
      </p:sp>
    </p:spTree>
    <p:extLst>
      <p:ext uri="{BB962C8B-B14F-4D97-AF65-F5344CB8AC3E}">
        <p14:creationId xmlns:p14="http://schemas.microsoft.com/office/powerpoint/2010/main" val="458010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57CAF5B-AD77-44E4-AB91-8E073E20BBF0}"/>
              </a:ext>
            </a:extLst>
          </p:cNvPr>
          <p:cNvSpPr>
            <a:spLocks noGrp="1"/>
          </p:cNvSpPr>
          <p:nvPr>
            <p:ph idx="1"/>
          </p:nvPr>
        </p:nvSpPr>
        <p:spPr/>
        <p:txBody>
          <a:bodyPr/>
          <a:lstStyle/>
          <a:p>
            <a:pPr algn="just"/>
            <a:r>
              <a:rPr lang="en-US" dirty="0"/>
              <a:t>In all modes of operation wherein an AP shares its frequency resource with a set of APs, the AP shall share its frequency resource in multiples of 20MHz channels with a set of APs in an obtained TXOP?</a:t>
            </a:r>
          </a:p>
          <a:p>
            <a:pPr lvl="1" algn="just"/>
            <a:r>
              <a:rPr lang="en-US" sz="2400" dirty="0"/>
              <a:t>PPDU format of the transmission on the shared resource is TBD</a:t>
            </a:r>
          </a:p>
          <a:p>
            <a:pPr lvl="1" algn="just"/>
            <a:endParaRPr lang="en-US" sz="2400" dirty="0"/>
          </a:p>
          <a:p>
            <a:pPr lvl="1" algn="just"/>
            <a:endParaRPr lang="en-US" sz="2400" dirty="0"/>
          </a:p>
          <a:p>
            <a:pPr marL="0" indent="0" algn="just">
              <a:buNone/>
            </a:pPr>
            <a:r>
              <a:rPr lang="en-US" sz="2800" dirty="0"/>
              <a:t>Y / N / A ::</a:t>
            </a:r>
          </a:p>
          <a:p>
            <a:endParaRPr lang="en-US" dirty="0"/>
          </a:p>
        </p:txBody>
      </p:sp>
      <p:sp>
        <p:nvSpPr>
          <p:cNvPr id="3" name="Slide Number Placeholder 2">
            <a:extLst>
              <a:ext uri="{FF2B5EF4-FFF2-40B4-BE49-F238E27FC236}">
                <a16:creationId xmlns:a16="http://schemas.microsoft.com/office/drawing/2014/main" id="{D5D6C7F7-5A00-4959-951E-A0418E48734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12</a:t>
            </a:fld>
            <a:endParaRPr lang="en-US" dirty="0"/>
          </a:p>
        </p:txBody>
      </p:sp>
      <p:sp>
        <p:nvSpPr>
          <p:cNvPr id="4" name="Footer Placeholder 3">
            <a:extLst>
              <a:ext uri="{FF2B5EF4-FFF2-40B4-BE49-F238E27FC236}">
                <a16:creationId xmlns:a16="http://schemas.microsoft.com/office/drawing/2014/main" id="{0ABA8A41-7649-4C4B-8F55-DEE55098C1B8}"/>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B1B25174-EA47-4AB3-AC8E-A37122BA1A92}"/>
              </a:ext>
            </a:extLst>
          </p:cNvPr>
          <p:cNvSpPr>
            <a:spLocks noGrp="1"/>
          </p:cNvSpPr>
          <p:nvPr>
            <p:ph type="title"/>
          </p:nvPr>
        </p:nvSpPr>
        <p:spPr/>
        <p:txBody>
          <a:bodyPr/>
          <a:lstStyle/>
          <a:p>
            <a:r>
              <a:rPr lang="en-US" dirty="0"/>
              <a:t>SP #2</a:t>
            </a:r>
          </a:p>
        </p:txBody>
      </p:sp>
    </p:spTree>
    <p:extLst>
      <p:ext uri="{BB962C8B-B14F-4D97-AF65-F5344CB8AC3E}">
        <p14:creationId xmlns:p14="http://schemas.microsoft.com/office/powerpoint/2010/main" val="511428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AD1B18-FB68-4F0F-A763-80F0650D7EEE}"/>
              </a:ext>
            </a:extLst>
          </p:cNvPr>
          <p:cNvSpPr>
            <a:spLocks noGrp="1"/>
          </p:cNvSpPr>
          <p:nvPr>
            <p:ph idx="1"/>
          </p:nvPr>
        </p:nvSpPr>
        <p:spPr/>
        <p:txBody>
          <a:bodyPr/>
          <a:lstStyle/>
          <a:p>
            <a:pPr algn="just"/>
            <a:r>
              <a:rPr lang="en-US" dirty="0"/>
              <a:t>In all modes of operation wherein an AP shares its frequency/time resource of an obtained TXOP with a set of APs,</a:t>
            </a:r>
          </a:p>
          <a:p>
            <a:pPr lvl="1" algn="just"/>
            <a:r>
              <a:rPr lang="en-US" dirty="0"/>
              <a:t>Define a mechanism for the TXOP owner AP to solicit feedback from the set of APs to learn the resource needs and the intent to participate in a coordinated AP transmission</a:t>
            </a:r>
          </a:p>
          <a:p>
            <a:pPr marL="457200" lvl="1" indent="0" algn="just">
              <a:buNone/>
            </a:pPr>
            <a:endParaRPr lang="en-US" dirty="0"/>
          </a:p>
          <a:p>
            <a:pPr algn="just"/>
            <a:endParaRPr lang="en-US" dirty="0"/>
          </a:p>
          <a:p>
            <a:pPr marL="0" indent="0" algn="just">
              <a:buNone/>
            </a:pPr>
            <a:r>
              <a:rPr lang="en-US" dirty="0"/>
              <a:t>Y / N / A ::</a:t>
            </a:r>
          </a:p>
          <a:p>
            <a:pPr algn="just"/>
            <a:endParaRPr lang="en-US" dirty="0"/>
          </a:p>
        </p:txBody>
      </p:sp>
      <p:sp>
        <p:nvSpPr>
          <p:cNvPr id="3" name="Slide Number Placeholder 2">
            <a:extLst>
              <a:ext uri="{FF2B5EF4-FFF2-40B4-BE49-F238E27FC236}">
                <a16:creationId xmlns:a16="http://schemas.microsoft.com/office/drawing/2014/main" id="{EF3C16C5-1D5C-4801-BD95-AAED3E500613}"/>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13</a:t>
            </a:fld>
            <a:endParaRPr lang="en-US" dirty="0"/>
          </a:p>
        </p:txBody>
      </p:sp>
      <p:sp>
        <p:nvSpPr>
          <p:cNvPr id="4" name="Footer Placeholder 3">
            <a:extLst>
              <a:ext uri="{FF2B5EF4-FFF2-40B4-BE49-F238E27FC236}">
                <a16:creationId xmlns:a16="http://schemas.microsoft.com/office/drawing/2014/main" id="{EDD178C2-0041-448E-9AC3-26E517C71A42}"/>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1EADDDF2-7090-4FEF-A803-3E669D089A52}"/>
              </a:ext>
            </a:extLst>
          </p:cNvPr>
          <p:cNvSpPr>
            <a:spLocks noGrp="1"/>
          </p:cNvSpPr>
          <p:nvPr>
            <p:ph type="title"/>
          </p:nvPr>
        </p:nvSpPr>
        <p:spPr/>
        <p:txBody>
          <a:bodyPr/>
          <a:lstStyle/>
          <a:p>
            <a:r>
              <a:rPr lang="en-US" dirty="0"/>
              <a:t>SP #3</a:t>
            </a:r>
          </a:p>
        </p:txBody>
      </p:sp>
    </p:spTree>
    <p:extLst>
      <p:ext uri="{BB962C8B-B14F-4D97-AF65-F5344CB8AC3E}">
        <p14:creationId xmlns:p14="http://schemas.microsoft.com/office/powerpoint/2010/main" val="13781131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AD1B18-FB68-4F0F-A763-80F0650D7EEE}"/>
              </a:ext>
            </a:extLst>
          </p:cNvPr>
          <p:cNvSpPr>
            <a:spLocks noGrp="1"/>
          </p:cNvSpPr>
          <p:nvPr>
            <p:ph idx="1"/>
          </p:nvPr>
        </p:nvSpPr>
        <p:spPr/>
        <p:txBody>
          <a:bodyPr/>
          <a:lstStyle/>
          <a:p>
            <a:pPr algn="just"/>
            <a:r>
              <a:rPr lang="en-US" dirty="0"/>
              <a:t>In all modes of operation wherein an AP shares its frequency/time resource of an obtained TXOP with a set of APs,</a:t>
            </a:r>
          </a:p>
          <a:p>
            <a:pPr lvl="1" algn="just"/>
            <a:r>
              <a:rPr lang="en-US" dirty="0"/>
              <a:t>Define a mechanism for the TXOP owner AP to schedule resources with neighboring APs such that:</a:t>
            </a:r>
          </a:p>
          <a:p>
            <a:pPr lvl="2" algn="just"/>
            <a:r>
              <a:rPr lang="en-US" sz="1400" dirty="0"/>
              <a:t>TXOP Owner informs participating APs their allocated subchannels, allocated TXOP duration, and TX start time</a:t>
            </a:r>
          </a:p>
          <a:p>
            <a:pPr lvl="2" algn="just"/>
            <a:r>
              <a:rPr lang="en-US" sz="1400" dirty="0"/>
              <a:t>Participating APs informs their clients the allocated subchannels, allocated TXOP duration, and TX start time</a:t>
            </a:r>
          </a:p>
          <a:p>
            <a:pPr marL="457200" lvl="1" indent="0" algn="just">
              <a:buNone/>
            </a:pPr>
            <a:endParaRPr lang="en-US" dirty="0"/>
          </a:p>
          <a:p>
            <a:pPr algn="just"/>
            <a:endParaRPr lang="en-US" dirty="0"/>
          </a:p>
          <a:p>
            <a:pPr marL="0" indent="0" algn="just">
              <a:buNone/>
            </a:pPr>
            <a:r>
              <a:rPr lang="en-US" dirty="0"/>
              <a:t>Y / N / A :</a:t>
            </a:r>
          </a:p>
          <a:p>
            <a:pPr algn="just"/>
            <a:endParaRPr lang="en-US" dirty="0"/>
          </a:p>
        </p:txBody>
      </p:sp>
      <p:sp>
        <p:nvSpPr>
          <p:cNvPr id="3" name="Slide Number Placeholder 2">
            <a:extLst>
              <a:ext uri="{FF2B5EF4-FFF2-40B4-BE49-F238E27FC236}">
                <a16:creationId xmlns:a16="http://schemas.microsoft.com/office/drawing/2014/main" id="{EF3C16C5-1D5C-4801-BD95-AAED3E500613}"/>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14</a:t>
            </a:fld>
            <a:endParaRPr lang="en-US" dirty="0"/>
          </a:p>
        </p:txBody>
      </p:sp>
      <p:sp>
        <p:nvSpPr>
          <p:cNvPr id="4" name="Footer Placeholder 3">
            <a:extLst>
              <a:ext uri="{FF2B5EF4-FFF2-40B4-BE49-F238E27FC236}">
                <a16:creationId xmlns:a16="http://schemas.microsoft.com/office/drawing/2014/main" id="{EDD178C2-0041-448E-9AC3-26E517C71A42}"/>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1EADDDF2-7090-4FEF-A803-3E669D089A52}"/>
              </a:ext>
            </a:extLst>
          </p:cNvPr>
          <p:cNvSpPr>
            <a:spLocks noGrp="1"/>
          </p:cNvSpPr>
          <p:nvPr>
            <p:ph type="title"/>
          </p:nvPr>
        </p:nvSpPr>
        <p:spPr/>
        <p:txBody>
          <a:bodyPr/>
          <a:lstStyle/>
          <a:p>
            <a:r>
              <a:rPr lang="en-US" dirty="0"/>
              <a:t>SP #4</a:t>
            </a:r>
          </a:p>
        </p:txBody>
      </p:sp>
    </p:spTree>
    <p:extLst>
      <p:ext uri="{BB962C8B-B14F-4D97-AF65-F5344CB8AC3E}">
        <p14:creationId xmlns:p14="http://schemas.microsoft.com/office/powerpoint/2010/main" val="3394186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AD1B18-FB68-4F0F-A763-80F0650D7EEE}"/>
              </a:ext>
            </a:extLst>
          </p:cNvPr>
          <p:cNvSpPr>
            <a:spLocks noGrp="1"/>
          </p:cNvSpPr>
          <p:nvPr>
            <p:ph idx="1"/>
          </p:nvPr>
        </p:nvSpPr>
        <p:spPr/>
        <p:txBody>
          <a:bodyPr/>
          <a:lstStyle/>
          <a:p>
            <a:pPr algn="just"/>
            <a:r>
              <a:rPr lang="en-US" dirty="0"/>
              <a:t>In all modes of operation wherein an AP shares its frequency/time resource of an obtained TXOP with a set of APs,</a:t>
            </a:r>
          </a:p>
          <a:p>
            <a:pPr lvl="1" algn="just"/>
            <a:r>
              <a:rPr lang="en-US" dirty="0"/>
              <a:t>Define a mechanism for the TXOP owner AP to initiate data transmission by participating AP such that:</a:t>
            </a:r>
          </a:p>
          <a:p>
            <a:pPr lvl="2" algn="just"/>
            <a:r>
              <a:rPr lang="en-US" sz="1400" dirty="0"/>
              <a:t>Participating APs transmit on their respective allocated subchannels for the allocated TXOP duration beginning at the TX start time</a:t>
            </a:r>
          </a:p>
          <a:p>
            <a:pPr marL="457200" lvl="1" indent="0" algn="just">
              <a:buNone/>
            </a:pPr>
            <a:endParaRPr lang="en-US" dirty="0"/>
          </a:p>
          <a:p>
            <a:pPr algn="just"/>
            <a:endParaRPr lang="en-US" dirty="0"/>
          </a:p>
          <a:p>
            <a:pPr marL="0" indent="0" algn="just">
              <a:buNone/>
            </a:pPr>
            <a:r>
              <a:rPr lang="en-US" dirty="0"/>
              <a:t>Y / N / A ::</a:t>
            </a:r>
          </a:p>
          <a:p>
            <a:pPr algn="just"/>
            <a:endParaRPr lang="en-US" dirty="0"/>
          </a:p>
        </p:txBody>
      </p:sp>
      <p:sp>
        <p:nvSpPr>
          <p:cNvPr id="3" name="Slide Number Placeholder 2">
            <a:extLst>
              <a:ext uri="{FF2B5EF4-FFF2-40B4-BE49-F238E27FC236}">
                <a16:creationId xmlns:a16="http://schemas.microsoft.com/office/drawing/2014/main" id="{EF3C16C5-1D5C-4801-BD95-AAED3E500613}"/>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15</a:t>
            </a:fld>
            <a:endParaRPr lang="en-US" dirty="0"/>
          </a:p>
        </p:txBody>
      </p:sp>
      <p:sp>
        <p:nvSpPr>
          <p:cNvPr id="4" name="Footer Placeholder 3">
            <a:extLst>
              <a:ext uri="{FF2B5EF4-FFF2-40B4-BE49-F238E27FC236}">
                <a16:creationId xmlns:a16="http://schemas.microsoft.com/office/drawing/2014/main" id="{EDD178C2-0041-448E-9AC3-26E517C71A42}"/>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1EADDDF2-7090-4FEF-A803-3E669D089A52}"/>
              </a:ext>
            </a:extLst>
          </p:cNvPr>
          <p:cNvSpPr>
            <a:spLocks noGrp="1"/>
          </p:cNvSpPr>
          <p:nvPr>
            <p:ph type="title"/>
          </p:nvPr>
        </p:nvSpPr>
        <p:spPr/>
        <p:txBody>
          <a:bodyPr/>
          <a:lstStyle/>
          <a:p>
            <a:r>
              <a:rPr lang="en-US" dirty="0"/>
              <a:t>SP #5</a:t>
            </a:r>
          </a:p>
        </p:txBody>
      </p:sp>
    </p:spTree>
    <p:extLst>
      <p:ext uri="{BB962C8B-B14F-4D97-AF65-F5344CB8AC3E}">
        <p14:creationId xmlns:p14="http://schemas.microsoft.com/office/powerpoint/2010/main" val="3649099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851CC7-6227-4100-8D52-0DFDAE084471}"/>
              </a:ext>
            </a:extLst>
          </p:cNvPr>
          <p:cNvSpPr>
            <a:spLocks noGrp="1"/>
          </p:cNvSpPr>
          <p:nvPr>
            <p:ph idx="1"/>
          </p:nvPr>
        </p:nvSpPr>
        <p:spPr>
          <a:xfrm>
            <a:off x="685800" y="1702526"/>
            <a:ext cx="7772400" cy="4114800"/>
          </a:xfrm>
        </p:spPr>
        <p:txBody>
          <a:bodyPr/>
          <a:lstStyle/>
          <a:p>
            <a:pPr algn="just"/>
            <a:r>
              <a:rPr lang="en-US" sz="1800" dirty="0"/>
              <a:t>Multiple APs in vicinity of each other can coordinate and share between themselves their time/frequency resource within a TXOP</a:t>
            </a:r>
          </a:p>
          <a:p>
            <a:pPr algn="just"/>
            <a:r>
              <a:rPr lang="en-US" sz="1800" i="1" dirty="0"/>
              <a:t>Frequency resource sharin</a:t>
            </a:r>
            <a:r>
              <a:rPr lang="en-US" sz="1800" dirty="0"/>
              <a:t>g i.e., </a:t>
            </a:r>
            <a:r>
              <a:rPr lang="en-US" sz="1800" i="1" dirty="0"/>
              <a:t>CAP (Coordinated AP) OFDMA </a:t>
            </a:r>
            <a:r>
              <a:rPr lang="en-US" sz="1800" dirty="0"/>
              <a:t>is a procedure wherein an AP that wins the medium access partitions its entire frequency resource and shares the smaller frequency chunks with its neighbor APs for the duration of the TXOP</a:t>
            </a:r>
          </a:p>
          <a:p>
            <a:pPr algn="just"/>
            <a:r>
              <a:rPr lang="en-US" sz="1800" i="1" dirty="0"/>
              <a:t>Time resource sharing</a:t>
            </a:r>
            <a:r>
              <a:rPr lang="en-US" sz="1800" dirty="0"/>
              <a:t> i.e., </a:t>
            </a:r>
            <a:r>
              <a:rPr lang="en-US" sz="1800" i="1" dirty="0"/>
              <a:t>CAP TDMA </a:t>
            </a:r>
            <a:r>
              <a:rPr lang="en-US" sz="1800" dirty="0"/>
              <a:t>is a procedure wherein an AP that wins the medium access partitions the duration of TXOP and shares its entire frequency resource for the small TXOP duration chunks with its neighbor APs</a:t>
            </a:r>
          </a:p>
          <a:p>
            <a:pPr algn="just"/>
            <a:r>
              <a:rPr lang="en-US" sz="1800" dirty="0"/>
              <a:t>Intuitive gains: worst case-latency improvement; throughput fairness</a:t>
            </a:r>
            <a:endParaRPr lang="en-US" sz="2200" dirty="0"/>
          </a:p>
          <a:p>
            <a:pPr algn="just"/>
            <a:r>
              <a:rPr lang="en-US" sz="1800" dirty="0"/>
              <a:t>Outline</a:t>
            </a:r>
          </a:p>
          <a:p>
            <a:pPr lvl="1" algn="just"/>
            <a:r>
              <a:rPr lang="en-US" sz="1600" dirty="0"/>
              <a:t>Concept introduction</a:t>
            </a:r>
          </a:p>
          <a:p>
            <a:pPr lvl="1" algn="just"/>
            <a:r>
              <a:rPr lang="en-US" sz="1600" dirty="0"/>
              <a:t>Assumptions</a:t>
            </a:r>
          </a:p>
          <a:p>
            <a:pPr lvl="1" algn="just"/>
            <a:r>
              <a:rPr lang="en-US" sz="1600" dirty="0"/>
              <a:t>Transmission sequence</a:t>
            </a:r>
          </a:p>
          <a:p>
            <a:endParaRPr lang="en-US" dirty="0"/>
          </a:p>
        </p:txBody>
      </p:sp>
      <p:sp>
        <p:nvSpPr>
          <p:cNvPr id="3" name="Slide Number Placeholder 2">
            <a:extLst>
              <a:ext uri="{FF2B5EF4-FFF2-40B4-BE49-F238E27FC236}">
                <a16:creationId xmlns:a16="http://schemas.microsoft.com/office/drawing/2014/main" id="{E5D5E9F9-6F48-4764-B240-0D548813D20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4" name="Footer Placeholder 3">
            <a:extLst>
              <a:ext uri="{FF2B5EF4-FFF2-40B4-BE49-F238E27FC236}">
                <a16:creationId xmlns:a16="http://schemas.microsoft.com/office/drawing/2014/main" id="{386025EC-714C-4175-820E-BF1F32FDE47A}"/>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AFEF6492-EF27-4FA7-AEB3-19095A2786EA}"/>
              </a:ext>
            </a:extLst>
          </p:cNvPr>
          <p:cNvSpPr>
            <a:spLocks noGrp="1"/>
          </p:cNvSpPr>
          <p:nvPr>
            <p:ph type="title"/>
          </p:nvPr>
        </p:nvSpPr>
        <p:spPr/>
        <p:txBody>
          <a:bodyPr/>
          <a:lstStyle/>
          <a:p>
            <a:r>
              <a:rPr lang="en-US" dirty="0"/>
              <a:t>Introduction</a:t>
            </a:r>
          </a:p>
        </p:txBody>
      </p:sp>
    </p:spTree>
    <p:extLst>
      <p:ext uri="{BB962C8B-B14F-4D97-AF65-F5344CB8AC3E}">
        <p14:creationId xmlns:p14="http://schemas.microsoft.com/office/powerpoint/2010/main" val="1964138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851CC7-6227-4100-8D52-0DFDAE084471}"/>
              </a:ext>
            </a:extLst>
          </p:cNvPr>
          <p:cNvSpPr>
            <a:spLocks noGrp="1"/>
          </p:cNvSpPr>
          <p:nvPr>
            <p:ph idx="1"/>
          </p:nvPr>
        </p:nvSpPr>
        <p:spPr/>
        <p:txBody>
          <a:bodyPr/>
          <a:lstStyle/>
          <a:p>
            <a:pPr algn="just"/>
            <a:r>
              <a:rPr lang="en-US" sz="2000" dirty="0"/>
              <a:t>Compared to EDCA, in CAP OFDMA the TXOP Owner (AP that wins the medium access) shares smaller frequency resource chunks with other APs for the entire TXOP duration within the TXOP</a:t>
            </a:r>
          </a:p>
          <a:p>
            <a:pPr lvl="1" algn="just"/>
            <a:r>
              <a:rPr lang="en-US" sz="1600" dirty="0"/>
              <a:t>E.g., below shows 4 APs, each with 80MHz BW</a:t>
            </a:r>
          </a:p>
          <a:p>
            <a:endParaRPr lang="en-US" dirty="0"/>
          </a:p>
        </p:txBody>
      </p:sp>
      <p:sp>
        <p:nvSpPr>
          <p:cNvPr id="3" name="Slide Number Placeholder 2">
            <a:extLst>
              <a:ext uri="{FF2B5EF4-FFF2-40B4-BE49-F238E27FC236}">
                <a16:creationId xmlns:a16="http://schemas.microsoft.com/office/drawing/2014/main" id="{E5D5E9F9-6F48-4764-B240-0D548813D20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3</a:t>
            </a:fld>
            <a:endParaRPr lang="en-US" dirty="0"/>
          </a:p>
        </p:txBody>
      </p:sp>
      <p:sp>
        <p:nvSpPr>
          <p:cNvPr id="4" name="Footer Placeholder 3">
            <a:extLst>
              <a:ext uri="{FF2B5EF4-FFF2-40B4-BE49-F238E27FC236}">
                <a16:creationId xmlns:a16="http://schemas.microsoft.com/office/drawing/2014/main" id="{386025EC-714C-4175-820E-BF1F32FDE47A}"/>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AFEF6492-EF27-4FA7-AEB3-19095A2786EA}"/>
              </a:ext>
            </a:extLst>
          </p:cNvPr>
          <p:cNvSpPr>
            <a:spLocks noGrp="1"/>
          </p:cNvSpPr>
          <p:nvPr>
            <p:ph type="title"/>
          </p:nvPr>
        </p:nvSpPr>
        <p:spPr/>
        <p:txBody>
          <a:bodyPr/>
          <a:lstStyle/>
          <a:p>
            <a:r>
              <a:rPr lang="en-US" dirty="0"/>
              <a:t>Introduction: CAP OFDMA</a:t>
            </a:r>
          </a:p>
        </p:txBody>
      </p:sp>
      <p:sp>
        <p:nvSpPr>
          <p:cNvPr id="6" name="TextBox 5">
            <a:extLst>
              <a:ext uri="{FF2B5EF4-FFF2-40B4-BE49-F238E27FC236}">
                <a16:creationId xmlns:a16="http://schemas.microsoft.com/office/drawing/2014/main" id="{9830A475-96E4-4097-801F-1787D1D6625A}"/>
              </a:ext>
            </a:extLst>
          </p:cNvPr>
          <p:cNvSpPr txBox="1"/>
          <p:nvPr/>
        </p:nvSpPr>
        <p:spPr>
          <a:xfrm>
            <a:off x="7010151" y="3856554"/>
            <a:ext cx="2133849" cy="738664"/>
          </a:xfrm>
          <a:prstGeom prst="rect">
            <a:avLst/>
          </a:prstGeom>
          <a:noFill/>
        </p:spPr>
        <p:txBody>
          <a:bodyPr wrap="square" rtlCol="0">
            <a:spAutoFit/>
          </a:bodyPr>
          <a:lstStyle/>
          <a:p>
            <a:r>
              <a:rPr lang="en-US" sz="1400" dirty="0"/>
              <a:t>AP1,AP2,AP3,AP4 transmissions maintain orthogonality</a:t>
            </a:r>
          </a:p>
        </p:txBody>
      </p:sp>
      <p:pic>
        <p:nvPicPr>
          <p:cNvPr id="7" name="Picture 6">
            <a:extLst>
              <a:ext uri="{FF2B5EF4-FFF2-40B4-BE49-F238E27FC236}">
                <a16:creationId xmlns:a16="http://schemas.microsoft.com/office/drawing/2014/main" id="{5F6BD81A-161D-4B99-AE85-16DAF08C0AD7}"/>
              </a:ext>
            </a:extLst>
          </p:cNvPr>
          <p:cNvPicPr>
            <a:picLocks noChangeAspect="1"/>
          </p:cNvPicPr>
          <p:nvPr/>
        </p:nvPicPr>
        <p:blipFill>
          <a:blip r:embed="rId2"/>
          <a:stretch>
            <a:fillRect/>
          </a:stretch>
        </p:blipFill>
        <p:spPr>
          <a:xfrm>
            <a:off x="1330869" y="3712907"/>
            <a:ext cx="5679282" cy="2572800"/>
          </a:xfrm>
          <a:prstGeom prst="rect">
            <a:avLst/>
          </a:prstGeom>
        </p:spPr>
      </p:pic>
    </p:spTree>
    <p:extLst>
      <p:ext uri="{BB962C8B-B14F-4D97-AF65-F5344CB8AC3E}">
        <p14:creationId xmlns:p14="http://schemas.microsoft.com/office/powerpoint/2010/main" val="229561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2E89F0-20EF-4EB8-B5E3-918A6547FC2C}"/>
              </a:ext>
            </a:extLst>
          </p:cNvPr>
          <p:cNvSpPr>
            <a:spLocks noGrp="1"/>
          </p:cNvSpPr>
          <p:nvPr>
            <p:ph idx="1"/>
          </p:nvPr>
        </p:nvSpPr>
        <p:spPr/>
        <p:txBody>
          <a:bodyPr/>
          <a:lstStyle/>
          <a:p>
            <a:pPr algn="just"/>
            <a:r>
              <a:rPr lang="en-US" sz="2000" dirty="0"/>
              <a:t>Compared to EDCA, in CAP TDMA the TXOP Owner shares entire frequency resource for the small TXOP duration chunks with other APs within the TXOP</a:t>
            </a:r>
          </a:p>
          <a:p>
            <a:pPr lvl="1" algn="just"/>
            <a:r>
              <a:rPr lang="en-US" sz="1600" dirty="0"/>
              <a:t>E.g., below shows 4 APs, each with 80MHz BW</a:t>
            </a:r>
          </a:p>
          <a:p>
            <a:endParaRPr lang="en-US" dirty="0"/>
          </a:p>
        </p:txBody>
      </p:sp>
      <p:sp>
        <p:nvSpPr>
          <p:cNvPr id="3" name="Slide Number Placeholder 2">
            <a:extLst>
              <a:ext uri="{FF2B5EF4-FFF2-40B4-BE49-F238E27FC236}">
                <a16:creationId xmlns:a16="http://schemas.microsoft.com/office/drawing/2014/main" id="{1DB8B162-3771-4222-867D-5125C7E9DAB2}"/>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dirty="0"/>
          </a:p>
        </p:txBody>
      </p:sp>
      <p:sp>
        <p:nvSpPr>
          <p:cNvPr id="4" name="Footer Placeholder 3">
            <a:extLst>
              <a:ext uri="{FF2B5EF4-FFF2-40B4-BE49-F238E27FC236}">
                <a16:creationId xmlns:a16="http://schemas.microsoft.com/office/drawing/2014/main" id="{102BE20C-11C2-4300-8EC4-B6121C65CB62}"/>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9B546330-9733-4D7F-A2BD-0FAE80F197AA}"/>
              </a:ext>
            </a:extLst>
          </p:cNvPr>
          <p:cNvSpPr>
            <a:spLocks noGrp="1"/>
          </p:cNvSpPr>
          <p:nvPr>
            <p:ph type="title"/>
          </p:nvPr>
        </p:nvSpPr>
        <p:spPr/>
        <p:txBody>
          <a:bodyPr/>
          <a:lstStyle/>
          <a:p>
            <a:r>
              <a:rPr lang="en-US" dirty="0"/>
              <a:t>Introduction: CAP TDMA</a:t>
            </a:r>
          </a:p>
        </p:txBody>
      </p:sp>
      <p:pic>
        <p:nvPicPr>
          <p:cNvPr id="6" name="Picture 5">
            <a:extLst>
              <a:ext uri="{FF2B5EF4-FFF2-40B4-BE49-F238E27FC236}">
                <a16:creationId xmlns:a16="http://schemas.microsoft.com/office/drawing/2014/main" id="{DEE0E28E-BFC4-4F92-B3D5-C88314AEAAAB}"/>
              </a:ext>
            </a:extLst>
          </p:cNvPr>
          <p:cNvPicPr>
            <a:picLocks noChangeAspect="1"/>
          </p:cNvPicPr>
          <p:nvPr/>
        </p:nvPicPr>
        <p:blipFill>
          <a:blip r:embed="rId2"/>
          <a:stretch>
            <a:fillRect/>
          </a:stretch>
        </p:blipFill>
        <p:spPr>
          <a:xfrm>
            <a:off x="1052455" y="3633600"/>
            <a:ext cx="6381000" cy="2691000"/>
          </a:xfrm>
          <a:prstGeom prst="rect">
            <a:avLst/>
          </a:prstGeom>
        </p:spPr>
      </p:pic>
    </p:spTree>
    <p:extLst>
      <p:ext uri="{BB962C8B-B14F-4D97-AF65-F5344CB8AC3E}">
        <p14:creationId xmlns:p14="http://schemas.microsoft.com/office/powerpoint/2010/main" val="3018650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8A6F6D0-1DE7-435F-B33C-77437134A485}"/>
              </a:ext>
            </a:extLst>
          </p:cNvPr>
          <p:cNvSpPr>
            <a:spLocks noGrp="1"/>
          </p:cNvSpPr>
          <p:nvPr>
            <p:ph idx="1"/>
          </p:nvPr>
        </p:nvSpPr>
        <p:spPr/>
        <p:txBody>
          <a:bodyPr/>
          <a:lstStyle/>
          <a:p>
            <a:pPr algn="just"/>
            <a:r>
              <a:rPr lang="en-US" sz="2000" dirty="0"/>
              <a:t>All APs in a CAP TX belong to the same ESS</a:t>
            </a:r>
          </a:p>
          <a:p>
            <a:pPr algn="just"/>
            <a:r>
              <a:rPr lang="en-US" sz="2000" dirty="0"/>
              <a:t>An AP does not manage OBSS STAs</a:t>
            </a:r>
          </a:p>
          <a:p>
            <a:pPr algn="just"/>
            <a:r>
              <a:rPr lang="en-US" sz="2000" dirty="0"/>
              <a:t>APs participating  in a CAP TX are in range of each other</a:t>
            </a:r>
          </a:p>
          <a:p>
            <a:pPr algn="just"/>
            <a:r>
              <a:rPr lang="en-US" sz="2000" dirty="0"/>
              <a:t>APs participating in a CAP TX not required to have the same P20</a:t>
            </a:r>
          </a:p>
          <a:p>
            <a:pPr algn="just"/>
            <a:r>
              <a:rPr lang="en-US" sz="2000" dirty="0"/>
              <a:t>No pre-assigned Master AP or pre-assigned AP groups</a:t>
            </a:r>
          </a:p>
          <a:p>
            <a:pPr lvl="1" algn="just"/>
            <a:r>
              <a:rPr lang="en-US" sz="1600" dirty="0"/>
              <a:t>Does not preclude a Master AP, if a deployment chooses to</a:t>
            </a:r>
          </a:p>
          <a:p>
            <a:pPr algn="just"/>
            <a:r>
              <a:rPr lang="en-US" sz="2000" dirty="0"/>
              <a:t>TXOP Owner orchestrates the time/frequency sharing in a TXOP</a:t>
            </a:r>
          </a:p>
          <a:p>
            <a:pPr algn="just"/>
            <a:r>
              <a:rPr lang="en-US" sz="2000" dirty="0"/>
              <a:t>TXOP Owner in CAP OFDMA shares its frequency resource in multiples of 20MHz channels with other participating APs</a:t>
            </a:r>
          </a:p>
          <a:p>
            <a:pPr algn="just"/>
            <a:r>
              <a:rPr lang="en-US" sz="2000" dirty="0"/>
              <a:t>No backhaul coordination between APs assumed, but over-the-air coordination</a:t>
            </a:r>
          </a:p>
          <a:p>
            <a:pPr lvl="1" algn="just"/>
            <a:r>
              <a:rPr lang="en-US" sz="1600" dirty="0"/>
              <a:t>Does not preclude backhaul coordination, if a </a:t>
            </a:r>
            <a:r>
              <a:rPr lang="en-US" sz="1600"/>
              <a:t>deployment chooses to</a:t>
            </a:r>
            <a:endParaRPr lang="en-US" sz="1600" dirty="0"/>
          </a:p>
          <a:p>
            <a:pPr marL="0" indent="0" algn="just">
              <a:buNone/>
            </a:pPr>
            <a:endParaRPr lang="en-US" sz="2000" dirty="0"/>
          </a:p>
          <a:p>
            <a:pPr algn="just"/>
            <a:endParaRPr lang="en-US" sz="2000" dirty="0"/>
          </a:p>
        </p:txBody>
      </p:sp>
      <p:sp>
        <p:nvSpPr>
          <p:cNvPr id="3" name="Slide Number Placeholder 2">
            <a:extLst>
              <a:ext uri="{FF2B5EF4-FFF2-40B4-BE49-F238E27FC236}">
                <a16:creationId xmlns:a16="http://schemas.microsoft.com/office/drawing/2014/main" id="{6310B58B-461D-4695-B1DB-A8854D3675E5}"/>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5</a:t>
            </a:fld>
            <a:endParaRPr lang="en-US" dirty="0"/>
          </a:p>
        </p:txBody>
      </p:sp>
      <p:sp>
        <p:nvSpPr>
          <p:cNvPr id="4" name="Footer Placeholder 3">
            <a:extLst>
              <a:ext uri="{FF2B5EF4-FFF2-40B4-BE49-F238E27FC236}">
                <a16:creationId xmlns:a16="http://schemas.microsoft.com/office/drawing/2014/main" id="{A006CE59-5B70-4125-9779-4DBA7114EC1F}"/>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6AF31606-D4D5-40F6-A663-FB0CF6D34398}"/>
              </a:ext>
            </a:extLst>
          </p:cNvPr>
          <p:cNvSpPr>
            <a:spLocks noGrp="1"/>
          </p:cNvSpPr>
          <p:nvPr>
            <p:ph type="title"/>
          </p:nvPr>
        </p:nvSpPr>
        <p:spPr/>
        <p:txBody>
          <a:bodyPr/>
          <a:lstStyle/>
          <a:p>
            <a:r>
              <a:rPr lang="en-US" dirty="0"/>
              <a:t>Assumptions for CAP OFDMA/TDMA</a:t>
            </a:r>
          </a:p>
        </p:txBody>
      </p:sp>
    </p:spTree>
    <p:extLst>
      <p:ext uri="{BB962C8B-B14F-4D97-AF65-F5344CB8AC3E}">
        <p14:creationId xmlns:p14="http://schemas.microsoft.com/office/powerpoint/2010/main" val="635987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9017D26-CFA6-47E3-975B-500309443D6C}"/>
              </a:ext>
            </a:extLst>
          </p:cNvPr>
          <p:cNvSpPr>
            <a:spLocks noGrp="1"/>
          </p:cNvSpPr>
          <p:nvPr>
            <p:ph idx="1"/>
          </p:nvPr>
        </p:nvSpPr>
        <p:spPr/>
        <p:txBody>
          <a:bodyPr/>
          <a:lstStyle/>
          <a:p>
            <a:pPr algn="just"/>
            <a:r>
              <a:rPr lang="en-US" sz="1800" dirty="0"/>
              <a:t>TXOP Owner orchestrates the time/frequency sharing in a TXOP</a:t>
            </a:r>
          </a:p>
          <a:p>
            <a:pPr algn="just"/>
            <a:r>
              <a:rPr lang="en-US" sz="1800" dirty="0"/>
              <a:t>TX Ind &amp; Req (Indication and Request)</a:t>
            </a:r>
          </a:p>
          <a:p>
            <a:pPr lvl="1" algn="just"/>
            <a:r>
              <a:rPr lang="en-US" sz="1400" dirty="0"/>
              <a:t>Neighboring APs learn of TXOP gained by TXOP Owner (Indication)</a:t>
            </a:r>
          </a:p>
          <a:p>
            <a:pPr lvl="1" algn="just"/>
            <a:r>
              <a:rPr lang="en-US" sz="1400" dirty="0"/>
              <a:t>TXOP Owner learns of neighboring AP’s intent to participate in a CAP TX (Request)</a:t>
            </a:r>
          </a:p>
          <a:p>
            <a:pPr algn="just"/>
            <a:r>
              <a:rPr lang="en-US" sz="1800" dirty="0"/>
              <a:t>Schedule Allocation</a:t>
            </a:r>
          </a:p>
          <a:p>
            <a:pPr lvl="1" algn="just"/>
            <a:r>
              <a:rPr lang="en-US" sz="1400" dirty="0"/>
              <a:t>TXOP Owner tells participating APs their allocated subchannels, allocated TXOP duration, and TX start time</a:t>
            </a:r>
          </a:p>
          <a:p>
            <a:pPr lvl="1" algn="just"/>
            <a:r>
              <a:rPr lang="en-US" sz="1400" dirty="0"/>
              <a:t>Participating APs can tell their clients the allocated subchannels, allocated TXOP duration, and TX start time</a:t>
            </a:r>
          </a:p>
          <a:p>
            <a:pPr algn="just"/>
            <a:r>
              <a:rPr lang="en-US" sz="1800" dirty="0"/>
              <a:t>Data  TX</a:t>
            </a:r>
          </a:p>
          <a:p>
            <a:pPr lvl="1" algn="just"/>
            <a:r>
              <a:rPr lang="en-US" sz="1400" dirty="0"/>
              <a:t>Participating APs transmit on their respective allocated subchannels for the allocated TXOP duration beginning at the TX start time</a:t>
            </a:r>
          </a:p>
        </p:txBody>
      </p:sp>
      <p:sp>
        <p:nvSpPr>
          <p:cNvPr id="3" name="Slide Number Placeholder 2">
            <a:extLst>
              <a:ext uri="{FF2B5EF4-FFF2-40B4-BE49-F238E27FC236}">
                <a16:creationId xmlns:a16="http://schemas.microsoft.com/office/drawing/2014/main" id="{B6CF9B13-AB48-4275-B053-995C4350E66A}"/>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6</a:t>
            </a:fld>
            <a:endParaRPr lang="en-US" dirty="0"/>
          </a:p>
        </p:txBody>
      </p:sp>
      <p:sp>
        <p:nvSpPr>
          <p:cNvPr id="4" name="Footer Placeholder 3">
            <a:extLst>
              <a:ext uri="{FF2B5EF4-FFF2-40B4-BE49-F238E27FC236}">
                <a16:creationId xmlns:a16="http://schemas.microsoft.com/office/drawing/2014/main" id="{18655962-D28C-4D73-8F23-2E46EE0F4864}"/>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CD8B5554-F39D-4895-811C-8E0A3B156FF2}"/>
              </a:ext>
            </a:extLst>
          </p:cNvPr>
          <p:cNvSpPr>
            <a:spLocks noGrp="1"/>
          </p:cNvSpPr>
          <p:nvPr>
            <p:ph type="title"/>
          </p:nvPr>
        </p:nvSpPr>
        <p:spPr/>
        <p:txBody>
          <a:bodyPr/>
          <a:lstStyle/>
          <a:p>
            <a:r>
              <a:rPr lang="en-US" dirty="0"/>
              <a:t>An example of CAP TX Phases</a:t>
            </a:r>
          </a:p>
        </p:txBody>
      </p:sp>
      <p:pic>
        <p:nvPicPr>
          <p:cNvPr id="6" name="Picture 5">
            <a:extLst>
              <a:ext uri="{FF2B5EF4-FFF2-40B4-BE49-F238E27FC236}">
                <a16:creationId xmlns:a16="http://schemas.microsoft.com/office/drawing/2014/main" id="{5438639D-A26F-46B9-A230-EDA59B3912E5}"/>
              </a:ext>
            </a:extLst>
          </p:cNvPr>
          <p:cNvPicPr>
            <a:picLocks noChangeAspect="1"/>
          </p:cNvPicPr>
          <p:nvPr/>
        </p:nvPicPr>
        <p:blipFill>
          <a:blip r:embed="rId2"/>
          <a:stretch>
            <a:fillRect/>
          </a:stretch>
        </p:blipFill>
        <p:spPr>
          <a:xfrm>
            <a:off x="2169878" y="5393373"/>
            <a:ext cx="4880444" cy="1082040"/>
          </a:xfrm>
          <a:prstGeom prst="rect">
            <a:avLst/>
          </a:prstGeom>
        </p:spPr>
      </p:pic>
    </p:spTree>
    <p:extLst>
      <p:ext uri="{BB962C8B-B14F-4D97-AF65-F5344CB8AC3E}">
        <p14:creationId xmlns:p14="http://schemas.microsoft.com/office/powerpoint/2010/main" val="1169476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D048962-EFDF-468A-8963-02D64C0AEDD2}"/>
              </a:ext>
            </a:extLst>
          </p:cNvPr>
          <p:cNvSpPr>
            <a:spLocks noGrp="1"/>
          </p:cNvSpPr>
          <p:nvPr>
            <p:ph idx="1"/>
          </p:nvPr>
        </p:nvSpPr>
        <p:spPr/>
        <p:txBody>
          <a:bodyPr/>
          <a:lstStyle/>
          <a:p>
            <a:r>
              <a:rPr lang="en-US" sz="1800" dirty="0"/>
              <a:t>CTI &amp; CTAS are non-HT DUP Trigger frame variant</a:t>
            </a:r>
          </a:p>
          <a:p>
            <a:pPr lvl="1"/>
            <a:r>
              <a:rPr lang="en-US" sz="1400" dirty="0"/>
              <a:t>APs in vicinity not required to be on the same P20</a:t>
            </a:r>
          </a:p>
          <a:p>
            <a:r>
              <a:rPr lang="en-US" sz="1800" dirty="0"/>
              <a:t>CTR uses TB PPDU; transmitted by the APs in the vicinity of TXOP Owner </a:t>
            </a:r>
          </a:p>
          <a:p>
            <a:r>
              <a:rPr lang="en-US" sz="1800" dirty="0"/>
              <a:t>APs that are </a:t>
            </a:r>
            <a:r>
              <a:rPr lang="en-US" sz="1800" dirty="0" err="1"/>
              <a:t>dst</a:t>
            </a:r>
            <a:r>
              <a:rPr lang="en-US" sz="1800" dirty="0"/>
              <a:t> of CTAS, transmit CTLS that is non-HT DUP frame</a:t>
            </a:r>
          </a:p>
          <a:p>
            <a:r>
              <a:rPr lang="en-US" sz="1800" dirty="0"/>
              <a:t>CTI-CTR and CTAS-CTLS are SIFS interval separated</a:t>
            </a:r>
          </a:p>
          <a:p>
            <a:endParaRPr lang="en-US" sz="1800" dirty="0"/>
          </a:p>
        </p:txBody>
      </p:sp>
      <p:sp>
        <p:nvSpPr>
          <p:cNvPr id="3" name="Slide Number Placeholder 2">
            <a:extLst>
              <a:ext uri="{FF2B5EF4-FFF2-40B4-BE49-F238E27FC236}">
                <a16:creationId xmlns:a16="http://schemas.microsoft.com/office/drawing/2014/main" id="{42C1A5F0-C67A-4394-980D-8DF6BC8380CB}"/>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4" name="Footer Placeholder 3">
            <a:extLst>
              <a:ext uri="{FF2B5EF4-FFF2-40B4-BE49-F238E27FC236}">
                <a16:creationId xmlns:a16="http://schemas.microsoft.com/office/drawing/2014/main" id="{BDBE7434-5DC2-4489-8B42-1B31DDFB0BDE}"/>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1A9ABEB7-3296-4749-8478-F6E521225449}"/>
              </a:ext>
            </a:extLst>
          </p:cNvPr>
          <p:cNvSpPr>
            <a:spLocks noGrp="1"/>
          </p:cNvSpPr>
          <p:nvPr>
            <p:ph type="title"/>
          </p:nvPr>
        </p:nvSpPr>
        <p:spPr/>
        <p:txBody>
          <a:bodyPr/>
          <a:lstStyle/>
          <a:p>
            <a:r>
              <a:rPr lang="en-US" dirty="0"/>
              <a:t>TX Ind &amp; </a:t>
            </a:r>
            <a:r>
              <a:rPr lang="en-US"/>
              <a:t>Req Phase and </a:t>
            </a:r>
            <a:r>
              <a:rPr lang="en-US" dirty="0"/>
              <a:t>Schedule </a:t>
            </a:r>
            <a:r>
              <a:rPr lang="en-US" dirty="0" err="1"/>
              <a:t>Alloc</a:t>
            </a:r>
            <a:r>
              <a:rPr lang="en-US" dirty="0"/>
              <a:t> Phase </a:t>
            </a:r>
          </a:p>
        </p:txBody>
      </p:sp>
      <p:sp>
        <p:nvSpPr>
          <p:cNvPr id="9" name="TextBox 8">
            <a:extLst>
              <a:ext uri="{FF2B5EF4-FFF2-40B4-BE49-F238E27FC236}">
                <a16:creationId xmlns:a16="http://schemas.microsoft.com/office/drawing/2014/main" id="{294B19BE-D2FA-4DAA-8EC7-4863EB689619}"/>
              </a:ext>
            </a:extLst>
          </p:cNvPr>
          <p:cNvSpPr txBox="1"/>
          <p:nvPr/>
        </p:nvSpPr>
        <p:spPr>
          <a:xfrm>
            <a:off x="5791199" y="5153243"/>
            <a:ext cx="3183307" cy="95410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algn="just"/>
            <a:r>
              <a:rPr lang="en-US" sz="1400" i="1" dirty="0"/>
              <a:t>CTI: CAP TXOP Indication frame</a:t>
            </a:r>
          </a:p>
          <a:p>
            <a:pPr algn="just"/>
            <a:r>
              <a:rPr lang="en-US" sz="1400" i="1" dirty="0"/>
              <a:t>CTR: CAP TXOP Request frame</a:t>
            </a:r>
          </a:p>
          <a:p>
            <a:pPr algn="just"/>
            <a:r>
              <a:rPr lang="en-US" sz="1400" i="1" dirty="0"/>
              <a:t>CTAS: CAP TXOP AP Schedule frame</a:t>
            </a:r>
          </a:p>
          <a:p>
            <a:pPr algn="just"/>
            <a:r>
              <a:rPr lang="en-US" sz="1400" i="1" dirty="0"/>
              <a:t>CTLS: CAP TXOP Local Schedule frame</a:t>
            </a:r>
          </a:p>
        </p:txBody>
      </p:sp>
      <p:pic>
        <p:nvPicPr>
          <p:cNvPr id="6" name="Picture 5">
            <a:extLst>
              <a:ext uri="{FF2B5EF4-FFF2-40B4-BE49-F238E27FC236}">
                <a16:creationId xmlns:a16="http://schemas.microsoft.com/office/drawing/2014/main" id="{E63EF41C-5CDD-4C09-A3BD-D728971D2DE7}"/>
              </a:ext>
            </a:extLst>
          </p:cNvPr>
          <p:cNvPicPr>
            <a:picLocks noChangeAspect="1"/>
          </p:cNvPicPr>
          <p:nvPr/>
        </p:nvPicPr>
        <p:blipFill>
          <a:blip r:embed="rId2"/>
          <a:stretch>
            <a:fillRect/>
          </a:stretch>
        </p:blipFill>
        <p:spPr>
          <a:xfrm>
            <a:off x="816358" y="4199317"/>
            <a:ext cx="4482289" cy="2081349"/>
          </a:xfrm>
          <a:prstGeom prst="rect">
            <a:avLst/>
          </a:prstGeom>
        </p:spPr>
      </p:pic>
    </p:spTree>
    <p:extLst>
      <p:ext uri="{BB962C8B-B14F-4D97-AF65-F5344CB8AC3E}">
        <p14:creationId xmlns:p14="http://schemas.microsoft.com/office/powerpoint/2010/main" val="2478442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89D85D1-7184-4B26-8FD9-40EFDB28FE64}"/>
              </a:ext>
            </a:extLst>
          </p:cNvPr>
          <p:cNvSpPr>
            <a:spLocks noGrp="1"/>
          </p:cNvSpPr>
          <p:nvPr>
            <p:ph idx="1"/>
          </p:nvPr>
        </p:nvSpPr>
        <p:spPr/>
        <p:txBody>
          <a:bodyPr/>
          <a:lstStyle/>
          <a:p>
            <a:r>
              <a:rPr lang="en-US" sz="2000" dirty="0"/>
              <a:t>CTAS frame: non-HT DUP Trigger frame variant </a:t>
            </a:r>
          </a:p>
          <a:p>
            <a:pPr lvl="1"/>
            <a:r>
              <a:rPr lang="en-US" sz="1800" dirty="0"/>
              <a:t>Carries mapping for APID to subchannel, allocated TXOP duration, and TX start time</a:t>
            </a:r>
          </a:p>
          <a:p>
            <a:pPr lvl="1"/>
            <a:r>
              <a:rPr lang="en-US" sz="1800" dirty="0"/>
              <a:t>APID can be MAC </a:t>
            </a:r>
            <a:r>
              <a:rPr lang="en-US" sz="1800" dirty="0" err="1"/>
              <a:t>Addr</a:t>
            </a:r>
            <a:r>
              <a:rPr lang="en-US" sz="1800" dirty="0"/>
              <a:t> (BSSID)</a:t>
            </a:r>
          </a:p>
          <a:p>
            <a:r>
              <a:rPr lang="en-US" sz="2000" dirty="0"/>
              <a:t>CTLS: Indicate subchannel allocation, allocated TXOP duration, and TX start time to respective BSSs</a:t>
            </a:r>
          </a:p>
          <a:p>
            <a:pPr lvl="1"/>
            <a:r>
              <a:rPr lang="en-US" sz="1800" dirty="0"/>
              <a:t>Use non-HT DUP PPDU</a:t>
            </a:r>
          </a:p>
          <a:p>
            <a:pPr lvl="2"/>
            <a:r>
              <a:rPr lang="en-US" sz="1600" dirty="0"/>
              <a:t>TA set to Special (predefined) value of (Multicast) MAC </a:t>
            </a:r>
            <a:r>
              <a:rPr lang="en-US" sz="1600" dirty="0" err="1"/>
              <a:t>addr</a:t>
            </a:r>
            <a:endParaRPr lang="en-US" sz="1600" dirty="0"/>
          </a:p>
          <a:p>
            <a:pPr lvl="2"/>
            <a:r>
              <a:rPr lang="en-US" sz="1600" dirty="0"/>
              <a:t>RA: Broadcast</a:t>
            </a:r>
          </a:p>
          <a:p>
            <a:pPr lvl="1"/>
            <a:r>
              <a:rPr lang="en-US" sz="1800" dirty="0"/>
              <a:t>Doesn’t require all participating APs on the same P20</a:t>
            </a:r>
          </a:p>
          <a:p>
            <a:pPr lvl="1"/>
            <a:r>
              <a:rPr lang="en-US" sz="1800" dirty="0"/>
              <a:t>Payload contains IE(s) indicating mapping for APID (i.e., BSSID) </a:t>
            </a:r>
          </a:p>
          <a:p>
            <a:pPr marL="457200" lvl="1" indent="0">
              <a:buNone/>
            </a:pPr>
            <a:r>
              <a:rPr lang="en-US" sz="1800" dirty="0"/>
              <a:t>to subchannel mapping, allocated TXOP duration, and TX start time</a:t>
            </a:r>
          </a:p>
          <a:p>
            <a:pPr marL="0" indent="0">
              <a:buNone/>
            </a:pPr>
            <a:endParaRPr lang="en-US" dirty="0"/>
          </a:p>
        </p:txBody>
      </p:sp>
      <p:sp>
        <p:nvSpPr>
          <p:cNvPr id="3" name="Slide Number Placeholder 2">
            <a:extLst>
              <a:ext uri="{FF2B5EF4-FFF2-40B4-BE49-F238E27FC236}">
                <a16:creationId xmlns:a16="http://schemas.microsoft.com/office/drawing/2014/main" id="{B5176009-399C-424A-80A6-93CD8EE2F48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8</a:t>
            </a:fld>
            <a:endParaRPr lang="en-US" dirty="0"/>
          </a:p>
        </p:txBody>
      </p:sp>
      <p:sp>
        <p:nvSpPr>
          <p:cNvPr id="4" name="Footer Placeholder 3">
            <a:extLst>
              <a:ext uri="{FF2B5EF4-FFF2-40B4-BE49-F238E27FC236}">
                <a16:creationId xmlns:a16="http://schemas.microsoft.com/office/drawing/2014/main" id="{4C1BC30A-8FF3-4CF6-A906-3E981AF289D2}"/>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C3C19433-D5D4-4F34-A0D2-77412D112C9B}"/>
              </a:ext>
            </a:extLst>
          </p:cNvPr>
          <p:cNvSpPr>
            <a:spLocks noGrp="1"/>
          </p:cNvSpPr>
          <p:nvPr>
            <p:ph type="title"/>
          </p:nvPr>
        </p:nvSpPr>
        <p:spPr/>
        <p:txBody>
          <a:bodyPr/>
          <a:lstStyle/>
          <a:p>
            <a:r>
              <a:rPr lang="en-US" dirty="0"/>
              <a:t>More on Frames in Schedule </a:t>
            </a:r>
            <a:r>
              <a:rPr lang="en-US" dirty="0" err="1"/>
              <a:t>Alloc</a:t>
            </a:r>
            <a:endParaRPr lang="en-US" dirty="0"/>
          </a:p>
        </p:txBody>
      </p:sp>
    </p:spTree>
    <p:extLst>
      <p:ext uri="{BB962C8B-B14F-4D97-AF65-F5344CB8AC3E}">
        <p14:creationId xmlns:p14="http://schemas.microsoft.com/office/powerpoint/2010/main" val="1840728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ED5A4E0-11F1-43E3-80F6-346C470C5C7F}"/>
              </a:ext>
            </a:extLst>
          </p:cNvPr>
          <p:cNvSpPr>
            <a:spLocks noGrp="1"/>
          </p:cNvSpPr>
          <p:nvPr>
            <p:ph idx="1"/>
          </p:nvPr>
        </p:nvSpPr>
        <p:spPr/>
        <p:txBody>
          <a:bodyPr/>
          <a:lstStyle/>
          <a:p>
            <a:r>
              <a:rPr lang="en-US" sz="1600" dirty="0"/>
              <a:t>TXOP Owner and participating APs transmit on their respective BW chunks</a:t>
            </a:r>
          </a:p>
          <a:p>
            <a:r>
              <a:rPr lang="en-US" sz="1600" dirty="0"/>
              <a:t>Each sync FDMA TX composed of OFDMA for different users of that AP</a:t>
            </a:r>
          </a:p>
          <a:p>
            <a:pPr lvl="1"/>
            <a:r>
              <a:rPr lang="en-US" sz="1400" dirty="0"/>
              <a:t>Sync FDMA here implies that each of the AP1, AP2, and AP3 transmit a PPDU that is orthogonal to each other</a:t>
            </a:r>
          </a:p>
          <a:p>
            <a:endParaRPr lang="en-US" sz="1600" dirty="0"/>
          </a:p>
          <a:p>
            <a:pPr marL="0" indent="0">
              <a:buNone/>
            </a:pPr>
            <a:endParaRPr lang="en-US" sz="1400" dirty="0"/>
          </a:p>
          <a:p>
            <a:endParaRPr lang="en-US" sz="1600" dirty="0"/>
          </a:p>
        </p:txBody>
      </p:sp>
      <p:sp>
        <p:nvSpPr>
          <p:cNvPr id="3" name="Slide Number Placeholder 2">
            <a:extLst>
              <a:ext uri="{FF2B5EF4-FFF2-40B4-BE49-F238E27FC236}">
                <a16:creationId xmlns:a16="http://schemas.microsoft.com/office/drawing/2014/main" id="{9AB2C0B7-63C6-448F-894B-CFE24BD957E3}"/>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sp>
        <p:nvSpPr>
          <p:cNvPr id="4" name="Footer Placeholder 3">
            <a:extLst>
              <a:ext uri="{FF2B5EF4-FFF2-40B4-BE49-F238E27FC236}">
                <a16:creationId xmlns:a16="http://schemas.microsoft.com/office/drawing/2014/main" id="{5BF1C9F7-EAF3-4981-968C-0B9FF57D6377}"/>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8F8AD312-F593-470A-A1C6-CCA07EA8E2D9}"/>
              </a:ext>
            </a:extLst>
          </p:cNvPr>
          <p:cNvSpPr>
            <a:spLocks noGrp="1"/>
          </p:cNvSpPr>
          <p:nvPr>
            <p:ph type="title"/>
          </p:nvPr>
        </p:nvSpPr>
        <p:spPr/>
        <p:txBody>
          <a:bodyPr/>
          <a:lstStyle/>
          <a:p>
            <a:r>
              <a:rPr lang="en-US" dirty="0"/>
              <a:t>Data TX in CAP OFDMA</a:t>
            </a:r>
          </a:p>
        </p:txBody>
      </p:sp>
      <p:pic>
        <p:nvPicPr>
          <p:cNvPr id="7" name="Picture 6">
            <a:extLst>
              <a:ext uri="{FF2B5EF4-FFF2-40B4-BE49-F238E27FC236}">
                <a16:creationId xmlns:a16="http://schemas.microsoft.com/office/drawing/2014/main" id="{19B45B4A-3D37-45E2-801D-CEC556DDDDE5}"/>
              </a:ext>
            </a:extLst>
          </p:cNvPr>
          <p:cNvPicPr>
            <a:picLocks noChangeAspect="1"/>
          </p:cNvPicPr>
          <p:nvPr/>
        </p:nvPicPr>
        <p:blipFill>
          <a:blip r:embed="rId2"/>
          <a:stretch>
            <a:fillRect/>
          </a:stretch>
        </p:blipFill>
        <p:spPr>
          <a:xfrm>
            <a:off x="2049600" y="3106454"/>
            <a:ext cx="5399824" cy="3368959"/>
          </a:xfrm>
          <a:prstGeom prst="rect">
            <a:avLst/>
          </a:prstGeom>
        </p:spPr>
      </p:pic>
    </p:spTree>
    <p:extLst>
      <p:ext uri="{BB962C8B-B14F-4D97-AF65-F5344CB8AC3E}">
        <p14:creationId xmlns:p14="http://schemas.microsoft.com/office/powerpoint/2010/main" val="2830719947"/>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273E1DB365A6BC4B9BD82CCA668C813B" ma:contentTypeVersion="7" ma:contentTypeDescription="Create a new document." ma:contentTypeScope="" ma:versionID="eaab4a50df53b26694ad571a8959c430">
  <xsd:schema xmlns:xsd="http://www.w3.org/2001/XMLSchema" xmlns:xs="http://www.w3.org/2001/XMLSchema" xmlns:p="http://schemas.microsoft.com/office/2006/metadata/properties" xmlns:ns1="http://schemas.microsoft.com/sharepoint/v3" xmlns:ns2="b2d329f4-2eee-4d90-a2ae-71a25bab89f4" targetNamespace="http://schemas.microsoft.com/office/2006/metadata/properties" ma:root="true" ma:fieldsID="19761145cfe097a96d7d933be84209f9" ns1:_="" ns2:_="">
    <xsd:import namespace="http://schemas.microsoft.com/sharepoint/v3"/>
    <xsd:import namespace="b2d329f4-2eee-4d90-a2ae-71a25bab89f4"/>
    <xsd:element name="properties">
      <xsd:complexType>
        <xsd:sequence>
          <xsd:element name="documentManagement">
            <xsd:complexType>
              <xsd:all>
                <xsd:element ref="ns2:_dlc_DocId" minOccurs="0"/>
                <xsd:element ref="ns2:_dlc_DocIdUrl" minOccurs="0"/>
                <xsd:element ref="ns2:_dlc_DocIdPersistId" minOccurs="0"/>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2d329f4-2eee-4d90-a2ae-71a25bab89f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QBU" ma:index="12" ma:displayName="Qualcomm Business Unit" ma:default="Corporate" ma:internalName="QBU" ma:readOnly="true">
      <xsd:simpleType>
        <xsd:restriction base="dms:Text"/>
      </xsd:simpleType>
    </xsd:element>
    <xsd:element name="QDEPT" ma:index="13"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p:Policy xmlns:p="office.server.policy" id="" local="true">
  <p:Name>Document</p:Name>
  <p:Description/>
  <p:Statement/>
  <p:PolicyItems>
    <p:PolicyItem featureId="QualcommTagPolicy" staticId="0x010100273E1DB365A6BC4B9BD82CCA668C813B" UniqueId="e8451490-9786-4052-b774-60d96d05ec98">
      <p:Name>Qualcomm Tagging Policy</p:Name>
      <p:Description>Qualcomm Custom Policy for Tagging</p:Description>
      <p:CustomData/>
    </p:PolicyItem>
  </p:PolicyItems>
</p:Policy>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p:properties xmlns:p="http://schemas.microsoft.com/office/2006/metadata/properties" xmlns:xsi="http://www.w3.org/2001/XMLSchema-instance" xmlns:pc="http://schemas.microsoft.com/office/infopath/2007/PartnerControls">
  <documentManagement>
    <_dlc_DocId xmlns="b2d329f4-2eee-4d90-a2ae-71a25bab89f4">VVZTZ3NUC4PZ-4-5847</_dlc_DocId>
    <_dlc_DocIdUrl xmlns="b2d329f4-2eee-4d90-a2ae-71a25bab89f4">
      <Url>https://projects.qualcomm.com/sites/SyZyGy/_layouts/15/DocIdRedir.aspx?ID=VVZTZ3NUC4PZ-4-5847</Url>
      <Description>VVZTZ3NUC4PZ-4-5847</Description>
    </_dlc_DocIdUrl>
  </documentManagement>
</p:properties>
</file>

<file path=customXml/itemProps1.xml><?xml version="1.0" encoding="utf-8"?>
<ds:datastoreItem xmlns:ds="http://schemas.openxmlformats.org/officeDocument/2006/customXml" ds:itemID="{D9037B53-8446-40B9-9E56-E887F7D66E44}">
  <ds:schemaRefs>
    <ds:schemaRef ds:uri="http://schemas.microsoft.com/sharepoint/events"/>
  </ds:schemaRefs>
</ds:datastoreItem>
</file>

<file path=customXml/itemProps2.xml><?xml version="1.0" encoding="utf-8"?>
<ds:datastoreItem xmlns:ds="http://schemas.openxmlformats.org/officeDocument/2006/customXml" ds:itemID="{74E92D5B-A861-41BD-A162-D32D941ECE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2d329f4-2eee-4d90-a2ae-71a25bab89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7DD07B4-8219-46B8-BA7C-B1B8A73B4463}">
  <ds:schemaRefs>
    <ds:schemaRef ds:uri="office.server.policy"/>
  </ds:schemaRefs>
</ds:datastoreItem>
</file>

<file path=customXml/itemProps4.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5.xml><?xml version="1.0" encoding="utf-8"?>
<ds:datastoreItem xmlns:ds="http://schemas.openxmlformats.org/officeDocument/2006/customXml" ds:itemID="{C0C273C1-465A-4EFE-AE4F-ECDDB7135E41}">
  <ds:schemaRefs>
    <ds:schemaRef ds:uri="http://schemas.microsoft.com/office/2006/metadata/properties"/>
    <ds:schemaRef ds:uri="http://schemas.microsoft.com/office/infopath/2007/PartnerControls"/>
    <ds:schemaRef ds:uri="b2d329f4-2eee-4d90-a2ae-71a25bab89f4"/>
  </ds:schemaRefs>
</ds:datastoreItem>
</file>

<file path=docProps/app.xml><?xml version="1.0" encoding="utf-8"?>
<Properties xmlns="http://schemas.openxmlformats.org/officeDocument/2006/extended-properties" xmlns:vt="http://schemas.openxmlformats.org/officeDocument/2006/docPropsVTypes">
  <Template/>
  <TotalTime>131440</TotalTime>
  <Words>1288</Words>
  <Application>Microsoft Office PowerPoint</Application>
  <PresentationFormat>On-screen Show (4:3)</PresentationFormat>
  <Paragraphs>142</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Calibri</vt:lpstr>
      <vt:lpstr>Times New Roman</vt:lpstr>
      <vt:lpstr>ACcord Submission Template</vt:lpstr>
      <vt:lpstr>Coordinated AP Time/Frequency Sharing in a Transmit Opportunity in 11be</vt:lpstr>
      <vt:lpstr>Introduction</vt:lpstr>
      <vt:lpstr>Introduction: CAP OFDMA</vt:lpstr>
      <vt:lpstr>Introduction: CAP TDMA</vt:lpstr>
      <vt:lpstr>Assumptions for CAP OFDMA/TDMA</vt:lpstr>
      <vt:lpstr>An example of CAP TX Phases</vt:lpstr>
      <vt:lpstr>TX Ind &amp; Req Phase and Schedule Alloc Phase </vt:lpstr>
      <vt:lpstr>More on Frames in Schedule Alloc</vt:lpstr>
      <vt:lpstr>Data TX in CAP OFDMA</vt:lpstr>
      <vt:lpstr>Data TX in CAP TDMA</vt:lpstr>
      <vt:lpstr>SP #1</vt:lpstr>
      <vt:lpstr>SP #2</vt:lpstr>
      <vt:lpstr>SP #3</vt:lpstr>
      <vt:lpstr>SP #4</vt:lpstr>
      <vt:lpstr>SP #5</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lverma@qti.qualcomm.com</dc:creator>
  <cp:lastModifiedBy>George Cherian</cp:lastModifiedBy>
  <cp:revision>2986</cp:revision>
  <dcterms:created xsi:type="dcterms:W3CDTF">2012-05-29T15:24:34Z</dcterms:created>
  <dcterms:modified xsi:type="dcterms:W3CDTF">2020-01-14T16:03:29Z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cff89528-9f22-49b2-8da2-6791da929ff2</vt:lpwstr>
  </property>
  <property fmtid="{D5CDD505-2E9C-101B-9397-08002B2CF9AE}" pid="4" name="ContentTypeId">
    <vt:lpwstr>0x010100273E1DB365A6BC4B9BD82CCA668C813B</vt:lpwstr>
  </property>
</Properties>
</file>