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1" r:id="rId5"/>
    <p:sldId id="264" r:id="rId6"/>
    <p:sldId id="260" r:id="rId7"/>
    <p:sldId id="259" r:id="rId8"/>
    <p:sldId id="26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83" r:id="rId20"/>
    <p:sldId id="294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richs, Malte" initials="HM" lastIdx="3" clrIdx="0">
    <p:extLst>
      <p:ext uri="{19B8F6BF-5375-455C-9EA6-DF929625EA0E}">
        <p15:presenceInfo xmlns:p15="http://schemas.microsoft.com/office/powerpoint/2012/main" userId="S-1-5-21-229799756-4240444915-3125021034-28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2" d="100"/>
          <a:sy n="62" d="100"/>
        </p:scale>
        <p:origin x="120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September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802.11-19/1566r3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92696"/>
            <a:ext cx="10363200" cy="8572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Simulation results with bit-loading for the LC-optimized PHY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1259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2019-09-16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37823"/>
              </p:ext>
            </p:extLst>
          </p:nvPr>
        </p:nvGraphicFramePr>
        <p:xfrm>
          <a:off x="1019175" y="2427288"/>
          <a:ext cx="1012031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Document" r:id="rId4" imgW="10454610" imgH="2558591" progId="Word.Document.8">
                  <p:embed/>
                </p:oleObj>
              </mc:Choice>
              <mc:Fallback>
                <p:oleObj name="Document" r:id="rId4" imgW="10454610" imgH="255859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427288"/>
                        <a:ext cx="10120313" cy="2478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 smtClean="0"/>
              <a:t>channel</a:t>
            </a:r>
            <a:r>
              <a:rPr lang="de-DE" dirty="0" smtClean="0"/>
              <a:t>, 184 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8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</a:t>
            </a:r>
            <a:r>
              <a:rPr lang="de-DE" dirty="0" smtClean="0"/>
              <a:t>184 </a:t>
            </a:r>
            <a:r>
              <a:rPr lang="de-DE" dirty="0"/>
              <a:t>MHz, 4 </a:t>
            </a:r>
            <a:r>
              <a:rPr lang="de-DE" dirty="0" err="1" smtClean="0"/>
              <a:t>bits</a:t>
            </a:r>
            <a:r>
              <a:rPr lang="de-DE" dirty="0" smtClean="0"/>
              <a:t>/SC, FEC block </a:t>
            </a:r>
            <a:r>
              <a:rPr lang="de-DE" dirty="0" err="1" smtClean="0"/>
              <a:t>length</a:t>
            </a:r>
            <a:r>
              <a:rPr lang="de-DE" dirty="0" smtClean="0"/>
              <a:t> 960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/>
              <a:t>channel</a:t>
            </a:r>
            <a:r>
              <a:rPr lang="de-DE" dirty="0"/>
              <a:t>, </a:t>
            </a:r>
            <a:r>
              <a:rPr lang="de-DE" dirty="0" smtClean="0"/>
              <a:t>184 </a:t>
            </a:r>
            <a:r>
              <a:rPr lang="de-DE" dirty="0"/>
              <a:t>MHz, 4 </a:t>
            </a:r>
            <a:r>
              <a:rPr lang="de-DE" dirty="0" err="1" smtClean="0"/>
              <a:t>bits</a:t>
            </a:r>
            <a:r>
              <a:rPr lang="de-DE" dirty="0" smtClean="0"/>
              <a:t>/SC, FEC block </a:t>
            </a:r>
            <a:r>
              <a:rPr lang="de-DE" dirty="0" err="1" smtClean="0"/>
              <a:t>length</a:t>
            </a:r>
            <a:r>
              <a:rPr lang="de-DE" dirty="0" smtClean="0"/>
              <a:t> 960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0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Conference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184 MHz, 6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 smtClean="0"/>
              <a:t>channel</a:t>
            </a:r>
            <a:r>
              <a:rPr lang="de-DE" dirty="0" smtClean="0"/>
              <a:t>, 184 MHz, 6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9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80 MHz, 4 </a:t>
            </a:r>
            <a:r>
              <a:rPr lang="de-DE" dirty="0" err="1"/>
              <a:t>bits</a:t>
            </a:r>
            <a:r>
              <a:rPr lang="de-DE" dirty="0"/>
              <a:t>/SC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5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2273807"/>
            <a:ext cx="4617232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3" y="2289415"/>
            <a:ext cx="4617232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9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80 MHz, 4 </a:t>
            </a:r>
            <a:r>
              <a:rPr lang="de-DE" dirty="0" err="1"/>
              <a:t>bits</a:t>
            </a:r>
            <a:r>
              <a:rPr lang="de-DE" dirty="0"/>
              <a:t>/SC</a:t>
            </a:r>
            <a:br>
              <a:rPr lang="de-DE" dirty="0"/>
            </a:br>
            <a:r>
              <a:rPr lang="de-DE" dirty="0"/>
              <a:t>+ LED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5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2273807"/>
            <a:ext cx="4617232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3" y="2289415"/>
            <a:ext cx="4617232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2273807"/>
            <a:ext cx="4617232" cy="3528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3" y="2289415"/>
            <a:ext cx="4617232" cy="35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40 MHz, 4 </a:t>
            </a:r>
            <a:r>
              <a:rPr lang="de-DE" dirty="0" err="1"/>
              <a:t>bits</a:t>
            </a:r>
            <a:r>
              <a:rPr lang="de-DE" dirty="0"/>
              <a:t>/SC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2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40 MHz, 4 </a:t>
            </a:r>
            <a:r>
              <a:rPr lang="de-DE" dirty="0" err="1"/>
              <a:t>bits</a:t>
            </a:r>
            <a:r>
              <a:rPr lang="de-DE" dirty="0"/>
              <a:t>/SC</a:t>
            </a:r>
            <a:br>
              <a:rPr lang="de-DE" dirty="0"/>
            </a:br>
            <a:r>
              <a:rPr lang="de-DE" dirty="0"/>
              <a:t>+ LED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2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2273807"/>
            <a:ext cx="4617232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3" y="2289415"/>
            <a:ext cx="4617232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6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95838"/>
              </p:ext>
            </p:extLst>
          </p:nvPr>
        </p:nvGraphicFramePr>
        <p:xfrm>
          <a:off x="929218" y="1484784"/>
          <a:ext cx="10423366" cy="4946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6542">
                  <a:extLst>
                    <a:ext uri="{9D8B030D-6E8A-4147-A177-3AD203B41FA5}">
                      <a16:colId xmlns:a16="http://schemas.microsoft.com/office/drawing/2014/main" val="4055842394"/>
                    </a:ext>
                  </a:extLst>
                </a:gridCol>
                <a:gridCol w="5187668">
                  <a:extLst>
                    <a:ext uri="{9D8B030D-6E8A-4147-A177-3AD203B41FA5}">
                      <a16:colId xmlns:a16="http://schemas.microsoft.com/office/drawing/2014/main" val="1117089527"/>
                    </a:ext>
                  </a:extLst>
                </a:gridCol>
                <a:gridCol w="2229156">
                  <a:extLst>
                    <a:ext uri="{9D8B030D-6E8A-4147-A177-3AD203B41FA5}">
                      <a16:colId xmlns:a16="http://schemas.microsoft.com/office/drawing/2014/main" val="877631017"/>
                    </a:ext>
                  </a:extLst>
                </a:gridCol>
              </a:tblGrid>
              <a:tr h="33309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Scenario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Bitloading Gain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1742426205"/>
                  </a:ext>
                </a:extLst>
              </a:tr>
              <a:tr h="574923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Enterprise Conference </a:t>
                      </a:r>
                      <a:r>
                        <a:rPr lang="de-DE" sz="2000" dirty="0" err="1">
                          <a:effectLst/>
                        </a:rPr>
                        <a:t>room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r>
                        <a:rPr lang="de-DE" sz="2000" dirty="0" err="1">
                          <a:effectLst/>
                        </a:rPr>
                        <a:t>channel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184 MHz, 4 bits/SC, FEC block length 4320 bits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~ 1 dB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2160664089"/>
                  </a:ext>
                </a:extLst>
              </a:tr>
              <a:tr h="5749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184 MHz, 4 bits/SC, FEC block length 960 bits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&lt; 1 dB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80844760"/>
                  </a:ext>
                </a:extLst>
              </a:tr>
              <a:tr h="3285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184 MHz, 6 bits/SC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~ 1 dB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284373155"/>
                  </a:ext>
                </a:extLst>
              </a:tr>
              <a:tr h="3285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80 MHz, 4 bits/SC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1 dB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96043942"/>
                  </a:ext>
                </a:extLst>
              </a:tr>
              <a:tr h="3285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80 MHz, 4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bits</a:t>
                      </a: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/SC + LED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model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&gt; 8 dB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4112511145"/>
                  </a:ext>
                </a:extLst>
              </a:tr>
              <a:tr h="3330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40 MHz, 4 bits/SC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1 dB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429143358"/>
                  </a:ext>
                </a:extLst>
              </a:tr>
              <a:tr h="3285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40 MHz, 4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bits</a:t>
                      </a: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/SC + LED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model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6 dB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757233691"/>
                  </a:ext>
                </a:extLst>
              </a:tr>
              <a:tr h="57492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Industrial Wireless channel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184 MHz, 4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bits</a:t>
                      </a: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/SC, FEC block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length</a:t>
                      </a: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 4320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bits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~ 3 dB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125550510"/>
                  </a:ext>
                </a:extLst>
              </a:tr>
              <a:tr h="5749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184 MHz, 4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bits</a:t>
                      </a: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/SC, FEC block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length</a:t>
                      </a: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 960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bits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5~6 dB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633561027"/>
                  </a:ext>
                </a:extLst>
              </a:tr>
              <a:tr h="3285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184 MHz, 6 bits/SC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2 dB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05" marR="73305" marT="36652" marB="36652"/>
                </a:tc>
                <a:extLst>
                  <a:ext uri="{0D108BD9-81ED-4DB2-BD59-A6C34878D82A}">
                    <a16:rowId xmlns:a16="http://schemas.microsoft.com/office/drawing/2014/main" val="343178564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43113" y="1981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contribution contains simulation results in support of the bit-loading feature supported by the LC-optimized PHY.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2816"/>
            <a:ext cx="10361084" cy="4113213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We have studied the benefits of adaptive bit-loading in the LC-optimized PHY by means of simulations according to the evaluation framework in </a:t>
            </a:r>
            <a:r>
              <a:rPr lang="en-US" b="0" dirty="0" err="1" smtClean="0"/>
              <a:t>TGbb</a:t>
            </a:r>
            <a:r>
              <a:rPr lang="en-US" b="0" dirty="0" smtClean="0"/>
              <a:t>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In the conference room scenario, there is minor gain.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But in the industrial scenario, there is significant gain (around 3 and 5 dB with long and short block size) for adaptive compared to fixed </a:t>
            </a:r>
            <a:r>
              <a:rPr lang="en-US" b="0" dirty="0" err="1" smtClean="0"/>
              <a:t>bitloading</a:t>
            </a:r>
            <a:r>
              <a:rPr lang="en-US" b="0" dirty="0" smtClean="0"/>
              <a:t>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When using an additional LED model, which is realistic for energy-efficient operation of non-AP STAs, </a:t>
            </a:r>
            <a:r>
              <a:rPr lang="en-US" b="0" dirty="0" smtClean="0"/>
              <a:t>with 80 MHz BW, only adaptive </a:t>
            </a:r>
            <a:r>
              <a:rPr lang="en-US" b="0" dirty="0" err="1" smtClean="0"/>
              <a:t>bitloading</a:t>
            </a:r>
            <a:r>
              <a:rPr lang="en-US" b="0" dirty="0" smtClean="0"/>
              <a:t> </a:t>
            </a:r>
            <a:r>
              <a:rPr lang="en-US" b="0" dirty="0" smtClean="0"/>
              <a:t>allows error-free </a:t>
            </a:r>
            <a:r>
              <a:rPr lang="en-US" b="0" dirty="0" smtClean="0"/>
              <a:t>operation</a:t>
            </a:r>
            <a:r>
              <a:rPr lang="en-US" b="0" dirty="0" smtClean="0"/>
              <a:t>.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Reducing the bandwidth helps with LED model, but 6 dB loss is still significant.  </a:t>
            </a:r>
            <a:endParaRPr lang="en-US" b="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Adaptive </a:t>
            </a:r>
            <a:r>
              <a:rPr lang="en-US" dirty="0" err="1" smtClean="0"/>
              <a:t>bitloading</a:t>
            </a:r>
            <a:r>
              <a:rPr lang="en-US" dirty="0" smtClean="0"/>
              <a:t> enables efficient operation of LC over critical channels, like in industrial scenario or when using low-energy LED frontends.</a:t>
            </a:r>
          </a:p>
        </p:txBody>
      </p:sp>
    </p:spTree>
    <p:extLst>
      <p:ext uri="{BB962C8B-B14F-4D97-AF65-F5344CB8AC3E}">
        <p14:creationId xmlns:p14="http://schemas.microsoft.com/office/powerpoint/2010/main" val="11834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Adaptive bit-loading is a new feature in the LC-optimized PHY.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In this contribution, “flat” bit-loading using fixed MCS over all subcarriers is compared to adaptive bit-loading (according to [1])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Target: PER &lt; 10</a:t>
            </a:r>
            <a:r>
              <a:rPr lang="en-US" b="0" baseline="30000" dirty="0" smtClean="0"/>
              <a:t>-3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Approach: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 dirty="0" smtClean="0"/>
              <a:t>Same data rate in both, fixed and adaptive modes of operation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 dirty="0" smtClean="0"/>
              <a:t>What is the required SNR for fixed bit-loading?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What is the required SNR for adaptive bit-loading?</a:t>
            </a:r>
            <a:endParaRPr lang="en-US" sz="24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2" name="Rechteck 1"/>
          <p:cNvSpPr/>
          <p:nvPr/>
        </p:nvSpPr>
        <p:spPr>
          <a:xfrm>
            <a:off x="929217" y="5917492"/>
            <a:ext cx="1027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[1] Fischer</a:t>
            </a:r>
            <a:r>
              <a:rPr lang="de-DE" sz="1400" dirty="0">
                <a:solidFill>
                  <a:schemeClr val="tx1"/>
                </a:solidFill>
              </a:rPr>
              <a:t>, R. F., &amp; Huber, J. B. (1996, November). A </a:t>
            </a:r>
            <a:r>
              <a:rPr lang="de-DE" sz="1400" dirty="0" err="1">
                <a:solidFill>
                  <a:schemeClr val="tx1"/>
                </a:solidFill>
              </a:rPr>
              <a:t>new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loading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algorithm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discrete</a:t>
            </a:r>
            <a:r>
              <a:rPr lang="de-DE" sz="1400" dirty="0">
                <a:solidFill>
                  <a:schemeClr val="tx1"/>
                </a:solidFill>
              </a:rPr>
              <a:t> multitone </a:t>
            </a:r>
            <a:r>
              <a:rPr lang="de-DE" sz="1400" dirty="0" err="1">
                <a:solidFill>
                  <a:schemeClr val="tx1"/>
                </a:solidFill>
              </a:rPr>
              <a:t>transmission</a:t>
            </a:r>
            <a:r>
              <a:rPr lang="de-DE" sz="1400" dirty="0">
                <a:solidFill>
                  <a:schemeClr val="tx1"/>
                </a:solidFill>
              </a:rPr>
              <a:t>. In </a:t>
            </a:r>
            <a:r>
              <a:rPr lang="de-DE" sz="1400" i="1" dirty="0" err="1">
                <a:solidFill>
                  <a:schemeClr val="tx1"/>
                </a:solidFill>
              </a:rPr>
              <a:t>Proceedings</a:t>
            </a:r>
            <a:r>
              <a:rPr lang="de-DE" sz="1400" i="1" dirty="0">
                <a:solidFill>
                  <a:schemeClr val="tx1"/>
                </a:solidFill>
              </a:rPr>
              <a:t> </a:t>
            </a:r>
            <a:r>
              <a:rPr lang="de-DE" sz="1400" i="1" dirty="0" err="1">
                <a:solidFill>
                  <a:schemeClr val="tx1"/>
                </a:solidFill>
              </a:rPr>
              <a:t>of</a:t>
            </a:r>
            <a:r>
              <a:rPr lang="de-DE" sz="1400" i="1" dirty="0">
                <a:solidFill>
                  <a:schemeClr val="tx1"/>
                </a:solidFill>
              </a:rPr>
              <a:t> GLOBECOM'96. 1996 IEEE Global Telecommunications Conference</a:t>
            </a:r>
            <a:r>
              <a:rPr lang="de-DE" sz="1400" dirty="0">
                <a:solidFill>
                  <a:schemeClr val="tx1"/>
                </a:solidFill>
              </a:rPr>
              <a:t> (Vol. 1, pp. 724-728). IEEE.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LC-</a:t>
            </a:r>
            <a:r>
              <a:rPr lang="de-DE" dirty="0" err="1" smtClean="0"/>
              <a:t>optimized</a:t>
            </a:r>
            <a:r>
              <a:rPr lang="de-DE" dirty="0" smtClean="0"/>
              <a:t> PHY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1"/>
            <a:ext cx="1079822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Base </a:t>
            </a:r>
            <a:r>
              <a:rPr lang="de-DE" b="0" dirty="0" err="1" smtClean="0"/>
              <a:t>configuration</a:t>
            </a:r>
            <a:r>
              <a:rPr lang="de-DE" b="0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G.9991 PHY, sub-</a:t>
            </a:r>
            <a:r>
              <a:rPr lang="de-DE" b="0" dirty="0" err="1" smtClean="0"/>
              <a:t>carrier</a:t>
            </a:r>
            <a:r>
              <a:rPr lang="de-DE" b="0" dirty="0" smtClean="0"/>
              <a:t> </a:t>
            </a:r>
            <a:r>
              <a:rPr lang="de-DE" b="0" dirty="0" err="1" smtClean="0"/>
              <a:t>spacing</a:t>
            </a:r>
            <a:r>
              <a:rPr lang="de-DE" b="0" dirty="0"/>
              <a:t> </a:t>
            </a:r>
            <a:r>
              <a:rPr lang="de-DE" b="0" dirty="0" smtClean="0"/>
              <a:t>195.3125 kHz, </a:t>
            </a:r>
            <a:r>
              <a:rPr lang="de-DE" b="0" dirty="0"/>
              <a:t>sample rate 1 GHz, </a:t>
            </a:r>
            <a:r>
              <a:rPr lang="de-DE" b="0" dirty="0" smtClean="0"/>
              <a:t>OFDM </a:t>
            </a:r>
            <a:r>
              <a:rPr lang="de-DE" b="0" dirty="0" err="1" smtClean="0"/>
              <a:t>symbol</a:t>
            </a:r>
            <a:r>
              <a:rPr lang="de-DE" b="0" dirty="0" smtClean="0"/>
              <a:t> </a:t>
            </a:r>
            <a:r>
              <a:rPr lang="de-DE" b="0" dirty="0" err="1" smtClean="0"/>
              <a:t>duration</a:t>
            </a:r>
            <a:r>
              <a:rPr lang="de-DE" b="0" dirty="0" smtClean="0"/>
              <a:t> 5120 </a:t>
            </a:r>
            <a:r>
              <a:rPr lang="de-DE" b="0" dirty="0" err="1" smtClean="0"/>
              <a:t>ns</a:t>
            </a:r>
            <a:r>
              <a:rPr lang="de-DE" b="0" dirty="0" smtClean="0"/>
              <a:t>, </a:t>
            </a:r>
            <a:r>
              <a:rPr lang="de-DE" b="0" dirty="0"/>
              <a:t>CP </a:t>
            </a:r>
            <a:r>
              <a:rPr lang="de-DE" b="0" dirty="0" err="1"/>
              <a:t>length</a:t>
            </a:r>
            <a:r>
              <a:rPr lang="de-DE" b="0" dirty="0"/>
              <a:t> </a:t>
            </a:r>
            <a:r>
              <a:rPr lang="de-DE" b="0" dirty="0" smtClean="0"/>
              <a:t>320 </a:t>
            </a:r>
            <a:r>
              <a:rPr lang="de-DE" b="0" dirty="0" err="1" smtClean="0"/>
              <a:t>ns</a:t>
            </a:r>
            <a:r>
              <a:rPr lang="de-DE" b="0" dirty="0" smtClean="0"/>
              <a:t>, DC </a:t>
            </a:r>
            <a:r>
              <a:rPr lang="de-DE" b="0" dirty="0" err="1" smtClean="0"/>
              <a:t>gap</a:t>
            </a:r>
            <a:r>
              <a:rPr lang="de-DE" b="0" dirty="0" smtClean="0"/>
              <a:t> 4.59 MHz</a:t>
            </a:r>
            <a:endParaRPr lang="de-DE" b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err="1" smtClean="0"/>
              <a:t>Bandwidth</a:t>
            </a:r>
            <a:r>
              <a:rPr lang="de-DE" b="0" dirty="0" smtClean="0"/>
              <a:t> </a:t>
            </a:r>
            <a:r>
              <a:rPr lang="de-DE" b="0" dirty="0" err="1" smtClean="0"/>
              <a:t>settings</a:t>
            </a:r>
            <a:r>
              <a:rPr lang="de-DE" b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	</a:t>
            </a:r>
            <a:r>
              <a:rPr lang="de-DE" b="0" dirty="0" smtClean="0"/>
              <a:t>942 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subcarriers</a:t>
            </a:r>
            <a:r>
              <a:rPr lang="de-DE" b="0" dirty="0" smtClean="0"/>
              <a:t> (183.98 MHz </a:t>
            </a:r>
            <a:r>
              <a:rPr lang="de-DE" b="0" dirty="0" err="1" smtClean="0"/>
              <a:t>used</a:t>
            </a:r>
            <a:r>
              <a:rPr lang="de-DE" b="0" dirty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	</a:t>
            </a:r>
            <a:r>
              <a:rPr lang="de-DE" b="0" dirty="0" smtClean="0"/>
              <a:t>410 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subcarriers</a:t>
            </a:r>
            <a:r>
              <a:rPr lang="de-DE" b="0" dirty="0" smtClean="0"/>
              <a:t> (80.32 MHz </a:t>
            </a:r>
            <a:r>
              <a:rPr lang="de-DE" b="0" dirty="0" err="1" smtClean="0"/>
              <a:t>used</a:t>
            </a:r>
            <a:r>
              <a:rPr lang="de-DE" b="0" dirty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 smtClean="0"/>
              <a:t>	205 </a:t>
            </a:r>
            <a:r>
              <a:rPr lang="de-DE" b="0" dirty="0" err="1"/>
              <a:t>active</a:t>
            </a:r>
            <a:r>
              <a:rPr lang="de-DE" b="0" dirty="0"/>
              <a:t> </a:t>
            </a:r>
            <a:r>
              <a:rPr lang="de-DE" b="0" dirty="0" err="1"/>
              <a:t>subcarriers</a:t>
            </a:r>
            <a:r>
              <a:rPr lang="de-DE" b="0" dirty="0"/>
              <a:t> </a:t>
            </a:r>
            <a:r>
              <a:rPr lang="de-DE" b="0" dirty="0" smtClean="0"/>
              <a:t>(40.39 MHz </a:t>
            </a:r>
            <a:r>
              <a:rPr lang="de-DE" b="0" dirty="0" err="1" smtClean="0"/>
              <a:t>used</a:t>
            </a:r>
            <a:r>
              <a:rPr lang="de-DE" b="0" dirty="0" smtClean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err="1" smtClean="0"/>
              <a:t>Mean</a:t>
            </a:r>
            <a:r>
              <a:rPr lang="de-DE" b="0" dirty="0" smtClean="0"/>
              <a:t> </a:t>
            </a:r>
            <a:r>
              <a:rPr lang="de-DE" b="0" dirty="0" err="1" smtClean="0"/>
              <a:t>number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bits</a:t>
            </a:r>
            <a:r>
              <a:rPr lang="de-DE" b="0" dirty="0" smtClean="0"/>
              <a:t>/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</a:t>
            </a:r>
            <a:r>
              <a:rPr lang="de-DE" b="0" dirty="0" smtClean="0"/>
              <a:t>: 4 </a:t>
            </a:r>
            <a:r>
              <a:rPr lang="de-DE" b="0" dirty="0" err="1" smtClean="0"/>
              <a:t>and</a:t>
            </a:r>
            <a:r>
              <a:rPr lang="de-DE" b="0" dirty="0" smtClean="0"/>
              <a:t> 6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both</a:t>
            </a:r>
            <a:r>
              <a:rPr lang="de-DE" b="0" dirty="0" smtClean="0"/>
              <a:t>, </a:t>
            </a:r>
            <a:r>
              <a:rPr lang="de-DE" b="0" dirty="0" err="1" smtClean="0"/>
              <a:t>fixed</a:t>
            </a:r>
            <a:r>
              <a:rPr lang="de-DE" b="0" dirty="0" smtClean="0"/>
              <a:t> </a:t>
            </a:r>
            <a:r>
              <a:rPr lang="de-DE" b="0" dirty="0" err="1" smtClean="0"/>
              <a:t>and</a:t>
            </a:r>
            <a:r>
              <a:rPr lang="de-DE" b="0" dirty="0" smtClean="0"/>
              <a:t> adaptive </a:t>
            </a:r>
            <a:r>
              <a:rPr lang="de-DE" b="0" dirty="0" err="1" smtClean="0"/>
              <a:t>mode</a:t>
            </a: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FEC: LDPC, rate: 5/6, block </a:t>
            </a:r>
            <a:r>
              <a:rPr lang="de-DE" b="0" dirty="0" err="1" smtClean="0"/>
              <a:t>length</a:t>
            </a:r>
            <a:r>
              <a:rPr lang="de-DE" b="0" dirty="0" smtClean="0"/>
              <a:t>: 4320 (960) </a:t>
            </a:r>
            <a:r>
              <a:rPr lang="de-DE" b="0" dirty="0" err="1" smtClean="0"/>
              <a:t>bits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98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Frontend </a:t>
            </a:r>
            <a:r>
              <a:rPr lang="de-DE" b="0" dirty="0" err="1" smtClean="0"/>
              <a:t>models</a:t>
            </a:r>
            <a:r>
              <a:rPr lang="de-DE" b="0" dirty="0" smtClean="0"/>
              <a:t> (band-pass </a:t>
            </a:r>
            <a:r>
              <a:rPr lang="de-DE" b="0" dirty="0" err="1" smtClean="0"/>
              <a:t>filter</a:t>
            </a:r>
            <a:r>
              <a:rPr lang="de-DE" b="0" dirty="0" smtClean="0"/>
              <a:t>):</a:t>
            </a:r>
            <a:br>
              <a:rPr lang="de-DE" b="0" dirty="0" smtClean="0"/>
            </a:br>
            <a:r>
              <a:rPr lang="de-DE" b="0" dirty="0" smtClean="0"/>
              <a:t>See </a:t>
            </a:r>
            <a:r>
              <a:rPr lang="de-DE" b="0" dirty="0" err="1" smtClean="0"/>
              <a:t>doc</a:t>
            </a:r>
            <a:r>
              <a:rPr lang="de-DE" b="0" dirty="0" smtClean="0"/>
              <a:t>. 11-19/187r4</a:t>
            </a:r>
          </a:p>
          <a:p>
            <a:pPr>
              <a:buFont typeface="Arial" panose="020B0604020202020204" pitchFamily="34" charset="0"/>
              <a:buChar char="•"/>
            </a:pP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Additional </a:t>
            </a:r>
            <a:r>
              <a:rPr lang="de-DE" b="0" dirty="0" err="1" smtClean="0"/>
              <a:t>narrow</a:t>
            </a:r>
            <a:r>
              <a:rPr lang="de-DE" b="0" dirty="0" smtClean="0"/>
              <a:t>-band LED</a:t>
            </a:r>
            <a:br>
              <a:rPr lang="de-DE" b="0" dirty="0" smtClean="0"/>
            </a:br>
            <a:r>
              <a:rPr lang="de-DE" b="0" dirty="0" err="1" smtClean="0"/>
              <a:t>model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some</a:t>
            </a:r>
            <a:r>
              <a:rPr lang="de-DE" b="0" dirty="0" smtClean="0"/>
              <a:t> </a:t>
            </a:r>
            <a:r>
              <a:rPr lang="de-DE" b="0" dirty="0" err="1" smtClean="0"/>
              <a:t>simulations</a:t>
            </a:r>
            <a:endParaRPr lang="de-DE" b="0" dirty="0" smtClean="0"/>
          </a:p>
          <a:p>
            <a:pPr>
              <a:buFontTx/>
              <a:buChar char="-"/>
            </a:pP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Signal power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measured</a:t>
            </a:r>
            <a:r>
              <a:rPr lang="de-DE" b="0" dirty="0" smtClean="0"/>
              <a:t> at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red</a:t>
            </a:r>
            <a:r>
              <a:rPr lang="de-DE" b="0" dirty="0" smtClean="0"/>
              <a:t> </a:t>
            </a:r>
            <a:r>
              <a:rPr lang="de-DE" b="0" dirty="0" err="1" smtClean="0"/>
              <a:t>circle</a:t>
            </a:r>
            <a:r>
              <a:rPr lang="de-DE" b="0" dirty="0" smtClean="0"/>
              <a:t>. SNR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set</a:t>
            </a:r>
            <a:r>
              <a:rPr lang="de-DE" b="0" dirty="0" smtClean="0"/>
              <a:t> </a:t>
            </a:r>
            <a:r>
              <a:rPr lang="de-DE" b="0" dirty="0" err="1" smtClean="0"/>
              <a:t>by</a:t>
            </a:r>
            <a:r>
              <a:rPr lang="de-DE" b="0" dirty="0" smtClean="0"/>
              <a:t> </a:t>
            </a:r>
            <a:r>
              <a:rPr lang="de-DE" b="0" dirty="0" err="1" smtClean="0"/>
              <a:t>adjusting</a:t>
            </a:r>
            <a:r>
              <a:rPr lang="de-DE" b="0" dirty="0" smtClean="0"/>
              <a:t> </a:t>
            </a:r>
            <a:r>
              <a:rPr lang="de-DE" b="0" dirty="0" err="1" smtClean="0"/>
              <a:t>noise</a:t>
            </a:r>
            <a:r>
              <a:rPr lang="de-DE" b="0" dirty="0" smtClean="0"/>
              <a:t> power in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following</a:t>
            </a:r>
            <a:r>
              <a:rPr lang="de-DE" b="0" dirty="0" smtClean="0"/>
              <a:t> AWGN block </a:t>
            </a:r>
            <a:r>
              <a:rPr lang="de-DE" b="0" dirty="0" err="1" smtClean="0"/>
              <a:t>accordingly</a:t>
            </a:r>
            <a:r>
              <a:rPr lang="de-DE" b="0" dirty="0" smtClean="0"/>
              <a:t>. The </a:t>
            </a:r>
            <a:r>
              <a:rPr lang="de-DE" b="0" dirty="0" err="1" smtClean="0"/>
              <a:t>impact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Rx</a:t>
            </a:r>
            <a:r>
              <a:rPr lang="de-DE" b="0" dirty="0" smtClean="0"/>
              <a:t> </a:t>
            </a:r>
            <a:r>
              <a:rPr lang="de-DE" b="0" dirty="0" err="1" smtClean="0"/>
              <a:t>model</a:t>
            </a:r>
            <a:r>
              <a:rPr lang="de-DE" b="0" dirty="0" smtClean="0"/>
              <a:t> on SNR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assumed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be</a:t>
            </a:r>
            <a:r>
              <a:rPr lang="de-DE" b="0" dirty="0" smtClean="0"/>
              <a:t> </a:t>
            </a:r>
            <a:r>
              <a:rPr lang="de-DE" b="0" dirty="0" err="1" smtClean="0"/>
              <a:t>neglibible</a:t>
            </a:r>
            <a:r>
              <a:rPr lang="de-DE" b="0" dirty="0" smtClean="0"/>
              <a:t>, </a:t>
            </a:r>
            <a:r>
              <a:rPr lang="de-DE" b="0" dirty="0" err="1" smtClean="0"/>
              <a:t>as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used</a:t>
            </a:r>
            <a:r>
              <a:rPr lang="de-DE" b="0" dirty="0" smtClean="0"/>
              <a:t> </a:t>
            </a:r>
            <a:r>
              <a:rPr lang="de-DE" b="0" dirty="0" err="1" smtClean="0"/>
              <a:t>bandpass</a:t>
            </a:r>
            <a:r>
              <a:rPr lang="de-DE" b="0" dirty="0" smtClean="0"/>
              <a:t> </a:t>
            </a:r>
            <a:r>
              <a:rPr lang="de-DE" b="0" dirty="0" err="1" smtClean="0"/>
              <a:t>cutoff</a:t>
            </a:r>
            <a:r>
              <a:rPr lang="de-DE" b="0" dirty="0" smtClean="0"/>
              <a:t> </a:t>
            </a:r>
            <a:r>
              <a:rPr lang="de-DE" b="0" dirty="0" err="1" smtClean="0"/>
              <a:t>frequency</a:t>
            </a:r>
            <a:r>
              <a:rPr lang="de-DE" b="0" dirty="0" smtClean="0"/>
              <a:t> </a:t>
            </a:r>
            <a:r>
              <a:rPr lang="de-DE" b="0" dirty="0" err="1" smtClean="0"/>
              <a:t>exceeds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signal</a:t>
            </a:r>
            <a:r>
              <a:rPr lang="de-DE" b="0" dirty="0" smtClean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.</a:t>
            </a:r>
            <a:endParaRPr lang="de-DE" b="0" dirty="0"/>
          </a:p>
          <a:p>
            <a:pPr>
              <a:buFontTx/>
              <a:buChar char="-"/>
            </a:pPr>
            <a:endParaRPr lang="de-DE" b="0" dirty="0"/>
          </a:p>
          <a:p>
            <a:pPr>
              <a:buFontTx/>
              <a:buChar char="-"/>
            </a:pPr>
            <a:endParaRPr lang="de-DE" b="0" dirty="0" smtClean="0"/>
          </a:p>
          <a:p>
            <a:pPr>
              <a:buFontTx/>
              <a:buChar char="-"/>
            </a:pPr>
            <a:endParaRPr lang="de-DE" b="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318" y="1997315"/>
            <a:ext cx="5420284" cy="2311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 bwMode="auto">
          <a:xfrm>
            <a:off x="10870615" y="3496591"/>
            <a:ext cx="216024" cy="14401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" name="Gerade Verbindung mit Pfeil 5"/>
          <p:cNvCxnSpPr>
            <a:stCxn id="7" idx="2"/>
          </p:cNvCxnSpPr>
          <p:nvPr/>
        </p:nvCxnSpPr>
        <p:spPr bwMode="auto">
          <a:xfrm flipH="1">
            <a:off x="10200456" y="1798974"/>
            <a:ext cx="208814" cy="6543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9636462" y="1214199"/>
            <a:ext cx="1545616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+ LED </a:t>
            </a:r>
            <a:r>
              <a:rPr lang="de-DE" sz="1600" b="1" dirty="0" err="1" smtClean="0">
                <a:solidFill>
                  <a:schemeClr val="tx1"/>
                </a:solidFill>
              </a:rPr>
              <a:t>model</a:t>
            </a:r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600" b="1" dirty="0" smtClean="0">
                <a:solidFill>
                  <a:schemeClr val="tx1"/>
                </a:solidFill>
              </a:rPr>
              <a:t>(</a:t>
            </a:r>
            <a:r>
              <a:rPr lang="de-DE" sz="1600" b="1" dirty="0" err="1" smtClean="0">
                <a:solidFill>
                  <a:schemeClr val="tx1"/>
                </a:solidFill>
              </a:rPr>
              <a:t>low</a:t>
            </a:r>
            <a:r>
              <a:rPr lang="de-DE" sz="1600" b="1" dirty="0" smtClean="0">
                <a:solidFill>
                  <a:schemeClr val="tx1"/>
                </a:solidFill>
              </a:rPr>
              <a:t> pass </a:t>
            </a:r>
            <a:r>
              <a:rPr lang="de-DE" sz="1600" b="1" dirty="0" err="1" smtClean="0">
                <a:solidFill>
                  <a:schemeClr val="tx1"/>
                </a:solidFill>
              </a:rPr>
              <a:t>filter</a:t>
            </a:r>
            <a:r>
              <a:rPr lang="de-DE" sz="1600" b="1" dirty="0" smtClean="0">
                <a:solidFill>
                  <a:schemeClr val="tx1"/>
                </a:solidFill>
              </a:rPr>
              <a:t>)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– Time Domain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14401" y="1981201"/>
            <a:ext cx="532561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Enterprise Conference Room S3-D1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Pronounced LOS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 diffuse multi-path components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Industrial Wireless D7 (overall)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pronounced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Energy spread over 3 main components</a:t>
            </a:r>
            <a:endParaRPr lang="en-US" dirty="0"/>
          </a:p>
          <a:p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2205557"/>
            <a:ext cx="4795875" cy="36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63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– Frequency Domain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14401" y="1981201"/>
            <a:ext cx="5253607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Enterprise Conference Room S3-D1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pass &lt;45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Flat with some ripple &gt;45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Industrial Wireless D7 (overall)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pass &lt;30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Deep fades &gt;30 MHz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167" y="2205557"/>
            <a:ext cx="4795875" cy="36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211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LED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628800"/>
            <a:ext cx="4053529" cy="3097278"/>
          </a:xfr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73283"/>
            <a:ext cx="35234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rechts 13"/>
          <p:cNvSpPr/>
          <p:nvPr/>
        </p:nvSpPr>
        <p:spPr bwMode="auto">
          <a:xfrm>
            <a:off x="5591944" y="2961415"/>
            <a:ext cx="720080" cy="432048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6908" y="481017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Measurement (solid) </a:t>
            </a:r>
            <a:r>
              <a:rPr lang="de-DE" sz="1800" b="1" dirty="0" err="1" smtClean="0">
                <a:solidFill>
                  <a:schemeClr val="tx1"/>
                </a:solidFill>
              </a:rPr>
              <a:t>and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approximation</a:t>
            </a:r>
            <a:r>
              <a:rPr lang="de-DE" sz="1800" b="1" dirty="0" smtClean="0">
                <a:solidFill>
                  <a:schemeClr val="tx1"/>
                </a:solidFill>
              </a:rPr>
              <a:t> (</a:t>
            </a:r>
            <a:r>
              <a:rPr lang="de-DE" sz="1800" b="1" dirty="0" err="1" smtClean="0">
                <a:solidFill>
                  <a:schemeClr val="tx1"/>
                </a:solidFill>
              </a:rPr>
              <a:t>dashed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de-DE" sz="1800" b="1" dirty="0" err="1" smtClean="0">
                <a:solidFill>
                  <a:schemeClr val="tx1"/>
                </a:solidFill>
              </a:rPr>
              <a:t>as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presented</a:t>
            </a:r>
            <a:r>
              <a:rPr lang="de-DE" sz="1800" b="1" dirty="0" smtClean="0">
                <a:solidFill>
                  <a:schemeClr val="tx1"/>
                </a:solidFill>
              </a:rPr>
              <a:t> in </a:t>
            </a:r>
            <a:r>
              <a:rPr lang="de-DE" sz="1800" b="1" dirty="0" err="1" smtClean="0">
                <a:solidFill>
                  <a:schemeClr val="tx1"/>
                </a:solidFill>
              </a:rPr>
              <a:t>doc</a:t>
            </a:r>
            <a:r>
              <a:rPr lang="de-DE" sz="1800" b="1" dirty="0" smtClean="0">
                <a:solidFill>
                  <a:schemeClr val="tx1"/>
                </a:solidFill>
              </a:rPr>
              <a:t>. 19-1208r0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84032" y="481017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Approximation </a:t>
            </a:r>
            <a:r>
              <a:rPr lang="de-DE" sz="1800" b="1" dirty="0" err="1" smtClean="0">
                <a:solidFill>
                  <a:schemeClr val="tx1"/>
                </a:solidFill>
              </a:rPr>
              <a:t>from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left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figure</a:t>
            </a:r>
            <a:r>
              <a:rPr lang="de-DE" sz="1800" b="1" dirty="0" smtClean="0">
                <a:solidFill>
                  <a:schemeClr val="tx1"/>
                </a:solidFill>
              </a:rPr>
              <a:t> (</a:t>
            </a:r>
            <a:r>
              <a:rPr lang="de-DE" sz="1800" b="1" dirty="0" err="1" smtClean="0">
                <a:solidFill>
                  <a:schemeClr val="tx1"/>
                </a:solidFill>
              </a:rPr>
              <a:t>dashed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red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de-DE" sz="1800" b="1" dirty="0" err="1" smtClean="0">
                <a:solidFill>
                  <a:schemeClr val="tx1"/>
                </a:solidFill>
              </a:rPr>
              <a:t>and</a:t>
            </a:r>
            <a:r>
              <a:rPr lang="de-DE" sz="1800" b="1" dirty="0" smtClean="0">
                <a:solidFill>
                  <a:schemeClr val="tx1"/>
                </a:solidFill>
              </a:rPr>
              <a:t> digital </a:t>
            </a:r>
            <a:r>
              <a:rPr lang="de-DE" sz="1800" b="1" dirty="0" err="1" smtClean="0">
                <a:solidFill>
                  <a:schemeClr val="tx1"/>
                </a:solidFill>
              </a:rPr>
              <a:t>filter</a:t>
            </a:r>
            <a:r>
              <a:rPr lang="de-DE" sz="1800" b="1" dirty="0" smtClean="0">
                <a:solidFill>
                  <a:schemeClr val="tx1"/>
                </a:solidFill>
              </a:rPr>
              <a:t> fit (solid </a:t>
            </a:r>
            <a:r>
              <a:rPr lang="de-DE" sz="1800" b="1" dirty="0" err="1" smtClean="0">
                <a:solidFill>
                  <a:schemeClr val="tx1"/>
                </a:solidFill>
              </a:rPr>
              <a:t>blue</a:t>
            </a:r>
            <a:r>
              <a:rPr lang="de-DE" sz="1800" b="1" dirty="0" smtClean="0">
                <a:solidFill>
                  <a:schemeClr val="tx1"/>
                </a:solidFill>
              </a:rPr>
              <a:t>)</a:t>
            </a:r>
            <a:endParaRPr lang="de-DE" sz="1800" b="1" dirty="0">
              <a:solidFill>
                <a:schemeClr val="tx1"/>
              </a:solidFill>
            </a:endParaRPr>
          </a:p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Second </a:t>
            </a:r>
            <a:r>
              <a:rPr lang="de-DE" sz="1800" b="1" dirty="0" err="1" smtClean="0">
                <a:solidFill>
                  <a:schemeClr val="tx1"/>
                </a:solidFill>
              </a:rPr>
              <a:t>order</a:t>
            </a:r>
            <a:r>
              <a:rPr lang="de-DE" sz="1800" b="1" dirty="0" smtClean="0">
                <a:solidFill>
                  <a:schemeClr val="tx1"/>
                </a:solidFill>
              </a:rPr>
              <a:t> IIR </a:t>
            </a:r>
            <a:r>
              <a:rPr lang="de-DE" sz="1800" b="1" dirty="0" err="1" smtClean="0">
                <a:solidFill>
                  <a:schemeClr val="tx1"/>
                </a:solidFill>
              </a:rPr>
              <a:t>filter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879976" y="5754893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 smtClean="0">
                <a:solidFill>
                  <a:schemeClr val="tx1"/>
                </a:solidFill>
              </a:rPr>
              <a:t>Matlab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code</a:t>
            </a:r>
            <a:r>
              <a:rPr lang="de-DE" sz="1200" b="1" dirty="0" smtClean="0">
                <a:solidFill>
                  <a:schemeClr val="tx1"/>
                </a:solidFill>
              </a:rPr>
              <a:t> (SOS form):</a:t>
            </a:r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g_led</a:t>
            </a:r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0.003078294298992;</a:t>
            </a:r>
          </a:p>
          <a:p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sos_led</a:t>
            </a:r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[1,2,1,1,-1.83703636178762,0.849349538983590];   </a:t>
            </a:r>
          </a:p>
        </p:txBody>
      </p:sp>
    </p:spTree>
    <p:extLst>
      <p:ext uri="{BB962C8B-B14F-4D97-AF65-F5344CB8AC3E}">
        <p14:creationId xmlns:p14="http://schemas.microsoft.com/office/powerpoint/2010/main" val="254608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Conference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184 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1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1033</Words>
  <Application>Microsoft Office PowerPoint</Application>
  <PresentationFormat>Breitbild</PresentationFormat>
  <Paragraphs>197</Paragraphs>
  <Slides>20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 Unicode MS</vt:lpstr>
      <vt:lpstr>MS Gothic</vt:lpstr>
      <vt:lpstr>Arial</vt:lpstr>
      <vt:lpstr>Calibri</vt:lpstr>
      <vt:lpstr>Courier New</vt:lpstr>
      <vt:lpstr>Times New Roman</vt:lpstr>
      <vt:lpstr>Office</vt:lpstr>
      <vt:lpstr>Document</vt:lpstr>
      <vt:lpstr>Simulation results with bit-loading for the LC-optimized PHY</vt:lpstr>
      <vt:lpstr>Abstract</vt:lpstr>
      <vt:lpstr>Overview</vt:lpstr>
      <vt:lpstr>LC-optimized PHY configuration</vt:lpstr>
      <vt:lpstr>Simulation setup</vt:lpstr>
      <vt:lpstr>Channel Models – Time Domain</vt:lpstr>
      <vt:lpstr>Channel Models – Frequency Domain</vt:lpstr>
      <vt:lpstr>Additional LED model</vt:lpstr>
      <vt:lpstr>Enterprise Conference room channel, 184 MHz, 4 bits/SC</vt:lpstr>
      <vt:lpstr>Industrial Wireless channel, 184 MHz, 4 bits/SC</vt:lpstr>
      <vt:lpstr>Enterprise Conference room channel, 184 MHz, 4 bits/SC, FEC block length 960 bits</vt:lpstr>
      <vt:lpstr>Industrial Wireless channel, 184 MHz, 4 bits/SC, FEC block length 960 bits</vt:lpstr>
      <vt:lpstr>Enterprise Conference room channel, 184 MHz, 6 bits/SC</vt:lpstr>
      <vt:lpstr>Industrial Wireless channel, 184 MHz, 6 bits/SC</vt:lpstr>
      <vt:lpstr>Enterprise Conference room channel, 80 MHz, 4 bits/SC</vt:lpstr>
      <vt:lpstr>Enterprise Conference room channel, 80 MHz, 4 bits/SC + LED model</vt:lpstr>
      <vt:lpstr>Enterprise Conference room channel, 40 MHz, 4 bits/SC</vt:lpstr>
      <vt:lpstr>Enterprise Conference room channel, 40 MHz, 4 bits/SC + LED model</vt:lpstr>
      <vt:lpstr>Overview of results</vt:lpstr>
      <vt:lpstr>Summary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Bober, Kai Lennert</dc:creator>
  <cp:lastModifiedBy>Jungnickel, Volker</cp:lastModifiedBy>
  <cp:revision>123</cp:revision>
  <cp:lastPrinted>1601-01-01T00:00:00Z</cp:lastPrinted>
  <dcterms:created xsi:type="dcterms:W3CDTF">2019-06-26T12:03:05Z</dcterms:created>
  <dcterms:modified xsi:type="dcterms:W3CDTF">2019-09-20T18:18:11Z</dcterms:modified>
</cp:coreProperties>
</file>