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38" r:id="rId5"/>
    <p:sldId id="491" r:id="rId6"/>
    <p:sldId id="494" r:id="rId7"/>
    <p:sldId id="493" r:id="rId8"/>
    <p:sldId id="495" r:id="rId9"/>
    <p:sldId id="496" r:id="rId10"/>
    <p:sldId id="497" r:id="rId11"/>
    <p:sldId id="498" r:id="rId12"/>
    <p:sldId id="499" r:id="rId13"/>
    <p:sldId id="500" r:id="rId14"/>
    <p:sldId id="505" r:id="rId15"/>
    <p:sldId id="504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ho Seok" initials="YS" lastIdx="1" clrIdx="0">
    <p:extLst>
      <p:ext uri="{19B8F6BF-5375-455C-9EA6-DF929625EA0E}">
        <p15:presenceInfo xmlns:p15="http://schemas.microsoft.com/office/powerpoint/2012/main" userId="S-1-5-21-3285339950-981350797-2163593329-28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0" autoAdjust="0"/>
    <p:restoredTop sz="99548" autoAdjust="0"/>
  </p:normalViewPr>
  <p:slideViewPr>
    <p:cSldViewPr>
      <p:cViewPr varScale="1">
        <p:scale>
          <a:sx n="70" d="100"/>
          <a:sy n="70" d="100"/>
        </p:scale>
        <p:origin x="4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7567" y="6475413"/>
            <a:ext cx="144635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2601"/>
            <a:ext cx="914400" cy="9151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36039" y="6475413"/>
            <a:ext cx="1407886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 userDrawn="1"/>
        </p:nvSpPr>
        <p:spPr bwMode="auto">
          <a:xfrm>
            <a:off x="7086600" y="6415085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802.11-19/1547r4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74-01-00be-multi-link-auxiliary-linkpptx" TargetMode="External"/><Relationship Id="rId2" Type="http://schemas.openxmlformats.org/officeDocument/2006/relationships/hyperlink" Target="https://mentor.ieee.org/802.11/dcn/19/11-19-1574-01-00be-multi-link-auxiliary-link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Operation and Channel Access Discussion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198606"/>
              </p:ext>
            </p:extLst>
          </p:nvPr>
        </p:nvGraphicFramePr>
        <p:xfrm>
          <a:off x="536575" y="3260725"/>
          <a:ext cx="7921625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" name="Document" r:id="rId4" imgW="8337738" imgH="3283832" progId="Word.Document.8">
                  <p:embed/>
                </p:oleObj>
              </mc:Choice>
              <mc:Fallback>
                <p:oleObj name="Document" r:id="rId4" imgW="8337738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3260725"/>
                        <a:ext cx="7921625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847013" cy="2895600"/>
          </a:xfrm>
        </p:spPr>
        <p:txBody>
          <a:bodyPr/>
          <a:lstStyle/>
          <a:p>
            <a:pPr lvl="0"/>
            <a:r>
              <a:rPr lang="en-US" smtClean="0"/>
              <a:t>Do </a:t>
            </a:r>
            <a:r>
              <a:rPr lang="en-US" dirty="0"/>
              <a:t>you support that an AP MLD </a:t>
            </a:r>
            <a:r>
              <a:rPr lang="en-US" dirty="0" smtClean="0"/>
              <a:t>may </a:t>
            </a:r>
            <a:r>
              <a:rPr lang="en-US" dirty="0"/>
              <a:t>transmit Beacon only on a subset of multiple links?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. Transmit Beacon on one link of a pair of links</a:t>
            </a:r>
          </a:p>
          <a:p>
            <a:pPr lvl="1"/>
            <a:r>
              <a:rPr lang="en-US" dirty="0"/>
              <a:t>How to choose the link to transmit Beacon is TBD.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1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847013" cy="2895600"/>
          </a:xfrm>
        </p:spPr>
        <p:txBody>
          <a:bodyPr/>
          <a:lstStyle/>
          <a:p>
            <a:r>
              <a:rPr lang="en-US" dirty="0" smtClean="0"/>
              <a:t>Do </a:t>
            </a:r>
            <a:r>
              <a:rPr lang="en-US" dirty="0"/>
              <a:t>you support that an AP MLD is capable to enable or disable a contention based channel access for each STA within a non-AP MLD?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0" lvl="1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27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828800"/>
            <a:ext cx="8305800" cy="4648200"/>
          </a:xfrm>
        </p:spPr>
        <p:txBody>
          <a:bodyPr/>
          <a:lstStyle/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sz="1800" dirty="0"/>
              <a:t>[1] </a:t>
            </a: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mentor.ieee.org/802.11/dcn/19/11-19-1574-01-00be-multi-link-auxiliary-link.pptx</a:t>
            </a:r>
            <a:endParaRPr lang="en-US" sz="1800" dirty="0" smtClean="0"/>
          </a:p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r>
              <a:rPr lang="en-US" sz="1800" dirty="0" smtClean="0"/>
              <a:t>[</a:t>
            </a:r>
            <a:r>
              <a:rPr lang="en-US" sz="1800" dirty="0"/>
              <a:t>2</a:t>
            </a:r>
            <a:r>
              <a:rPr lang="en-US" sz="1800" dirty="0" smtClean="0"/>
              <a:t>]</a:t>
            </a:r>
            <a:r>
              <a:rPr lang="en-US" dirty="0">
                <a:hlinkClick r:id="rId3"/>
              </a:rPr>
              <a:t>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mentor.ieee.org/802.11/dcn/19/11-19-1116-04-00be-channel-access-in-multiband-operation.pptx</a:t>
            </a:r>
            <a:endParaRPr lang="en-US" sz="1800" dirty="0"/>
          </a:p>
          <a:p>
            <a:pPr marL="0" indent="0">
              <a:lnSpc>
                <a:spcPct val="90000"/>
              </a:lnSpc>
              <a:buClr>
                <a:schemeClr val="accent1"/>
              </a:buClr>
              <a:buNone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06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524000"/>
            <a:ext cx="8153399" cy="4572000"/>
          </a:xfrm>
        </p:spPr>
        <p:txBody>
          <a:bodyPr/>
          <a:lstStyle/>
          <a:p>
            <a:r>
              <a:rPr lang="en-US" sz="2000" dirty="0"/>
              <a:t>A constrained AP MLD supports the multi-link operation but has an in-device coexistence interference when the two links are close to each other</a:t>
            </a:r>
          </a:p>
          <a:p>
            <a:pPr lvl="1"/>
            <a:r>
              <a:rPr lang="en-US" sz="1800" dirty="0"/>
              <a:t>The transmit power leakage from one link will severely interfere the reception of frames on the other link. </a:t>
            </a:r>
            <a:r>
              <a:rPr lang="en-US" sz="1800" dirty="0" err="1"/>
              <a:t>Eg</a:t>
            </a:r>
            <a:r>
              <a:rPr lang="en-US" sz="1800" dirty="0"/>
              <a:t>. DL + UL on two links.</a:t>
            </a:r>
          </a:p>
          <a:p>
            <a:pPr lvl="1"/>
            <a:r>
              <a:rPr lang="en-US" sz="1800" dirty="0"/>
              <a:t>When there are legacy STAs or single link EHT STAs, different STAs contend the channels on different links </a:t>
            </a:r>
            <a:r>
              <a:rPr lang="en-US" sz="1800" dirty="0" smtClean="0"/>
              <a:t>without </a:t>
            </a:r>
            <a:r>
              <a:rPr lang="en-US" sz="1800" dirty="0"/>
              <a:t>knowing the channel status of the other link</a:t>
            </a:r>
          </a:p>
          <a:p>
            <a:pPr marL="342900" lvl="1" indent="-342900">
              <a:buChar char="•"/>
            </a:pPr>
            <a:r>
              <a:rPr lang="en-US" b="1" dirty="0"/>
              <a:t>A simple rule should be considered as the baseline operation for multi-link AP and non-AP devices with IDC </a:t>
            </a:r>
            <a:r>
              <a:rPr lang="en-US" b="1" dirty="0" smtClean="0"/>
              <a:t>constraints to improve the spectrum efficiency</a:t>
            </a:r>
            <a:r>
              <a:rPr lang="en-US" sz="1800" b="1" dirty="0"/>
              <a:t> for multiple links with IDC constraints </a:t>
            </a:r>
            <a:endParaRPr lang="en-US" sz="1800" b="1" dirty="0" smtClean="0"/>
          </a:p>
          <a:p>
            <a:pPr marL="342900" lvl="1" indent="-342900">
              <a:buFontTx/>
              <a:buChar char="•"/>
            </a:pPr>
            <a:r>
              <a:rPr lang="en-US" b="1" dirty="0"/>
              <a:t>Some contributions has discussed the issues [1] [2</a:t>
            </a:r>
            <a:r>
              <a:rPr lang="en-US" b="1" dirty="0" smtClean="0"/>
              <a:t>]</a:t>
            </a:r>
          </a:p>
          <a:p>
            <a:pPr marL="342900" lvl="1" indent="-342900">
              <a:buChar char="•"/>
            </a:pPr>
            <a:r>
              <a:rPr lang="en-US" b="1" dirty="0" smtClean="0"/>
              <a:t>In </a:t>
            </a:r>
            <a:r>
              <a:rPr lang="en-US" b="1" dirty="0"/>
              <a:t>this proposal, we discuss the multi-link operation of the AP having an in-device coexistence (IDC) interference between multiple </a:t>
            </a:r>
            <a:r>
              <a:rPr lang="en-US" b="1" dirty="0" smtClean="0"/>
              <a:t>links. </a:t>
            </a: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7" y="443299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762000" y="320287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8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02" y="1524000"/>
            <a:ext cx="8153399" cy="4572000"/>
          </a:xfrm>
        </p:spPr>
        <p:txBody>
          <a:bodyPr/>
          <a:lstStyle/>
          <a:p>
            <a:r>
              <a:rPr lang="en-US" dirty="0"/>
              <a:t>A constrained AP MLD which supports the multi-link operation but has an in-device coexistence interference operates as the following: </a:t>
            </a:r>
          </a:p>
          <a:p>
            <a:pPr lvl="1"/>
            <a:r>
              <a:rPr lang="en-US" sz="1800" dirty="0"/>
              <a:t>A STA of the constrained AP MLD performs a contention on the primary channel of link 1 (Single Primary Channel mode).</a:t>
            </a:r>
          </a:p>
          <a:p>
            <a:pPr lvl="2"/>
            <a:r>
              <a:rPr lang="en-US" sz="1600" dirty="0"/>
              <a:t>After obtaining a TXOP on link1 (</a:t>
            </a:r>
            <a:r>
              <a:rPr lang="en-US" sz="1600" dirty="0" err="1"/>
              <a:t>backoff</a:t>
            </a:r>
            <a:r>
              <a:rPr lang="en-US" sz="1600" dirty="0"/>
              <a:t> to 0), the AP MLD checks the channel status of link 2. </a:t>
            </a:r>
          </a:p>
          <a:p>
            <a:pPr lvl="3"/>
            <a:r>
              <a:rPr lang="en-US" dirty="0"/>
              <a:t>If the STA of the AP MLD is not a TXOP responder on link2, the STA of the MLD can transmit frames over link1. </a:t>
            </a:r>
          </a:p>
          <a:p>
            <a:pPr lvl="4"/>
            <a:r>
              <a:rPr lang="en-US" dirty="0"/>
              <a:t>If the channel status of Link 2 is IDLE, </a:t>
            </a:r>
            <a:r>
              <a:rPr lang="en-US" dirty="0" err="1"/>
              <a:t>ie</a:t>
            </a:r>
            <a:r>
              <a:rPr lang="en-US" dirty="0"/>
              <a:t>. Virtual CS idle and/or PIFS CS idle,  the STAs of the MLD can transmit frames over both link 1 and link 2 simultaneously. (Fig.1 case 1)</a:t>
            </a:r>
          </a:p>
          <a:p>
            <a:pPr lvl="4"/>
            <a:r>
              <a:rPr lang="en-US" dirty="0"/>
              <a:t>If the channel status of link 2 is not IDLE,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 the STA of the MLD can transmit frames on link 1 only. (Fig.1 case1 )</a:t>
            </a:r>
          </a:p>
          <a:p>
            <a:pPr lvl="3"/>
            <a:r>
              <a:rPr lang="en-US" dirty="0"/>
              <a:t>Otherwise, the STA of the MLD shall not transmit frames on link 1. (Fig.2 case 2)</a:t>
            </a:r>
          </a:p>
          <a:p>
            <a:pPr marL="342900" lvl="1" indent="-342900">
              <a:buChar char="•"/>
            </a:pPr>
            <a:r>
              <a:rPr lang="en-US" b="1" dirty="0" smtClean="0"/>
              <a:t> </a:t>
            </a:r>
            <a:endParaRPr lang="en-US" b="1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7" y="443299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Constrained AP MLD operation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762000" y="320287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80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6692" y="975467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Constrained AP MLD operation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Single primary channel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050452" y="3693312"/>
            <a:ext cx="959948" cy="12690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05318" y="4467923"/>
            <a:ext cx="428909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39287" y="4463205"/>
            <a:ext cx="430625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05000" y="3759939"/>
            <a:ext cx="11811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114550" y="4050007"/>
            <a:ext cx="7239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STA1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2114550" y="4659607"/>
            <a:ext cx="762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6800" y="431722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 MLD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838450" y="4227655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876550" y="4838423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81350" y="4049336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Link1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190875" y="4653014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Link2</a:t>
            </a:r>
            <a:endParaRPr lang="en-US" sz="1000" dirty="0"/>
          </a:p>
        </p:txBody>
      </p:sp>
      <p:sp>
        <p:nvSpPr>
          <p:cNvPr id="20" name="Rectangle 19"/>
          <p:cNvSpPr/>
          <p:nvPr/>
        </p:nvSpPr>
        <p:spPr>
          <a:xfrm>
            <a:off x="5396375" y="4038240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5574202" y="4038240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5735278" y="4038443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23" name="Rectangle 22"/>
          <p:cNvSpPr/>
          <p:nvPr/>
        </p:nvSpPr>
        <p:spPr>
          <a:xfrm>
            <a:off x="5919428" y="4038443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6113210" y="3867697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539287" y="3864222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040633" y="4490752"/>
            <a:ext cx="1120819" cy="366268"/>
          </a:xfrm>
          <a:prstGeom prst="rect">
            <a:avLst/>
          </a:prstGeom>
          <a:solidFill>
            <a:srgbClr val="FFC00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OBSS </a:t>
            </a:r>
            <a:r>
              <a:rPr lang="en-US" sz="1200" dirty="0" smtClean="0">
                <a:solidFill>
                  <a:schemeClr val="tx1"/>
                </a:solidFill>
              </a:rPr>
              <a:t>busy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031992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28" name="Rectangle 27"/>
          <p:cNvSpPr/>
          <p:nvPr/>
        </p:nvSpPr>
        <p:spPr>
          <a:xfrm>
            <a:off x="4216142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29" name="Rectangle 28"/>
          <p:cNvSpPr/>
          <p:nvPr/>
        </p:nvSpPr>
        <p:spPr>
          <a:xfrm>
            <a:off x="4409924" y="3869620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836001" y="3866145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91356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32" name="Rectangle 31"/>
          <p:cNvSpPr/>
          <p:nvPr/>
        </p:nvSpPr>
        <p:spPr>
          <a:xfrm>
            <a:off x="3869183" y="4040366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4447636" y="3623342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61" name="TextBox 60"/>
          <p:cNvSpPr txBox="1"/>
          <p:nvPr/>
        </p:nvSpPr>
        <p:spPr>
          <a:xfrm>
            <a:off x="6138197" y="3397415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62" name="Rectangle 61"/>
          <p:cNvSpPr/>
          <p:nvPr/>
        </p:nvSpPr>
        <p:spPr>
          <a:xfrm>
            <a:off x="5771079" y="4510841"/>
            <a:ext cx="292603" cy="366268"/>
          </a:xfrm>
          <a:prstGeom prst="rect">
            <a:avLst/>
          </a:prstGeom>
          <a:solidFill>
            <a:srgbClr val="92D05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83384" y="4587727"/>
            <a:ext cx="4774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IDLE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4330352" y="5695890"/>
            <a:ext cx="849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Fig.1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29153" y="2303991"/>
            <a:ext cx="7451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Case 1: link 2 is OBSS busy</a:t>
            </a:r>
            <a:endParaRPr lang="en-US" sz="2400" dirty="0"/>
          </a:p>
        </p:txBody>
      </p:sp>
      <p:sp>
        <p:nvSpPr>
          <p:cNvPr id="64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29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24462" y="974929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Constrained AP MLD operation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- Single primary channel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124798" y="5772090"/>
            <a:ext cx="849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Fig.2</a:t>
            </a:r>
            <a:endParaRPr lang="en-US" sz="2000" dirty="0"/>
          </a:p>
        </p:txBody>
      </p:sp>
      <p:sp>
        <p:nvSpPr>
          <p:cNvPr id="35" name="Rectangle 34"/>
          <p:cNvSpPr/>
          <p:nvPr/>
        </p:nvSpPr>
        <p:spPr>
          <a:xfrm>
            <a:off x="1314450" y="3849164"/>
            <a:ext cx="11811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524000" y="4139232"/>
            <a:ext cx="7239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STA1</a:t>
            </a:r>
            <a:endParaRPr lang="en-US" sz="1600" dirty="0"/>
          </a:p>
        </p:txBody>
      </p:sp>
      <p:sp>
        <p:nvSpPr>
          <p:cNvPr id="37" name="Rectangle 36"/>
          <p:cNvSpPr/>
          <p:nvPr/>
        </p:nvSpPr>
        <p:spPr>
          <a:xfrm>
            <a:off x="1524000" y="4748832"/>
            <a:ext cx="762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44064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AP MLD</a:t>
            </a:r>
            <a:endParaRPr lang="en-US" sz="1600" dirty="0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2247900" y="4329732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2286000" y="4927648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90800" y="41385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Link1</a:t>
            </a:r>
            <a:endParaRPr lang="en-US" sz="1000" dirty="0"/>
          </a:p>
        </p:txBody>
      </p:sp>
      <p:sp>
        <p:nvSpPr>
          <p:cNvPr id="42" name="TextBox 41"/>
          <p:cNvSpPr txBox="1"/>
          <p:nvPr/>
        </p:nvSpPr>
        <p:spPr>
          <a:xfrm>
            <a:off x="2600325" y="4742239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Link2</a:t>
            </a:r>
            <a:endParaRPr lang="en-US" sz="1000" dirty="0"/>
          </a:p>
        </p:txBody>
      </p:sp>
      <p:sp>
        <p:nvSpPr>
          <p:cNvPr id="45" name="Rectangle 44"/>
          <p:cNvSpPr/>
          <p:nvPr/>
        </p:nvSpPr>
        <p:spPr>
          <a:xfrm>
            <a:off x="6957999" y="4569173"/>
            <a:ext cx="400050" cy="366268"/>
          </a:xfrm>
          <a:prstGeom prst="rect">
            <a:avLst/>
          </a:prstGeom>
          <a:solidFill>
            <a:srgbClr val="00B05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70749" y="4565698"/>
            <a:ext cx="401651" cy="366268"/>
          </a:xfrm>
          <a:prstGeom prst="rect">
            <a:avLst/>
          </a:prstGeom>
          <a:solidFill>
            <a:srgbClr val="00B05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75477" y="4956434"/>
            <a:ext cx="12255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UL TXOP</a:t>
            </a:r>
          </a:p>
          <a:p>
            <a:pPr algn="ctr"/>
            <a:r>
              <a:rPr lang="en-US" sz="1050" dirty="0" smtClean="0"/>
              <a:t>of intra BSS</a:t>
            </a:r>
            <a:endParaRPr lang="en-US" sz="1050" dirty="0"/>
          </a:p>
        </p:txBody>
      </p:sp>
      <p:sp>
        <p:nvSpPr>
          <p:cNvPr id="48" name="Rectangle 47"/>
          <p:cNvSpPr/>
          <p:nvPr/>
        </p:nvSpPr>
        <p:spPr>
          <a:xfrm>
            <a:off x="7272516" y="3983508"/>
            <a:ext cx="400050" cy="34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>
            <a:off x="7272516" y="3990307"/>
            <a:ext cx="400050" cy="32774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7272516" y="3990307"/>
            <a:ext cx="377743" cy="344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6542071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52" name="Rectangle 51"/>
          <p:cNvSpPr/>
          <p:nvPr/>
        </p:nvSpPr>
        <p:spPr>
          <a:xfrm>
            <a:off x="6719898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53" name="Rectangle 52"/>
          <p:cNvSpPr/>
          <p:nvPr/>
        </p:nvSpPr>
        <p:spPr>
          <a:xfrm>
            <a:off x="6904048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54" name="Rectangle 53"/>
          <p:cNvSpPr/>
          <p:nvPr/>
        </p:nvSpPr>
        <p:spPr>
          <a:xfrm>
            <a:off x="7088198" y="4114967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55" name="Rectangle 54"/>
          <p:cNvSpPr/>
          <p:nvPr/>
        </p:nvSpPr>
        <p:spPr>
          <a:xfrm>
            <a:off x="6357921" y="4113074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en-US" sz="1000" dirty="0"/>
          </a:p>
        </p:txBody>
      </p:sp>
      <p:sp>
        <p:nvSpPr>
          <p:cNvPr id="56" name="Rectangle 55"/>
          <p:cNvSpPr/>
          <p:nvPr/>
        </p:nvSpPr>
        <p:spPr>
          <a:xfrm>
            <a:off x="5364652" y="3766734"/>
            <a:ext cx="959948" cy="12690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419518" y="4541345"/>
            <a:ext cx="428909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853487" y="4536627"/>
            <a:ext cx="430625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710575" y="411166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60" name="Rectangle 59"/>
          <p:cNvSpPr/>
          <p:nvPr/>
        </p:nvSpPr>
        <p:spPr>
          <a:xfrm>
            <a:off x="4888402" y="411166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63" name="Rectangle 62"/>
          <p:cNvSpPr/>
          <p:nvPr/>
        </p:nvSpPr>
        <p:spPr>
          <a:xfrm>
            <a:off x="5049478" y="4111865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4" name="Rectangle 63"/>
          <p:cNvSpPr/>
          <p:nvPr/>
        </p:nvSpPr>
        <p:spPr>
          <a:xfrm>
            <a:off x="5233628" y="4111865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5427410" y="3941119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53487" y="3937644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81833" y="4564174"/>
            <a:ext cx="1120819" cy="366268"/>
          </a:xfrm>
          <a:prstGeom prst="rect">
            <a:avLst/>
          </a:prstGeom>
          <a:solidFill>
            <a:srgbClr val="FFC000"/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OBSS busy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473192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9" name="Rectangle 68"/>
          <p:cNvSpPr/>
          <p:nvPr/>
        </p:nvSpPr>
        <p:spPr>
          <a:xfrm>
            <a:off x="3657342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70" name="Rectangle 69"/>
          <p:cNvSpPr/>
          <p:nvPr/>
        </p:nvSpPr>
        <p:spPr>
          <a:xfrm>
            <a:off x="3851124" y="3943042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277201" y="3939567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132556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73" name="Rectangle 72"/>
          <p:cNvSpPr/>
          <p:nvPr/>
        </p:nvSpPr>
        <p:spPr>
          <a:xfrm>
            <a:off x="3310383" y="411378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74" name="TextBox 73"/>
          <p:cNvSpPr txBox="1"/>
          <p:nvPr/>
        </p:nvSpPr>
        <p:spPr>
          <a:xfrm>
            <a:off x="5482160" y="3506920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75" name="TextBox 74"/>
          <p:cNvSpPr txBox="1"/>
          <p:nvPr/>
        </p:nvSpPr>
        <p:spPr>
          <a:xfrm>
            <a:off x="3872849" y="3689126"/>
            <a:ext cx="782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DL TXOP</a:t>
            </a:r>
            <a:endParaRPr 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7018071" y="3522800"/>
            <a:ext cx="1367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 </a:t>
            </a:r>
            <a:r>
              <a:rPr lang="en-US" sz="1200" dirty="0" err="1" smtClean="0"/>
              <a:t>Tx</a:t>
            </a:r>
            <a:r>
              <a:rPr lang="en-US" sz="1200" dirty="0" smtClean="0"/>
              <a:t> due to </a:t>
            </a:r>
          </a:p>
          <a:p>
            <a:r>
              <a:rPr lang="en-US" sz="1200" dirty="0" smtClean="0"/>
              <a:t>receiving on link2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1066800" y="2327797"/>
            <a:ext cx="34355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Case </a:t>
            </a:r>
            <a:r>
              <a:rPr lang="en-US" sz="2000" dirty="0" smtClean="0"/>
              <a:t>2: </a:t>
            </a:r>
            <a:r>
              <a:rPr lang="en-US" sz="2000" dirty="0"/>
              <a:t>link 2 is </a:t>
            </a:r>
            <a:r>
              <a:rPr lang="en-US" sz="2000" dirty="0" smtClean="0"/>
              <a:t>intra BSS </a:t>
            </a:r>
            <a:r>
              <a:rPr lang="en-US" sz="2000" dirty="0"/>
              <a:t>busy</a:t>
            </a:r>
          </a:p>
        </p:txBody>
      </p:sp>
      <p:sp>
        <p:nvSpPr>
          <p:cNvPr id="7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04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002" y="589860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Non-AP </a:t>
            </a:r>
            <a:r>
              <a:rPr lang="en-US" dirty="0">
                <a:solidFill>
                  <a:schemeClr val="tx1"/>
                </a:solidFill>
              </a:rPr>
              <a:t>STA operation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associated with a constrained AP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411307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non-AP STA associated with the constrained AP MLD operates as the following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The AP MLD signaled the primary channel of link 1 to allow contention based channel access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Legacy STAs and </a:t>
            </a:r>
            <a:r>
              <a:rPr lang="en-US" sz="1800" dirty="0"/>
              <a:t>single-link </a:t>
            </a:r>
            <a:r>
              <a:rPr lang="en-US" sz="1800" dirty="0" smtClean="0"/>
              <a:t>non-AP STAs can only operate on link1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dirty="0" smtClean="0"/>
              <a:t>A </a:t>
            </a:r>
            <a:r>
              <a:rPr lang="en-US" sz="1800" dirty="0"/>
              <a:t>multi-link </a:t>
            </a:r>
            <a:r>
              <a:rPr lang="en-US" sz="1800" dirty="0" smtClean="0"/>
              <a:t>non-AP MLD STAs </a:t>
            </a:r>
            <a:r>
              <a:rPr lang="en-US" sz="1800" dirty="0"/>
              <a:t>can </a:t>
            </a:r>
            <a:r>
              <a:rPr lang="en-US" sz="1800" dirty="0" smtClean="0"/>
              <a:t>operate on both link 1 and link 2 if the </a:t>
            </a:r>
            <a:r>
              <a:rPr lang="en-US" sz="1800" dirty="0"/>
              <a:t>AP </a:t>
            </a:r>
            <a:r>
              <a:rPr lang="en-US" sz="1800" dirty="0" smtClean="0"/>
              <a:t>MLD allows the operation on the link 2. (see next slides). Otherwise, </a:t>
            </a:r>
            <a:r>
              <a:rPr lang="en-US" sz="1800" dirty="0"/>
              <a:t>it only </a:t>
            </a:r>
            <a:r>
              <a:rPr lang="en-US" sz="1800" dirty="0" smtClean="0"/>
              <a:t>operates </a:t>
            </a:r>
            <a:r>
              <a:rPr lang="en-US" sz="1800" dirty="0"/>
              <a:t>on </a:t>
            </a:r>
            <a:r>
              <a:rPr lang="en-US" sz="1800" dirty="0" smtClean="0"/>
              <a:t>link1.</a:t>
            </a: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2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82488" y="329426"/>
            <a:ext cx="1889248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0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002" y="1048628"/>
            <a:ext cx="9144195" cy="6866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Non-AP MLD STA </a:t>
            </a:r>
            <a:r>
              <a:rPr lang="en-US" dirty="0">
                <a:solidFill>
                  <a:schemeClr val="tx1"/>
                </a:solidFill>
              </a:rPr>
              <a:t>operation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associated with a constrained AP </a:t>
            </a:r>
            <a:r>
              <a:rPr lang="en-US" dirty="0" smtClean="0">
                <a:solidFill>
                  <a:schemeClr val="tx1"/>
                </a:solidFill>
              </a:rPr>
              <a:t>MLD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ctnd</a:t>
            </a:r>
            <a:r>
              <a:rPr lang="en-US" dirty="0">
                <a:solidFill>
                  <a:schemeClr val="tx1"/>
                </a:solidFill>
              </a:rPr>
              <a:t>.)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906726"/>
            <a:ext cx="79248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 multi-link channel access for non-AP MLD STAs can be controlled by the AP </a:t>
            </a:r>
            <a:r>
              <a:rPr lang="en-US" sz="2000" dirty="0"/>
              <a:t>(</a:t>
            </a:r>
            <a:r>
              <a:rPr lang="en-US" sz="2000" dirty="0" smtClean="0"/>
              <a:t>Fig.3)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 smtClean="0"/>
              <a:t>If the AP MLD signaled the primary channel of link 2 to </a:t>
            </a:r>
            <a:r>
              <a:rPr lang="en-US" sz="1900" dirty="0"/>
              <a:t>allow contention based channel </a:t>
            </a:r>
            <a:r>
              <a:rPr lang="en-US" sz="1900" dirty="0" smtClean="0"/>
              <a:t>access on link 2, the STA of the non-AP MLD performs channel contention independently on each primary channel of link 1 and link 2.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Transmits over both link 1 and link 2 simultaneously if </a:t>
            </a:r>
            <a:r>
              <a:rPr lang="en-US" dirty="0" err="1"/>
              <a:t>backoff</a:t>
            </a:r>
            <a:r>
              <a:rPr lang="en-US" dirty="0"/>
              <a:t> to zero on one link with IDLE status on the other link.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Transmit on link 1 only if </a:t>
            </a:r>
            <a:r>
              <a:rPr lang="en-US" dirty="0" err="1"/>
              <a:t>backoff</a:t>
            </a:r>
            <a:r>
              <a:rPr lang="en-US" dirty="0"/>
              <a:t> to zero on link 1 with non IDLE status on link 2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Whether allow transmission on link 2 only is TBD. More restrictions may need to be considered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900" dirty="0"/>
              <a:t>Otherwise, the AP MLD disallows channel contention on </a:t>
            </a:r>
            <a:r>
              <a:rPr lang="en-US" sz="1900" dirty="0" smtClean="0"/>
              <a:t>link 2</a:t>
            </a:r>
            <a:endParaRPr lang="en-US" sz="1900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The non-AP </a:t>
            </a:r>
            <a:r>
              <a:rPr lang="en-US" dirty="0" smtClean="0"/>
              <a:t>MLD STA </a:t>
            </a:r>
            <a:r>
              <a:rPr lang="en-US" dirty="0"/>
              <a:t>performs a contention only on the primary channel of link 1 as Single Primary Channel mode</a:t>
            </a:r>
            <a:r>
              <a:rPr lang="en-US" dirty="0" smtClean="0"/>
              <a:t>.</a:t>
            </a:r>
          </a:p>
          <a:p>
            <a:pPr lvl="3">
              <a:buFont typeface="Courier New" panose="02070309020205020404" pitchFamily="49" charset="0"/>
              <a:buChar char="o"/>
            </a:pPr>
            <a:endParaRPr lang="en-US" dirty="0"/>
          </a:p>
          <a:p>
            <a:pPr lvl="1"/>
            <a:endParaRPr lang="en-US" sz="2200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30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52400" y="1180973"/>
            <a:ext cx="9172133" cy="48064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Non-AP </a:t>
            </a:r>
            <a:r>
              <a:rPr lang="en-US" sz="2800" dirty="0" smtClean="0">
                <a:solidFill>
                  <a:schemeClr val="tx1"/>
                </a:solidFill>
              </a:rPr>
              <a:t>MLD STA </a:t>
            </a:r>
            <a:r>
              <a:rPr lang="en-US" sz="2800" dirty="0">
                <a:solidFill>
                  <a:schemeClr val="tx1"/>
                </a:solidFill>
              </a:rPr>
              <a:t>operation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associated with </a:t>
            </a:r>
            <a:r>
              <a:rPr lang="en-US" sz="2800" dirty="0" smtClean="0">
                <a:solidFill>
                  <a:schemeClr val="tx1"/>
                </a:solidFill>
              </a:rPr>
              <a:t>a constrained AP MLD (Example)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/>
          </a:p>
        </p:txBody>
      </p:sp>
      <p:sp>
        <p:nvSpPr>
          <p:cNvPr id="43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4611249" y="5297450"/>
            <a:ext cx="8493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Fig.3</a:t>
            </a:r>
            <a:endParaRPr lang="en-US" sz="2000" dirty="0"/>
          </a:p>
        </p:txBody>
      </p:sp>
      <p:sp>
        <p:nvSpPr>
          <p:cNvPr id="53" name="Rectangle 52"/>
          <p:cNvSpPr/>
          <p:nvPr/>
        </p:nvSpPr>
        <p:spPr>
          <a:xfrm>
            <a:off x="5605943" y="3116534"/>
            <a:ext cx="914400" cy="1260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187263" y="3096766"/>
            <a:ext cx="1181100" cy="16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396813" y="3386834"/>
            <a:ext cx="7239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STA1</a:t>
            </a:r>
            <a:endParaRPr lang="en-US" sz="1600" dirty="0"/>
          </a:p>
        </p:txBody>
      </p:sp>
      <p:sp>
        <p:nvSpPr>
          <p:cNvPr id="57" name="Rectangle 56"/>
          <p:cNvSpPr/>
          <p:nvPr/>
        </p:nvSpPr>
        <p:spPr>
          <a:xfrm>
            <a:off x="1396813" y="3996434"/>
            <a:ext cx="7620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STA2</a:t>
            </a:r>
            <a:endParaRPr lang="en-US" sz="1600" dirty="0"/>
          </a:p>
        </p:txBody>
      </p:sp>
      <p:sp>
        <p:nvSpPr>
          <p:cNvPr id="58" name="TextBox 57"/>
          <p:cNvSpPr txBox="1"/>
          <p:nvPr/>
        </p:nvSpPr>
        <p:spPr>
          <a:xfrm>
            <a:off x="374463" y="3654056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Non-AP MLD</a:t>
            </a:r>
            <a:endParaRPr lang="en-US" sz="1600" dirty="0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2120713" y="3577334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2158813" y="4175250"/>
            <a:ext cx="5981700" cy="23368"/>
          </a:xfrm>
          <a:prstGeom prst="line">
            <a:avLst/>
          </a:prstGeom>
          <a:ln>
            <a:solidFill>
              <a:srgbClr val="99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92081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64" name="Rectangle 63"/>
          <p:cNvSpPr/>
          <p:nvPr/>
        </p:nvSpPr>
        <p:spPr>
          <a:xfrm>
            <a:off x="310496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</a:t>
            </a:r>
            <a:endParaRPr lang="en-US" sz="1000" dirty="0"/>
          </a:p>
        </p:txBody>
      </p:sp>
      <p:sp>
        <p:nvSpPr>
          <p:cNvPr id="65" name="Rectangle 64"/>
          <p:cNvSpPr/>
          <p:nvPr/>
        </p:nvSpPr>
        <p:spPr>
          <a:xfrm>
            <a:off x="328911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66" name="Rectangle 65"/>
          <p:cNvSpPr/>
          <p:nvPr/>
        </p:nvSpPr>
        <p:spPr>
          <a:xfrm>
            <a:off x="3473263" y="3410202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69" name="TextBox 68"/>
          <p:cNvSpPr txBox="1"/>
          <p:nvPr/>
        </p:nvSpPr>
        <p:spPr>
          <a:xfrm>
            <a:off x="2463613" y="3386163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Link1</a:t>
            </a:r>
            <a:endParaRPr lang="en-US" sz="1000" dirty="0"/>
          </a:p>
        </p:txBody>
      </p:sp>
      <p:sp>
        <p:nvSpPr>
          <p:cNvPr id="70" name="TextBox 69"/>
          <p:cNvSpPr txBox="1"/>
          <p:nvPr/>
        </p:nvSpPr>
        <p:spPr>
          <a:xfrm>
            <a:off x="2473138" y="398984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Link2</a:t>
            </a:r>
            <a:endParaRPr lang="en-US" sz="1000" dirty="0"/>
          </a:p>
        </p:txBody>
      </p:sp>
      <p:sp>
        <p:nvSpPr>
          <p:cNvPr id="71" name="Rectangle 70"/>
          <p:cNvSpPr/>
          <p:nvPr/>
        </p:nvSpPr>
        <p:spPr>
          <a:xfrm>
            <a:off x="3630412" y="3234434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43162" y="3230959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5644728" y="3233926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6057478" y="3230451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644713" y="2948836"/>
            <a:ext cx="8144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UL TXOP</a:t>
            </a:r>
            <a:endParaRPr lang="en-US" sz="1050" dirty="0"/>
          </a:p>
        </p:txBody>
      </p:sp>
      <p:sp>
        <p:nvSpPr>
          <p:cNvPr id="117" name="TextBox 116"/>
          <p:cNvSpPr txBox="1"/>
          <p:nvPr/>
        </p:nvSpPr>
        <p:spPr>
          <a:xfrm>
            <a:off x="5672223" y="2895600"/>
            <a:ext cx="8914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UL TXOP</a:t>
            </a:r>
            <a:endParaRPr lang="en-US" sz="1050" dirty="0"/>
          </a:p>
        </p:txBody>
      </p:sp>
      <p:sp>
        <p:nvSpPr>
          <p:cNvPr id="118" name="Rectangle 117"/>
          <p:cNvSpPr/>
          <p:nvPr/>
        </p:nvSpPr>
        <p:spPr>
          <a:xfrm>
            <a:off x="3190688" y="3896866"/>
            <a:ext cx="949325" cy="278384"/>
          </a:xfrm>
          <a:prstGeom prst="rect">
            <a:avLst/>
          </a:prstGeom>
          <a:solidFill>
            <a:srgbClr val="FFFF9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OBSS busy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289128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21" name="Rectangle 120"/>
          <p:cNvSpPr/>
          <p:nvPr/>
        </p:nvSpPr>
        <p:spPr>
          <a:xfrm>
            <a:off x="5473278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0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5643127" y="3858766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055877" y="3855291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457782" y="4186934"/>
            <a:ext cx="8144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UL TXOP</a:t>
            </a:r>
            <a:endParaRPr lang="en-US" sz="1050" dirty="0"/>
          </a:p>
        </p:txBody>
      </p:sp>
      <p:sp>
        <p:nvSpPr>
          <p:cNvPr id="138" name="Rectangle 137"/>
          <p:cNvSpPr/>
          <p:nvPr/>
        </p:nvSpPr>
        <p:spPr>
          <a:xfrm>
            <a:off x="455540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473955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4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492370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5107859" y="33949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629400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3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6813550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5407351" y="3884942"/>
            <a:ext cx="212811" cy="27838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85428" y="3107912"/>
            <a:ext cx="41899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/>
              <a:t>IDLE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6990453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</a:t>
            </a:r>
            <a:endParaRPr lang="en-US" sz="1000" dirty="0"/>
          </a:p>
        </p:txBody>
      </p:sp>
      <p:sp>
        <p:nvSpPr>
          <p:cNvPr id="150" name="Rectangle 149"/>
          <p:cNvSpPr/>
          <p:nvPr/>
        </p:nvSpPr>
        <p:spPr>
          <a:xfrm>
            <a:off x="7174603" y="4004518"/>
            <a:ext cx="171450" cy="178816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0</a:t>
            </a:r>
            <a:endParaRPr lang="en-US" sz="1000" dirty="0"/>
          </a:p>
        </p:txBody>
      </p:sp>
      <p:sp>
        <p:nvSpPr>
          <p:cNvPr id="151" name="Rectangle 150"/>
          <p:cNvSpPr/>
          <p:nvPr/>
        </p:nvSpPr>
        <p:spPr>
          <a:xfrm>
            <a:off x="7356661" y="2914532"/>
            <a:ext cx="914400" cy="1260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7395446" y="3031924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808196" y="3028449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7393845" y="3656764"/>
            <a:ext cx="400050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806595" y="3653289"/>
            <a:ext cx="401651" cy="3662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</a:t>
            </a:r>
            <a:r>
              <a:rPr lang="en-US" sz="1200" dirty="0" smtClean="0">
                <a:solidFill>
                  <a:schemeClr val="tx1"/>
                </a:solidFill>
              </a:rPr>
              <a:t>X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7143850" y="3286123"/>
            <a:ext cx="212811" cy="278384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6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8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2" y="1828800"/>
            <a:ext cx="7847013" cy="28956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Constrained AP MLD operation and non-AP MLD STAs operation associated with the constrained AP MLD are discussed.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Some restrictions on multi-link channel access may need further considerations.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Proposed single primary channel mode for constrained AP MLD operation.</a:t>
            </a:r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Proposed multiple primary channel mode for non-AP MLD STA controlled by AP MLD. </a:t>
            </a:r>
            <a:endParaRPr lang="en-US" dirty="0"/>
          </a:p>
          <a:p>
            <a:pPr marL="342900" lvl="1" indent="-342900">
              <a:lnSpc>
                <a:spcPct val="90000"/>
              </a:lnSpc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7097567" y="6475413"/>
            <a:ext cx="1446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Kaiying Lu,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55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136032</TotalTime>
  <Words>979</Words>
  <Application>Microsoft Office PowerPoint</Application>
  <PresentationFormat>On-screen Show (4:3)</PresentationFormat>
  <Paragraphs>185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Arial</vt:lpstr>
      <vt:lpstr>Courier New</vt:lpstr>
      <vt:lpstr>Times New Roman</vt:lpstr>
      <vt:lpstr>Wingdings</vt:lpstr>
      <vt:lpstr>802-11-Submission</vt:lpstr>
      <vt:lpstr>Document</vt:lpstr>
      <vt:lpstr>Multi-Link Operation and Channel Access Discussion</vt:lpstr>
      <vt:lpstr>Motivation</vt:lpstr>
      <vt:lpstr>Constrained AP MLD operation</vt:lpstr>
      <vt:lpstr>Constrained AP MLD operation - Single primary channel</vt:lpstr>
      <vt:lpstr>Constrained AP MLD operation - Single primary channel</vt:lpstr>
      <vt:lpstr> Non-AP STA operation associated with a constrained AP MLD</vt:lpstr>
      <vt:lpstr> Non-AP MLD STA operation associated with a constrained AP MLD(ctnd.)  </vt:lpstr>
      <vt:lpstr>Non-AP MLD STA operation associated with a constrained AP MLD (Example) </vt:lpstr>
      <vt:lpstr>Conclusion</vt:lpstr>
      <vt:lpstr>Straw Poll 1</vt:lpstr>
      <vt:lpstr>Straw Poll 2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Kaiying Lu</cp:lastModifiedBy>
  <cp:revision>1576</cp:revision>
  <cp:lastPrinted>1998-02-10T13:28:06Z</cp:lastPrinted>
  <dcterms:created xsi:type="dcterms:W3CDTF">2007-05-21T21:00:37Z</dcterms:created>
  <dcterms:modified xsi:type="dcterms:W3CDTF">2020-04-17T06:40:20Z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