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338" r:id="rId5"/>
    <p:sldId id="491" r:id="rId6"/>
    <p:sldId id="494" r:id="rId7"/>
    <p:sldId id="493" r:id="rId8"/>
    <p:sldId id="495" r:id="rId9"/>
    <p:sldId id="496" r:id="rId10"/>
    <p:sldId id="497" r:id="rId11"/>
    <p:sldId id="498" r:id="rId12"/>
    <p:sldId id="499" r:id="rId13"/>
    <p:sldId id="500" r:id="rId14"/>
    <p:sldId id="501" r:id="rId15"/>
    <p:sldId id="502" r:id="rId16"/>
    <p:sldId id="503" r:id="rId17"/>
    <p:sldId id="504"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ngho Seok" initials="YS" lastIdx="1" clrIdx="0">
    <p:extLst>
      <p:ext uri="{19B8F6BF-5375-455C-9EA6-DF929625EA0E}">
        <p15:presenceInfo xmlns:p15="http://schemas.microsoft.com/office/powerpoint/2012/main" userId="S-1-5-21-3285339950-981350797-2163593329-287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8" autoAdjust="0"/>
    <p:restoredTop sz="99548" autoAdjust="0"/>
  </p:normalViewPr>
  <p:slideViewPr>
    <p:cSldViewPr>
      <p:cViewPr varScale="1">
        <p:scale>
          <a:sx n="70" d="100"/>
          <a:sy n="70" d="100"/>
        </p:scale>
        <p:origin x="122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97567" y="6475413"/>
            <a:ext cx="1446358" cy="184666"/>
          </a:xfrm>
          <a:ln/>
        </p:spPr>
        <p:txBody>
          <a:bodyPr/>
          <a:lstStyle>
            <a:lvl1pPr>
              <a:defRPr/>
            </a:lvl1pPr>
          </a:lstStyle>
          <a:p>
            <a:r>
              <a:rPr lang="en-GB" dirty="0" smtClean="0"/>
              <a:t>Kaiying Lu,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36154" cy="276999"/>
          </a:xfrm>
          <a:ln/>
        </p:spPr>
        <p:txBody>
          <a:bodyPr/>
          <a:lstStyle>
            <a:lvl1pPr>
              <a:defRPr/>
            </a:lvl1pPr>
          </a:lstStyle>
          <a:p>
            <a:r>
              <a:rPr lang="en-US" dirty="0" smtClean="0"/>
              <a:t>Jan. 2020</a:t>
            </a:r>
            <a:endParaRPr lang="en-GB" dirty="0"/>
          </a:p>
        </p:txBody>
      </p:sp>
      <p:sp>
        <p:nvSpPr>
          <p:cNvPr id="5" name="Rectangle 5"/>
          <p:cNvSpPr>
            <a:spLocks noGrp="1" noChangeArrowheads="1"/>
          </p:cNvSpPr>
          <p:nvPr>
            <p:ph type="ftr" sz="quarter" idx="11"/>
          </p:nvPr>
        </p:nvSpPr>
        <p:spPr>
          <a:xfrm>
            <a:off x="7136039" y="6475413"/>
            <a:ext cx="1407886" cy="184666"/>
          </a:xfrm>
          <a:ln/>
        </p:spPr>
        <p:txBody>
          <a:bodyPr/>
          <a:lstStyle>
            <a:lvl1pPr>
              <a:defRPr/>
            </a:lvl1pPr>
          </a:lstStyle>
          <a:p>
            <a:r>
              <a:rPr lang="en-GB" dirty="0" smtClean="0"/>
              <a:t>Kaiying Lu,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2601"/>
            <a:ext cx="914400" cy="9151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36154" cy="276999"/>
          </a:xfrm>
          <a:ln/>
        </p:spPr>
        <p:txBody>
          <a:bodyPr/>
          <a:lstStyle>
            <a:lvl1pPr>
              <a:defRPr/>
            </a:lvl1pPr>
          </a:lstStyle>
          <a:p>
            <a:r>
              <a:rPr lang="en-US" dirty="0" smtClean="0"/>
              <a:t>Jan. 2020</a:t>
            </a:r>
            <a:endParaRPr lang="en-GB" dirty="0"/>
          </a:p>
        </p:txBody>
      </p:sp>
      <p:sp>
        <p:nvSpPr>
          <p:cNvPr id="5" name="Rectangle 5"/>
          <p:cNvSpPr>
            <a:spLocks noGrp="1" noChangeArrowheads="1"/>
          </p:cNvSpPr>
          <p:nvPr>
            <p:ph type="ftr" sz="quarter" idx="11"/>
          </p:nvPr>
        </p:nvSpPr>
        <p:spPr>
          <a:xfrm>
            <a:off x="7136039" y="6475413"/>
            <a:ext cx="1407886" cy="184666"/>
          </a:xfrm>
          <a:ln/>
        </p:spPr>
        <p:txBody>
          <a:bodyPr/>
          <a:lstStyle>
            <a:lvl1pPr>
              <a:defRPr/>
            </a:lvl1pPr>
          </a:lstStyle>
          <a:p>
            <a:r>
              <a:rPr lang="en-GB" dirty="0" smtClean="0"/>
              <a:t>Kaiying Lu,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txBox="1">
            <a:spLocks noChangeArrowheads="1"/>
          </p:cNvSpPr>
          <p:nvPr userDrawn="1"/>
        </p:nvSpPr>
        <p:spPr bwMode="auto">
          <a:xfrm>
            <a:off x="7086600" y="6415085"/>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GB" dirty="0" smtClean="0"/>
              <a:t>Kaiying Lu, </a:t>
            </a:r>
            <a:r>
              <a:rPr lang="en-GB" dirty="0" err="1" smtClean="0"/>
              <a:t>MediaTek</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Jan. 2020</a:t>
            </a:r>
            <a:endParaRPr lang="en-GB" dirty="0"/>
          </a:p>
        </p:txBody>
      </p:sp>
      <p:sp>
        <p:nvSpPr>
          <p:cNvPr id="1029" name="Rectangle 5"/>
          <p:cNvSpPr>
            <a:spLocks noGrp="1" noChangeArrowheads="1"/>
          </p:cNvSpPr>
          <p:nvPr>
            <p:ph type="ftr" sz="quarter" idx="3"/>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802.11-19/1547r3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574-01-00be-multi-link-auxiliary-linkpptx" TargetMode="External"/><Relationship Id="rId2" Type="http://schemas.openxmlformats.org/officeDocument/2006/relationships/hyperlink" Target="https://mentor.ieee.org/802.11/dcn/19/11-19-1574-01-00be-multi-link-auxiliary-link.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Multi-Link Operation and Channel Access Discussion</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2020-01-12</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a:t>
            </a:r>
            <a:r>
              <a:rPr lang="en-US" dirty="0" smtClean="0"/>
              <a:t>. 2020</a:t>
            </a:r>
            <a:endParaRPr lang="en-GB" dirty="0"/>
          </a:p>
        </p:txBody>
      </p:sp>
      <p:sp>
        <p:nvSpPr>
          <p:cNvPr id="10" name="Rectangle 4"/>
          <p:cNvSpPr>
            <a:spLocks noGrp="1" noChangeArrowheads="1"/>
          </p:cNvSpPr>
          <p:nvPr>
            <p:ph type="ftr" idx="4294967295"/>
          </p:nvPr>
        </p:nvSpPr>
        <p:spPr bwMode="auto">
          <a:xfrm>
            <a:off x="5357818" y="6475413"/>
            <a:ext cx="3184520"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Kaiying Lu, </a:t>
            </a:r>
            <a:r>
              <a:rPr lang="en-GB" dirty="0" err="1" smtClean="0"/>
              <a:t>MediaTek</a:t>
            </a:r>
            <a:endParaRPr lang="en-GB" dirty="0"/>
          </a:p>
        </p:txBody>
      </p:sp>
      <p:graphicFrame>
        <p:nvGraphicFramePr>
          <p:cNvPr id="11" name="Object 10"/>
          <p:cNvGraphicFramePr>
            <a:graphicFrameLocks noChangeAspect="1"/>
          </p:cNvGraphicFramePr>
          <p:nvPr>
            <p:extLst>
              <p:ext uri="{D42A27DB-BD31-4B8C-83A1-F6EECF244321}">
                <p14:modId xmlns:p14="http://schemas.microsoft.com/office/powerpoint/2010/main" val="2430198606"/>
              </p:ext>
            </p:extLst>
          </p:nvPr>
        </p:nvGraphicFramePr>
        <p:xfrm>
          <a:off x="536575" y="3260725"/>
          <a:ext cx="7921625" cy="3130550"/>
        </p:xfrm>
        <a:graphic>
          <a:graphicData uri="http://schemas.openxmlformats.org/presentationml/2006/ole">
            <mc:AlternateContent xmlns:mc="http://schemas.openxmlformats.org/markup-compatibility/2006">
              <mc:Choice xmlns:v="urn:schemas-microsoft-com:vml" Requires="v">
                <p:oleObj spid="_x0000_s2453" name="Document" r:id="rId4" imgW="8337738" imgH="3283832" progId="Word.Document.8">
                  <p:embed/>
                </p:oleObj>
              </mc:Choice>
              <mc:Fallback>
                <p:oleObj name="Document" r:id="rId4" imgW="8337738" imgH="3283832" progId="Word.Document.8">
                  <p:embed/>
                  <p:pic>
                    <p:nvPicPr>
                      <p:cNvPr id="0" name=""/>
                      <p:cNvPicPr>
                        <a:picLocks noChangeAspect="1" noChangeArrowheads="1"/>
                      </p:cNvPicPr>
                      <p:nvPr/>
                    </p:nvPicPr>
                    <p:blipFill>
                      <a:blip r:embed="rId5"/>
                      <a:srcRect/>
                      <a:stretch>
                        <a:fillRect/>
                      </a:stretch>
                    </p:blipFill>
                    <p:spPr bwMode="auto">
                      <a:xfrm>
                        <a:off x="536575" y="3260725"/>
                        <a:ext cx="7921625" cy="31305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1</a:t>
            </a:r>
            <a:endParaRPr lang="en-US" dirty="0"/>
          </a:p>
        </p:txBody>
      </p:sp>
      <p:sp>
        <p:nvSpPr>
          <p:cNvPr id="2" name="Content Placeholder 1"/>
          <p:cNvSpPr>
            <a:spLocks noGrp="1"/>
          </p:cNvSpPr>
          <p:nvPr>
            <p:ph idx="1"/>
          </p:nvPr>
        </p:nvSpPr>
        <p:spPr>
          <a:xfrm>
            <a:off x="696912" y="1828800"/>
            <a:ext cx="7847013" cy="2895600"/>
          </a:xfrm>
        </p:spPr>
        <p:txBody>
          <a:bodyPr/>
          <a:lstStyle/>
          <a:p>
            <a:pPr marL="0" indent="0">
              <a:lnSpc>
                <a:spcPct val="90000"/>
              </a:lnSpc>
              <a:buClr>
                <a:schemeClr val="accent1"/>
              </a:buClr>
              <a:buNone/>
            </a:pPr>
            <a:r>
              <a:rPr lang="en-US" dirty="0"/>
              <a:t>Do you support that a </a:t>
            </a:r>
            <a:r>
              <a:rPr lang="en-US" dirty="0" smtClean="0"/>
              <a:t>constrained AP MLD shall support single primary channel operation mode?</a:t>
            </a:r>
            <a:endParaRPr lang="en-US" dirty="0"/>
          </a:p>
          <a:p>
            <a:pPr marL="342900" lvl="1" indent="-342900">
              <a:lnSpc>
                <a:spcPct val="90000"/>
              </a:lnSpc>
              <a:buClr>
                <a:schemeClr val="accent1"/>
              </a:buClr>
              <a:buFont typeface="Wingdings" panose="05000000000000000000" pitchFamily="2" charset="2"/>
              <a:buChar char="Ø"/>
            </a:pPr>
            <a:endParaRPr lang="en-US" dirty="0"/>
          </a:p>
          <a:p>
            <a:pPr marL="0" lvl="1" indent="0">
              <a:lnSpc>
                <a:spcPct val="90000"/>
              </a:lnSpc>
              <a:buClr>
                <a:schemeClr val="accent1"/>
              </a:buClr>
              <a:buNone/>
            </a:pPr>
            <a:endParaRPr lang="en-US" dirty="0"/>
          </a:p>
        </p:txBody>
      </p:sp>
      <p:sp>
        <p:nvSpPr>
          <p:cNvPr id="7"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3430141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2</a:t>
            </a:r>
            <a:endParaRPr lang="en-US" dirty="0"/>
          </a:p>
        </p:txBody>
      </p:sp>
      <p:sp>
        <p:nvSpPr>
          <p:cNvPr id="2" name="Content Placeholder 1"/>
          <p:cNvSpPr>
            <a:spLocks noGrp="1"/>
          </p:cNvSpPr>
          <p:nvPr>
            <p:ph idx="1"/>
          </p:nvPr>
        </p:nvSpPr>
        <p:spPr>
          <a:xfrm>
            <a:off x="696912" y="1828800"/>
            <a:ext cx="7847013" cy="2895600"/>
          </a:xfrm>
        </p:spPr>
        <p:txBody>
          <a:bodyPr/>
          <a:lstStyle/>
          <a:p>
            <a:pPr marL="0" indent="0">
              <a:lnSpc>
                <a:spcPct val="90000"/>
              </a:lnSpc>
              <a:buClr>
                <a:schemeClr val="accent1"/>
              </a:buClr>
              <a:buNone/>
            </a:pPr>
            <a:r>
              <a:rPr lang="en-US" dirty="0"/>
              <a:t>Do you support that a </a:t>
            </a:r>
            <a:r>
              <a:rPr lang="en-US" dirty="0" smtClean="0"/>
              <a:t>constrained AP MLD can enable or disable contention based channel access for each link?</a:t>
            </a:r>
            <a:endParaRPr lang="en-US" dirty="0"/>
          </a:p>
          <a:p>
            <a:pPr marL="342900" lvl="1" indent="-342900">
              <a:lnSpc>
                <a:spcPct val="90000"/>
              </a:lnSpc>
              <a:buClr>
                <a:schemeClr val="accent1"/>
              </a:buClr>
              <a:buFont typeface="Wingdings" panose="05000000000000000000" pitchFamily="2" charset="2"/>
              <a:buChar char="Ø"/>
            </a:pPr>
            <a:endParaRPr lang="en-US" dirty="0"/>
          </a:p>
          <a:p>
            <a:pPr marL="0" lvl="1" indent="0">
              <a:lnSpc>
                <a:spcPct val="90000"/>
              </a:lnSpc>
              <a:buClr>
                <a:schemeClr val="accent1"/>
              </a:buClr>
              <a:buNone/>
            </a:pPr>
            <a:endParaRPr lang="en-US" dirty="0"/>
          </a:p>
        </p:txBody>
      </p:sp>
      <p:sp>
        <p:nvSpPr>
          <p:cNvPr id="7"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578702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3</a:t>
            </a:r>
            <a:endParaRPr lang="en-US" dirty="0"/>
          </a:p>
        </p:txBody>
      </p:sp>
      <p:sp>
        <p:nvSpPr>
          <p:cNvPr id="2" name="Content Placeholder 1"/>
          <p:cNvSpPr>
            <a:spLocks noGrp="1"/>
          </p:cNvSpPr>
          <p:nvPr>
            <p:ph idx="1"/>
          </p:nvPr>
        </p:nvSpPr>
        <p:spPr>
          <a:xfrm>
            <a:off x="696912" y="1828800"/>
            <a:ext cx="7847013" cy="2895600"/>
          </a:xfrm>
        </p:spPr>
        <p:txBody>
          <a:bodyPr/>
          <a:lstStyle/>
          <a:p>
            <a:pPr marL="0" indent="0">
              <a:lnSpc>
                <a:spcPct val="90000"/>
              </a:lnSpc>
              <a:buClr>
                <a:schemeClr val="accent1"/>
              </a:buClr>
              <a:buNone/>
            </a:pPr>
            <a:r>
              <a:rPr lang="en-US" dirty="0"/>
              <a:t>Do you support that </a:t>
            </a:r>
            <a:r>
              <a:rPr lang="en-US" dirty="0" smtClean="0"/>
              <a:t>non-AP legacy and single link STAs </a:t>
            </a:r>
            <a:r>
              <a:rPr lang="en-US" dirty="0"/>
              <a:t>associated with a constrained AP </a:t>
            </a:r>
            <a:r>
              <a:rPr lang="en-US" dirty="0" smtClean="0"/>
              <a:t>MLD shall operate on the common link?</a:t>
            </a:r>
            <a:endParaRPr lang="en-US" dirty="0"/>
          </a:p>
          <a:p>
            <a:pPr marL="342900" lvl="1" indent="-342900">
              <a:lnSpc>
                <a:spcPct val="90000"/>
              </a:lnSpc>
              <a:buClr>
                <a:schemeClr val="accent1"/>
              </a:buClr>
              <a:buFont typeface="Wingdings" panose="05000000000000000000" pitchFamily="2" charset="2"/>
              <a:buChar char="Ø"/>
            </a:pPr>
            <a:endParaRPr lang="en-US" dirty="0"/>
          </a:p>
          <a:p>
            <a:pPr marL="0" lvl="1" indent="0">
              <a:lnSpc>
                <a:spcPct val="90000"/>
              </a:lnSpc>
              <a:buClr>
                <a:schemeClr val="accent1"/>
              </a:buClr>
              <a:buNone/>
            </a:pPr>
            <a:endParaRPr lang="en-US" dirty="0"/>
          </a:p>
        </p:txBody>
      </p:sp>
      <p:sp>
        <p:nvSpPr>
          <p:cNvPr id="7"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2866283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8" name="Title 1"/>
          <p:cNvSpPr>
            <a:spLocks noGrp="1"/>
          </p:cNvSpPr>
          <p:nvPr>
            <p:ph type="title"/>
          </p:nvPr>
        </p:nvSpPr>
        <p:spPr>
          <a:xfrm>
            <a:off x="-195" y="685800"/>
            <a:ext cx="9144195" cy="1066800"/>
          </a:xfrm>
        </p:spPr>
        <p:txBody>
          <a:bodyPr/>
          <a:lstStyle/>
          <a:p>
            <a:r>
              <a:rPr lang="en-US" dirty="0" smtClean="0"/>
              <a:t>Straw Poll 4</a:t>
            </a:r>
            <a:endParaRPr lang="en-US" dirty="0"/>
          </a:p>
        </p:txBody>
      </p:sp>
      <p:sp>
        <p:nvSpPr>
          <p:cNvPr id="2" name="Content Placeholder 1"/>
          <p:cNvSpPr>
            <a:spLocks noGrp="1"/>
          </p:cNvSpPr>
          <p:nvPr>
            <p:ph idx="1"/>
          </p:nvPr>
        </p:nvSpPr>
        <p:spPr>
          <a:xfrm>
            <a:off x="696912" y="1828800"/>
            <a:ext cx="7847013" cy="2895600"/>
          </a:xfrm>
        </p:spPr>
        <p:txBody>
          <a:bodyPr/>
          <a:lstStyle/>
          <a:p>
            <a:pPr marL="0" indent="0">
              <a:lnSpc>
                <a:spcPct val="90000"/>
              </a:lnSpc>
              <a:buClr>
                <a:schemeClr val="accent1"/>
              </a:buClr>
              <a:buNone/>
            </a:pPr>
            <a:r>
              <a:rPr lang="en-US" dirty="0"/>
              <a:t>Do you support that </a:t>
            </a:r>
            <a:r>
              <a:rPr lang="en-US" dirty="0" smtClean="0"/>
              <a:t>non-AP MLDs </a:t>
            </a:r>
            <a:r>
              <a:rPr lang="en-US" dirty="0"/>
              <a:t>associated with a constrained AP MLD</a:t>
            </a:r>
            <a:r>
              <a:rPr lang="en-US" dirty="0" smtClean="0"/>
              <a:t> may contend on the different link from the common link on which legacy and single link STAs operate when the associated AP MLD indicates to allow contention based channel access on the link?</a:t>
            </a:r>
            <a:endParaRPr lang="en-US" dirty="0"/>
          </a:p>
          <a:p>
            <a:pPr marL="342900" lvl="1" indent="-342900">
              <a:lnSpc>
                <a:spcPct val="90000"/>
              </a:lnSpc>
              <a:buClr>
                <a:schemeClr val="accent1"/>
              </a:buClr>
              <a:buFont typeface="Wingdings" panose="05000000000000000000" pitchFamily="2" charset="2"/>
              <a:buChar char="Ø"/>
            </a:pPr>
            <a:endParaRPr lang="en-US" dirty="0"/>
          </a:p>
          <a:p>
            <a:pPr marL="0" lvl="1" indent="0">
              <a:lnSpc>
                <a:spcPct val="90000"/>
              </a:lnSpc>
              <a:buClr>
                <a:schemeClr val="accent1"/>
              </a:buClr>
              <a:buNone/>
            </a:pPr>
            <a:endParaRPr lang="en-US" dirty="0"/>
          </a:p>
        </p:txBody>
      </p:sp>
      <p:sp>
        <p:nvSpPr>
          <p:cNvPr id="7"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4247547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a:t>
            </a:r>
            <a:endParaRPr lang="en-US" dirty="0"/>
          </a:p>
        </p:txBody>
      </p:sp>
      <p:sp>
        <p:nvSpPr>
          <p:cNvPr id="2" name="Content Placeholder 1"/>
          <p:cNvSpPr>
            <a:spLocks noGrp="1"/>
          </p:cNvSpPr>
          <p:nvPr>
            <p:ph idx="1"/>
          </p:nvPr>
        </p:nvSpPr>
        <p:spPr>
          <a:xfrm>
            <a:off x="533400" y="1828800"/>
            <a:ext cx="8305800" cy="4648200"/>
          </a:xfrm>
        </p:spPr>
        <p:txBody>
          <a:bodyPr/>
          <a:lstStyle/>
          <a:p>
            <a:pPr marL="0" indent="0">
              <a:lnSpc>
                <a:spcPct val="90000"/>
              </a:lnSpc>
              <a:buClr>
                <a:schemeClr val="accent1"/>
              </a:buClr>
              <a:buNone/>
            </a:pPr>
            <a:r>
              <a:rPr lang="en-US" sz="1800" dirty="0"/>
              <a:t>[1] </a:t>
            </a:r>
            <a:r>
              <a:rPr lang="en-US" sz="1800" dirty="0" smtClean="0">
                <a:hlinkClick r:id="rId2"/>
              </a:rPr>
              <a:t>https</a:t>
            </a:r>
            <a:r>
              <a:rPr lang="en-US" sz="1800" dirty="0">
                <a:hlinkClick r:id="rId2"/>
              </a:rPr>
              <a:t>://</a:t>
            </a:r>
            <a:r>
              <a:rPr lang="en-US" sz="1800" dirty="0" smtClean="0">
                <a:hlinkClick r:id="rId2"/>
              </a:rPr>
              <a:t>mentor.ieee.org/802.11/dcn/19/11-19-1574-01-00be-multi-link-auxiliary-link.pptx</a:t>
            </a:r>
            <a:endParaRPr lang="en-US" sz="1800" dirty="0" smtClean="0"/>
          </a:p>
          <a:p>
            <a:pPr marL="0" indent="0">
              <a:lnSpc>
                <a:spcPct val="90000"/>
              </a:lnSpc>
              <a:buClr>
                <a:schemeClr val="accent1"/>
              </a:buClr>
              <a:buNone/>
            </a:pPr>
            <a:r>
              <a:rPr lang="en-US" sz="1800" dirty="0" smtClean="0"/>
              <a:t>[</a:t>
            </a:r>
            <a:r>
              <a:rPr lang="en-US" sz="1800" dirty="0"/>
              <a:t>2</a:t>
            </a:r>
            <a:r>
              <a:rPr lang="en-US" sz="1800" dirty="0" smtClean="0"/>
              <a:t>]</a:t>
            </a:r>
            <a:r>
              <a:rPr lang="en-US" dirty="0">
                <a:hlinkClick r:id="rId3"/>
              </a:rPr>
              <a:t> </a:t>
            </a:r>
            <a:r>
              <a:rPr lang="en-US" sz="1800" dirty="0">
                <a:hlinkClick r:id="rId3"/>
              </a:rPr>
              <a:t>https://</a:t>
            </a:r>
            <a:r>
              <a:rPr lang="en-US" sz="1800" dirty="0" smtClean="0">
                <a:hlinkClick r:id="rId3"/>
              </a:rPr>
              <a:t>mentor.ieee.org/802.11/dcn/19/11-19-1116-04-00be-channel-access-in-multiband-operation.pptx</a:t>
            </a:r>
            <a:endParaRPr lang="en-US" sz="1800" dirty="0"/>
          </a:p>
          <a:p>
            <a:pPr marL="0" indent="0">
              <a:lnSpc>
                <a:spcPct val="90000"/>
              </a:lnSpc>
              <a:buClr>
                <a:schemeClr val="accent1"/>
              </a:buClr>
              <a:buNone/>
            </a:pPr>
            <a:endParaRPr lang="en-US" dirty="0"/>
          </a:p>
        </p:txBody>
      </p:sp>
      <p:sp>
        <p:nvSpPr>
          <p:cNvPr id="7"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1219065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202" y="1524000"/>
            <a:ext cx="8153399" cy="4572000"/>
          </a:xfrm>
        </p:spPr>
        <p:txBody>
          <a:bodyPr/>
          <a:lstStyle/>
          <a:p>
            <a:r>
              <a:rPr lang="en-US" sz="2000" dirty="0"/>
              <a:t>A constrained AP MLD supports the multi-link operation but has an in-device coexistence interference when the two links are close to each other</a:t>
            </a:r>
          </a:p>
          <a:p>
            <a:pPr lvl="1"/>
            <a:r>
              <a:rPr lang="en-US" sz="1800" dirty="0"/>
              <a:t>The transmit power leakage from one link will severely interfere the reception of frames on the other link. </a:t>
            </a:r>
            <a:r>
              <a:rPr lang="en-US" sz="1800" dirty="0" err="1"/>
              <a:t>Eg</a:t>
            </a:r>
            <a:r>
              <a:rPr lang="en-US" sz="1800" dirty="0"/>
              <a:t>. DL + UL on two links.</a:t>
            </a:r>
          </a:p>
          <a:p>
            <a:pPr lvl="1"/>
            <a:r>
              <a:rPr lang="en-US" sz="1800" dirty="0"/>
              <a:t>When there are legacy STAs or single link EHT STAs, different STAs contend the channels on different links </a:t>
            </a:r>
            <a:r>
              <a:rPr lang="en-US" sz="1800" dirty="0" smtClean="0"/>
              <a:t>without </a:t>
            </a:r>
            <a:r>
              <a:rPr lang="en-US" sz="1800" dirty="0"/>
              <a:t>knowing the channel status of the other link</a:t>
            </a:r>
          </a:p>
          <a:p>
            <a:pPr marL="342900" lvl="1" indent="-342900">
              <a:buChar char="•"/>
            </a:pPr>
            <a:r>
              <a:rPr lang="en-US" b="1" dirty="0"/>
              <a:t>A simple rule should be considered as the baseline operation for multi-link AP and non-AP devices with IDC </a:t>
            </a:r>
            <a:r>
              <a:rPr lang="en-US" b="1" dirty="0" smtClean="0"/>
              <a:t>constraints to improve the spectrum efficiency</a:t>
            </a:r>
            <a:r>
              <a:rPr lang="en-US" sz="1800" b="1" dirty="0"/>
              <a:t> for multiple links with IDC constraints </a:t>
            </a:r>
            <a:endParaRPr lang="en-US" sz="1800" b="1" dirty="0" smtClean="0"/>
          </a:p>
          <a:p>
            <a:pPr marL="342900" lvl="1" indent="-342900">
              <a:buFontTx/>
              <a:buChar char="•"/>
            </a:pPr>
            <a:r>
              <a:rPr lang="en-US" b="1" dirty="0"/>
              <a:t>Some contributions has discussed the issues [1] [2</a:t>
            </a:r>
            <a:r>
              <a:rPr lang="en-US" b="1" dirty="0" smtClean="0"/>
              <a:t>]</a:t>
            </a:r>
          </a:p>
          <a:p>
            <a:pPr marL="342900" lvl="1" indent="-342900">
              <a:buChar char="•"/>
            </a:pPr>
            <a:r>
              <a:rPr lang="en-US" b="1" dirty="0" smtClean="0"/>
              <a:t>In </a:t>
            </a:r>
            <a:r>
              <a:rPr lang="en-US" b="1" dirty="0"/>
              <a:t>this proposal, we discuss the multi-link operation of the AP having an in-device coexistence (IDC) interference between multiple </a:t>
            </a:r>
            <a:r>
              <a:rPr lang="en-US" b="1" dirty="0" smtClean="0"/>
              <a:t>links. </a:t>
            </a:r>
            <a:endParaRPr lang="en-US" b="1" dirty="0"/>
          </a:p>
          <a:p>
            <a:pPr marL="457200" lvl="1" indent="0">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7" y="443299"/>
            <a:ext cx="9144195" cy="1066800"/>
          </a:xfrm>
        </p:spPr>
        <p:txBody>
          <a:bodyPr/>
          <a:lstStyle/>
          <a:p>
            <a:r>
              <a:rPr lang="en-US" dirty="0" smtClean="0">
                <a:solidFill>
                  <a:schemeClr val="tx1"/>
                </a:solidFill>
              </a:rPr>
              <a:t>Motivation</a:t>
            </a:r>
            <a:endParaRPr lang="en-US" dirty="0"/>
          </a:p>
        </p:txBody>
      </p:sp>
      <p:sp>
        <p:nvSpPr>
          <p:cNvPr id="43"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7" name="Rectangle 3"/>
          <p:cNvSpPr>
            <a:spLocks noGrp="1" noChangeArrowheads="1"/>
          </p:cNvSpPr>
          <p:nvPr>
            <p:ph type="dt" idx="4294967295"/>
          </p:nvPr>
        </p:nvSpPr>
        <p:spPr bwMode="auto">
          <a:xfrm>
            <a:off x="762000" y="320287"/>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a:t>
            </a:r>
            <a:r>
              <a:rPr lang="en-US" dirty="0" smtClean="0"/>
              <a:t>. 2020</a:t>
            </a:r>
            <a:endParaRPr lang="en-GB" dirty="0"/>
          </a:p>
        </p:txBody>
      </p:sp>
    </p:spTree>
    <p:extLst>
      <p:ext uri="{BB962C8B-B14F-4D97-AF65-F5344CB8AC3E}">
        <p14:creationId xmlns:p14="http://schemas.microsoft.com/office/powerpoint/2010/main" val="4095809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202" y="1524000"/>
            <a:ext cx="8153399" cy="4572000"/>
          </a:xfrm>
        </p:spPr>
        <p:txBody>
          <a:bodyPr/>
          <a:lstStyle/>
          <a:p>
            <a:r>
              <a:rPr lang="en-US" dirty="0"/>
              <a:t>A constrained AP MLD which supports the multi-link operation but has an in-device coexistence interference operates as the following: </a:t>
            </a:r>
          </a:p>
          <a:p>
            <a:pPr lvl="1"/>
            <a:r>
              <a:rPr lang="en-US" sz="1800" dirty="0"/>
              <a:t>A STA of the constrained AP MLD performs a contention on the primary channel of link 1 (Single Primary Channel mode).</a:t>
            </a:r>
          </a:p>
          <a:p>
            <a:pPr lvl="2"/>
            <a:r>
              <a:rPr lang="en-US" sz="1600" dirty="0"/>
              <a:t>After obtaining a TXOP on link1 (</a:t>
            </a:r>
            <a:r>
              <a:rPr lang="en-US" sz="1600" dirty="0" err="1"/>
              <a:t>backoff</a:t>
            </a:r>
            <a:r>
              <a:rPr lang="en-US" sz="1600" dirty="0"/>
              <a:t> to 0), the AP MLD checks the channel status of link 2. </a:t>
            </a:r>
          </a:p>
          <a:p>
            <a:pPr lvl="3"/>
            <a:r>
              <a:rPr lang="en-US" dirty="0"/>
              <a:t>If the STA of the AP MLD is not a TXOP responder on link2, the STA of the MLD can transmit frames over link1. </a:t>
            </a:r>
          </a:p>
          <a:p>
            <a:pPr lvl="4"/>
            <a:r>
              <a:rPr lang="en-US" dirty="0"/>
              <a:t>If the channel status of Link 2 is IDLE, </a:t>
            </a:r>
            <a:r>
              <a:rPr lang="en-US" dirty="0" err="1"/>
              <a:t>ie</a:t>
            </a:r>
            <a:r>
              <a:rPr lang="en-US" dirty="0"/>
              <a:t>. Virtual CS idle and/or PIFS CS idle,  the STAs of the MLD can transmit frames over both link 1 and link 2 simultaneously. (Fig.1 case 1)</a:t>
            </a:r>
          </a:p>
          <a:p>
            <a:pPr lvl="4"/>
            <a:r>
              <a:rPr lang="en-US" dirty="0"/>
              <a:t>If the channel status of link 2 is not IDLE,</a:t>
            </a:r>
            <a:r>
              <a:rPr lang="en-US" dirty="0">
                <a:solidFill>
                  <a:srgbClr val="0000FF"/>
                </a:solidFill>
              </a:rPr>
              <a:t> </a:t>
            </a:r>
            <a:r>
              <a:rPr lang="en-US" dirty="0"/>
              <a:t> the STA of the MLD can transmit frames on link 1 only. (Fig.1 case1 )</a:t>
            </a:r>
          </a:p>
          <a:p>
            <a:pPr lvl="3"/>
            <a:r>
              <a:rPr lang="en-US" dirty="0"/>
              <a:t>Otherwise, the STA of the MLD shall not transmit frames on link 1. (Fig.2 case 2)</a:t>
            </a:r>
          </a:p>
          <a:p>
            <a:pPr marL="342900" lvl="1" indent="-342900">
              <a:buChar char="•"/>
            </a:pPr>
            <a:r>
              <a:rPr lang="en-US" b="1" dirty="0" smtClean="0"/>
              <a:t> </a:t>
            </a:r>
            <a:endParaRPr lang="en-US" b="1" dirty="0"/>
          </a:p>
          <a:p>
            <a:pPr marL="457200" lvl="1" indent="0">
              <a:buNone/>
            </a:pPr>
            <a:endParaRPr lang="en-US" dirty="0" smtClean="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7" y="443299"/>
            <a:ext cx="9144195" cy="1066800"/>
          </a:xfrm>
        </p:spPr>
        <p:txBody>
          <a:bodyPr/>
          <a:lstStyle/>
          <a:p>
            <a:r>
              <a:rPr lang="en-US" dirty="0">
                <a:solidFill>
                  <a:schemeClr val="tx1"/>
                </a:solidFill>
              </a:rPr>
              <a:t>Constrained AP MLD operation</a:t>
            </a:r>
            <a:endParaRPr lang="en-US" dirty="0"/>
          </a:p>
        </p:txBody>
      </p:sp>
      <p:sp>
        <p:nvSpPr>
          <p:cNvPr id="43"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7" name="Rectangle 3"/>
          <p:cNvSpPr>
            <a:spLocks noGrp="1" noChangeArrowheads="1"/>
          </p:cNvSpPr>
          <p:nvPr>
            <p:ph type="dt" idx="4294967295"/>
          </p:nvPr>
        </p:nvSpPr>
        <p:spPr bwMode="auto">
          <a:xfrm>
            <a:off x="762000" y="320287"/>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a:t>
            </a:r>
            <a:r>
              <a:rPr lang="en-US" dirty="0" smtClean="0"/>
              <a:t>. 2020</a:t>
            </a:r>
            <a:endParaRPr lang="en-GB" dirty="0"/>
          </a:p>
        </p:txBody>
      </p:sp>
    </p:spTree>
    <p:extLst>
      <p:ext uri="{BB962C8B-B14F-4D97-AF65-F5344CB8AC3E}">
        <p14:creationId xmlns:p14="http://schemas.microsoft.com/office/powerpoint/2010/main" val="2133801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6692" y="975467"/>
            <a:ext cx="9144195" cy="686684"/>
          </a:xfrm>
        </p:spPr>
        <p:txBody>
          <a:bodyPr/>
          <a:lstStyle/>
          <a:p>
            <a:r>
              <a:rPr lang="en-US" dirty="0" smtClean="0">
                <a:solidFill>
                  <a:schemeClr val="tx1"/>
                </a:solidFill>
              </a:rPr>
              <a:t>Constrained AP MLD operation</a:t>
            </a:r>
            <a:br>
              <a:rPr lang="en-US" dirty="0" smtClean="0">
                <a:solidFill>
                  <a:schemeClr val="tx1"/>
                </a:solidFill>
              </a:rPr>
            </a:br>
            <a:r>
              <a:rPr lang="en-US" dirty="0" smtClean="0">
                <a:solidFill>
                  <a:schemeClr val="tx1"/>
                </a:solidFill>
              </a:rPr>
              <a:t>- Single primary channel</a:t>
            </a:r>
            <a:endParaRPr lang="en-US" dirty="0"/>
          </a:p>
        </p:txBody>
      </p:sp>
      <p:sp>
        <p:nvSpPr>
          <p:cNvPr id="43"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Rectangle 8"/>
          <p:cNvSpPr/>
          <p:nvPr/>
        </p:nvSpPr>
        <p:spPr>
          <a:xfrm>
            <a:off x="6050452" y="3693312"/>
            <a:ext cx="959948" cy="126902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Rectangle 9"/>
          <p:cNvSpPr/>
          <p:nvPr/>
        </p:nvSpPr>
        <p:spPr>
          <a:xfrm>
            <a:off x="6105318" y="4467923"/>
            <a:ext cx="428909"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TX</a:t>
            </a:r>
          </a:p>
        </p:txBody>
      </p:sp>
      <p:sp>
        <p:nvSpPr>
          <p:cNvPr id="11" name="Rectangle 10"/>
          <p:cNvSpPr/>
          <p:nvPr/>
        </p:nvSpPr>
        <p:spPr>
          <a:xfrm>
            <a:off x="6539287" y="4463205"/>
            <a:ext cx="430625"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RX</a:t>
            </a:r>
          </a:p>
        </p:txBody>
      </p:sp>
      <p:sp>
        <p:nvSpPr>
          <p:cNvPr id="12" name="Rectangle 11"/>
          <p:cNvSpPr/>
          <p:nvPr/>
        </p:nvSpPr>
        <p:spPr>
          <a:xfrm>
            <a:off x="1905000" y="3759939"/>
            <a:ext cx="1181100" cy="1600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114550" y="4050007"/>
            <a:ext cx="7239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STA1</a:t>
            </a:r>
            <a:endParaRPr lang="en-US" sz="1600" dirty="0"/>
          </a:p>
        </p:txBody>
      </p:sp>
      <p:sp>
        <p:nvSpPr>
          <p:cNvPr id="14" name="Rectangle 13"/>
          <p:cNvSpPr/>
          <p:nvPr/>
        </p:nvSpPr>
        <p:spPr>
          <a:xfrm>
            <a:off x="2114550" y="4659607"/>
            <a:ext cx="7620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STA2</a:t>
            </a:r>
            <a:endParaRPr lang="en-US" sz="1600" dirty="0"/>
          </a:p>
        </p:txBody>
      </p:sp>
      <p:sp>
        <p:nvSpPr>
          <p:cNvPr id="15" name="TextBox 14"/>
          <p:cNvSpPr txBox="1"/>
          <p:nvPr/>
        </p:nvSpPr>
        <p:spPr>
          <a:xfrm>
            <a:off x="1066800" y="4317229"/>
            <a:ext cx="990600" cy="338554"/>
          </a:xfrm>
          <a:prstGeom prst="rect">
            <a:avLst/>
          </a:prstGeom>
          <a:noFill/>
        </p:spPr>
        <p:txBody>
          <a:bodyPr wrap="square" rtlCol="0">
            <a:spAutoFit/>
          </a:bodyPr>
          <a:lstStyle/>
          <a:p>
            <a:r>
              <a:rPr lang="en-US" sz="1600" dirty="0" smtClean="0"/>
              <a:t>AP MLD</a:t>
            </a:r>
            <a:endParaRPr lang="en-US" sz="1600" dirty="0"/>
          </a:p>
        </p:txBody>
      </p:sp>
      <p:cxnSp>
        <p:nvCxnSpPr>
          <p:cNvPr id="16" name="Straight Connector 15"/>
          <p:cNvCxnSpPr/>
          <p:nvPr/>
        </p:nvCxnSpPr>
        <p:spPr>
          <a:xfrm flipV="1">
            <a:off x="2838450" y="4227655"/>
            <a:ext cx="5981700" cy="23368"/>
          </a:xfrm>
          <a:prstGeom prst="line">
            <a:avLst/>
          </a:prstGeom>
          <a:ln>
            <a:solidFill>
              <a:srgbClr val="99FFCC"/>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2876550" y="4838423"/>
            <a:ext cx="5981700" cy="23368"/>
          </a:xfrm>
          <a:prstGeom prst="line">
            <a:avLst/>
          </a:prstGeom>
          <a:ln>
            <a:solidFill>
              <a:srgbClr val="99FFCC"/>
            </a:solidFill>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3181350" y="4049336"/>
            <a:ext cx="533400" cy="246221"/>
          </a:xfrm>
          <a:prstGeom prst="rect">
            <a:avLst/>
          </a:prstGeom>
          <a:noFill/>
        </p:spPr>
        <p:txBody>
          <a:bodyPr wrap="square" rtlCol="0">
            <a:spAutoFit/>
          </a:bodyPr>
          <a:lstStyle/>
          <a:p>
            <a:r>
              <a:rPr lang="en-US" sz="1000" dirty="0" smtClean="0"/>
              <a:t>Link1</a:t>
            </a:r>
            <a:endParaRPr lang="en-US" sz="1000" dirty="0"/>
          </a:p>
        </p:txBody>
      </p:sp>
      <p:sp>
        <p:nvSpPr>
          <p:cNvPr id="19" name="TextBox 18"/>
          <p:cNvSpPr txBox="1"/>
          <p:nvPr/>
        </p:nvSpPr>
        <p:spPr>
          <a:xfrm>
            <a:off x="3190875" y="4653014"/>
            <a:ext cx="533400" cy="246221"/>
          </a:xfrm>
          <a:prstGeom prst="rect">
            <a:avLst/>
          </a:prstGeom>
          <a:noFill/>
        </p:spPr>
        <p:txBody>
          <a:bodyPr wrap="square" rtlCol="0">
            <a:spAutoFit/>
          </a:bodyPr>
          <a:lstStyle/>
          <a:p>
            <a:r>
              <a:rPr lang="en-US" sz="1000" dirty="0" smtClean="0"/>
              <a:t>Link2</a:t>
            </a:r>
            <a:endParaRPr lang="en-US" sz="1000" dirty="0"/>
          </a:p>
        </p:txBody>
      </p:sp>
      <p:sp>
        <p:nvSpPr>
          <p:cNvPr id="20" name="Rectangle 19"/>
          <p:cNvSpPr/>
          <p:nvPr/>
        </p:nvSpPr>
        <p:spPr>
          <a:xfrm>
            <a:off x="5396375" y="4038240"/>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3</a:t>
            </a:r>
            <a:endParaRPr lang="en-US" sz="1000" dirty="0"/>
          </a:p>
        </p:txBody>
      </p:sp>
      <p:sp>
        <p:nvSpPr>
          <p:cNvPr id="21" name="Rectangle 20"/>
          <p:cNvSpPr/>
          <p:nvPr/>
        </p:nvSpPr>
        <p:spPr>
          <a:xfrm>
            <a:off x="5574202" y="4038240"/>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2</a:t>
            </a:r>
            <a:endParaRPr lang="en-US" sz="1000" dirty="0"/>
          </a:p>
        </p:txBody>
      </p:sp>
      <p:sp>
        <p:nvSpPr>
          <p:cNvPr id="22" name="Rectangle 21"/>
          <p:cNvSpPr/>
          <p:nvPr/>
        </p:nvSpPr>
        <p:spPr>
          <a:xfrm>
            <a:off x="5735278" y="4038443"/>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23" name="Rectangle 22"/>
          <p:cNvSpPr/>
          <p:nvPr/>
        </p:nvSpPr>
        <p:spPr>
          <a:xfrm>
            <a:off x="5919428" y="4038443"/>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0</a:t>
            </a:r>
            <a:endParaRPr lang="en-US" sz="1000" dirty="0"/>
          </a:p>
        </p:txBody>
      </p:sp>
      <p:sp>
        <p:nvSpPr>
          <p:cNvPr id="24" name="Rectangle 23"/>
          <p:cNvSpPr/>
          <p:nvPr/>
        </p:nvSpPr>
        <p:spPr>
          <a:xfrm>
            <a:off x="6113210" y="3867697"/>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25" name="Rectangle 24"/>
          <p:cNvSpPr/>
          <p:nvPr/>
        </p:nvSpPr>
        <p:spPr>
          <a:xfrm>
            <a:off x="6539287" y="3864222"/>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26" name="Rectangle 25"/>
          <p:cNvSpPr/>
          <p:nvPr/>
        </p:nvSpPr>
        <p:spPr>
          <a:xfrm>
            <a:off x="4040633" y="4490752"/>
            <a:ext cx="1120819" cy="366268"/>
          </a:xfrm>
          <a:prstGeom prst="rect">
            <a:avLst/>
          </a:prstGeom>
          <a:solidFill>
            <a:srgbClr val="FFC000"/>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OBSS </a:t>
            </a:r>
            <a:r>
              <a:rPr lang="en-US" sz="1200" dirty="0" smtClean="0">
                <a:solidFill>
                  <a:schemeClr val="tx1"/>
                </a:solidFill>
              </a:rPr>
              <a:t>busy</a:t>
            </a:r>
            <a:endParaRPr lang="en-US" sz="1200" dirty="0">
              <a:solidFill>
                <a:schemeClr val="tx1"/>
              </a:solidFill>
            </a:endParaRPr>
          </a:p>
        </p:txBody>
      </p:sp>
      <p:sp>
        <p:nvSpPr>
          <p:cNvPr id="27" name="Rectangle 26"/>
          <p:cNvSpPr/>
          <p:nvPr/>
        </p:nvSpPr>
        <p:spPr>
          <a:xfrm>
            <a:off x="4031992" y="4040366"/>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28" name="Rectangle 27"/>
          <p:cNvSpPr/>
          <p:nvPr/>
        </p:nvSpPr>
        <p:spPr>
          <a:xfrm>
            <a:off x="4216142" y="4040366"/>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0</a:t>
            </a:r>
            <a:endParaRPr lang="en-US" sz="1000" dirty="0"/>
          </a:p>
        </p:txBody>
      </p:sp>
      <p:sp>
        <p:nvSpPr>
          <p:cNvPr id="29" name="Rectangle 28"/>
          <p:cNvSpPr/>
          <p:nvPr/>
        </p:nvSpPr>
        <p:spPr>
          <a:xfrm>
            <a:off x="4409924" y="3869620"/>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30" name="Rectangle 29"/>
          <p:cNvSpPr/>
          <p:nvPr/>
        </p:nvSpPr>
        <p:spPr>
          <a:xfrm>
            <a:off x="4836001" y="3866145"/>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31" name="Rectangle 30"/>
          <p:cNvSpPr/>
          <p:nvPr/>
        </p:nvSpPr>
        <p:spPr>
          <a:xfrm>
            <a:off x="3691356" y="4040366"/>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3</a:t>
            </a:r>
            <a:endParaRPr lang="en-US" sz="1000" dirty="0"/>
          </a:p>
        </p:txBody>
      </p:sp>
      <p:sp>
        <p:nvSpPr>
          <p:cNvPr id="32" name="Rectangle 31"/>
          <p:cNvSpPr/>
          <p:nvPr/>
        </p:nvSpPr>
        <p:spPr>
          <a:xfrm>
            <a:off x="3869183" y="4040366"/>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2</a:t>
            </a:r>
            <a:endParaRPr lang="en-US" sz="1000" dirty="0"/>
          </a:p>
        </p:txBody>
      </p:sp>
      <p:sp>
        <p:nvSpPr>
          <p:cNvPr id="33" name="TextBox 32"/>
          <p:cNvSpPr txBox="1"/>
          <p:nvPr/>
        </p:nvSpPr>
        <p:spPr>
          <a:xfrm>
            <a:off x="4447636" y="3623342"/>
            <a:ext cx="782678" cy="253916"/>
          </a:xfrm>
          <a:prstGeom prst="rect">
            <a:avLst/>
          </a:prstGeom>
          <a:noFill/>
        </p:spPr>
        <p:txBody>
          <a:bodyPr wrap="square" rtlCol="0">
            <a:spAutoFit/>
          </a:bodyPr>
          <a:lstStyle/>
          <a:p>
            <a:r>
              <a:rPr lang="en-US" sz="1050" dirty="0" smtClean="0"/>
              <a:t>DL TXOP</a:t>
            </a:r>
            <a:endParaRPr lang="en-US" sz="1050" dirty="0"/>
          </a:p>
        </p:txBody>
      </p:sp>
      <p:sp>
        <p:nvSpPr>
          <p:cNvPr id="61" name="TextBox 60"/>
          <p:cNvSpPr txBox="1"/>
          <p:nvPr/>
        </p:nvSpPr>
        <p:spPr>
          <a:xfrm>
            <a:off x="6138197" y="3397415"/>
            <a:ext cx="782678" cy="253916"/>
          </a:xfrm>
          <a:prstGeom prst="rect">
            <a:avLst/>
          </a:prstGeom>
          <a:noFill/>
        </p:spPr>
        <p:txBody>
          <a:bodyPr wrap="square" rtlCol="0">
            <a:spAutoFit/>
          </a:bodyPr>
          <a:lstStyle/>
          <a:p>
            <a:r>
              <a:rPr lang="en-US" sz="1050" dirty="0" smtClean="0"/>
              <a:t>DL TXOP</a:t>
            </a:r>
            <a:endParaRPr lang="en-US" sz="1050" dirty="0"/>
          </a:p>
        </p:txBody>
      </p:sp>
      <p:sp>
        <p:nvSpPr>
          <p:cNvPr id="62" name="Rectangle 61"/>
          <p:cNvSpPr/>
          <p:nvPr/>
        </p:nvSpPr>
        <p:spPr>
          <a:xfrm>
            <a:off x="5771079" y="4510841"/>
            <a:ext cx="292603" cy="366268"/>
          </a:xfrm>
          <a:prstGeom prst="rect">
            <a:avLst/>
          </a:prstGeom>
          <a:solidFill>
            <a:srgbClr val="92D050"/>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solidFill>
                <a:schemeClr val="tx1"/>
              </a:solidFill>
            </a:endParaRPr>
          </a:p>
        </p:txBody>
      </p:sp>
      <p:sp>
        <p:nvSpPr>
          <p:cNvPr id="4" name="TextBox 3"/>
          <p:cNvSpPr txBox="1"/>
          <p:nvPr/>
        </p:nvSpPr>
        <p:spPr>
          <a:xfrm>
            <a:off x="5683384" y="4587727"/>
            <a:ext cx="477478" cy="246221"/>
          </a:xfrm>
          <a:prstGeom prst="rect">
            <a:avLst/>
          </a:prstGeom>
          <a:noFill/>
        </p:spPr>
        <p:txBody>
          <a:bodyPr wrap="square" rtlCol="0">
            <a:spAutoFit/>
          </a:bodyPr>
          <a:lstStyle/>
          <a:p>
            <a:r>
              <a:rPr lang="en-US" sz="1000" dirty="0" smtClean="0"/>
              <a:t>IDLE</a:t>
            </a:r>
            <a:endParaRPr lang="en-US" sz="1000" dirty="0"/>
          </a:p>
        </p:txBody>
      </p:sp>
      <p:sp>
        <p:nvSpPr>
          <p:cNvPr id="63" name="TextBox 62"/>
          <p:cNvSpPr txBox="1"/>
          <p:nvPr/>
        </p:nvSpPr>
        <p:spPr>
          <a:xfrm>
            <a:off x="4330352" y="5695890"/>
            <a:ext cx="849329" cy="400110"/>
          </a:xfrm>
          <a:prstGeom prst="rect">
            <a:avLst/>
          </a:prstGeom>
          <a:noFill/>
        </p:spPr>
        <p:txBody>
          <a:bodyPr wrap="square" rtlCol="0">
            <a:spAutoFit/>
          </a:bodyPr>
          <a:lstStyle/>
          <a:p>
            <a:r>
              <a:rPr lang="en-US" sz="2000" dirty="0" smtClean="0"/>
              <a:t>Fig.1</a:t>
            </a:r>
            <a:endParaRPr lang="en-US" sz="2000" dirty="0"/>
          </a:p>
        </p:txBody>
      </p:sp>
      <p:sp>
        <p:nvSpPr>
          <p:cNvPr id="5" name="TextBox 4"/>
          <p:cNvSpPr txBox="1"/>
          <p:nvPr/>
        </p:nvSpPr>
        <p:spPr>
          <a:xfrm>
            <a:off x="1029153" y="2303991"/>
            <a:ext cx="7451725" cy="461665"/>
          </a:xfrm>
          <a:prstGeom prst="rect">
            <a:avLst/>
          </a:prstGeom>
          <a:noFill/>
        </p:spPr>
        <p:txBody>
          <a:bodyPr wrap="square" rtlCol="0">
            <a:spAutoFit/>
          </a:bodyPr>
          <a:lstStyle/>
          <a:p>
            <a:r>
              <a:rPr lang="en-US" sz="2400" dirty="0" smtClean="0"/>
              <a:t>Case 1: link 2 is OBSS busy</a:t>
            </a:r>
            <a:endParaRPr lang="en-US" sz="2400" dirty="0"/>
          </a:p>
        </p:txBody>
      </p:sp>
      <p:sp>
        <p:nvSpPr>
          <p:cNvPr id="64"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2362994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8" name="Title 1"/>
          <p:cNvSpPr>
            <a:spLocks noGrp="1"/>
          </p:cNvSpPr>
          <p:nvPr>
            <p:ph type="title"/>
          </p:nvPr>
        </p:nvSpPr>
        <p:spPr>
          <a:xfrm>
            <a:off x="-124462" y="974929"/>
            <a:ext cx="9144195" cy="686684"/>
          </a:xfrm>
        </p:spPr>
        <p:txBody>
          <a:bodyPr/>
          <a:lstStyle/>
          <a:p>
            <a:r>
              <a:rPr lang="en-US" dirty="0" smtClean="0">
                <a:solidFill>
                  <a:schemeClr val="tx1"/>
                </a:solidFill>
              </a:rPr>
              <a:t>Constrained AP MLD operation</a:t>
            </a:r>
            <a:br>
              <a:rPr lang="en-US" dirty="0" smtClean="0">
                <a:solidFill>
                  <a:schemeClr val="tx1"/>
                </a:solidFill>
              </a:rPr>
            </a:br>
            <a:r>
              <a:rPr lang="en-US" dirty="0" smtClean="0">
                <a:solidFill>
                  <a:schemeClr val="tx1"/>
                </a:solidFill>
              </a:rPr>
              <a:t>- Single primary channel</a:t>
            </a:r>
            <a:endParaRPr lang="en-US" dirty="0"/>
          </a:p>
        </p:txBody>
      </p:sp>
      <p:sp>
        <p:nvSpPr>
          <p:cNvPr id="43"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34" name="TextBox 33"/>
          <p:cNvSpPr txBox="1"/>
          <p:nvPr/>
        </p:nvSpPr>
        <p:spPr>
          <a:xfrm>
            <a:off x="4124798" y="5772090"/>
            <a:ext cx="849329" cy="400110"/>
          </a:xfrm>
          <a:prstGeom prst="rect">
            <a:avLst/>
          </a:prstGeom>
          <a:noFill/>
        </p:spPr>
        <p:txBody>
          <a:bodyPr wrap="square" rtlCol="0">
            <a:spAutoFit/>
          </a:bodyPr>
          <a:lstStyle/>
          <a:p>
            <a:r>
              <a:rPr lang="en-US" sz="2000" dirty="0" smtClean="0"/>
              <a:t>Fig.2</a:t>
            </a:r>
            <a:endParaRPr lang="en-US" sz="2000" dirty="0"/>
          </a:p>
        </p:txBody>
      </p:sp>
      <p:sp>
        <p:nvSpPr>
          <p:cNvPr id="35" name="Rectangle 34"/>
          <p:cNvSpPr/>
          <p:nvPr/>
        </p:nvSpPr>
        <p:spPr>
          <a:xfrm>
            <a:off x="1314450" y="3849164"/>
            <a:ext cx="1181100" cy="1600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1524000" y="4139232"/>
            <a:ext cx="7239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STA1</a:t>
            </a:r>
            <a:endParaRPr lang="en-US" sz="1600" dirty="0"/>
          </a:p>
        </p:txBody>
      </p:sp>
      <p:sp>
        <p:nvSpPr>
          <p:cNvPr id="37" name="Rectangle 36"/>
          <p:cNvSpPr/>
          <p:nvPr/>
        </p:nvSpPr>
        <p:spPr>
          <a:xfrm>
            <a:off x="1524000" y="4748832"/>
            <a:ext cx="7620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STA2</a:t>
            </a:r>
            <a:endParaRPr lang="en-US" sz="1600" dirty="0"/>
          </a:p>
        </p:txBody>
      </p:sp>
      <p:sp>
        <p:nvSpPr>
          <p:cNvPr id="38" name="TextBox 37"/>
          <p:cNvSpPr txBox="1"/>
          <p:nvPr/>
        </p:nvSpPr>
        <p:spPr>
          <a:xfrm>
            <a:off x="457200" y="4406454"/>
            <a:ext cx="990600" cy="338554"/>
          </a:xfrm>
          <a:prstGeom prst="rect">
            <a:avLst/>
          </a:prstGeom>
          <a:noFill/>
        </p:spPr>
        <p:txBody>
          <a:bodyPr wrap="square" rtlCol="0">
            <a:spAutoFit/>
          </a:bodyPr>
          <a:lstStyle/>
          <a:p>
            <a:r>
              <a:rPr lang="en-US" sz="1600" dirty="0" smtClean="0"/>
              <a:t>AP MLD</a:t>
            </a:r>
            <a:endParaRPr lang="en-US" sz="1600" dirty="0"/>
          </a:p>
        </p:txBody>
      </p:sp>
      <p:cxnSp>
        <p:nvCxnSpPr>
          <p:cNvPr id="39" name="Straight Connector 38"/>
          <p:cNvCxnSpPr/>
          <p:nvPr/>
        </p:nvCxnSpPr>
        <p:spPr>
          <a:xfrm flipV="1">
            <a:off x="2247900" y="4329732"/>
            <a:ext cx="5981700" cy="23368"/>
          </a:xfrm>
          <a:prstGeom prst="line">
            <a:avLst/>
          </a:prstGeom>
          <a:ln>
            <a:solidFill>
              <a:srgbClr val="99FFCC"/>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flipV="1">
            <a:off x="2286000" y="4927648"/>
            <a:ext cx="5981700" cy="23368"/>
          </a:xfrm>
          <a:prstGeom prst="line">
            <a:avLst/>
          </a:prstGeom>
          <a:ln>
            <a:solidFill>
              <a:srgbClr val="99FFCC"/>
            </a:solidFill>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2590800" y="4138561"/>
            <a:ext cx="533400" cy="246221"/>
          </a:xfrm>
          <a:prstGeom prst="rect">
            <a:avLst/>
          </a:prstGeom>
          <a:noFill/>
        </p:spPr>
        <p:txBody>
          <a:bodyPr wrap="square" rtlCol="0">
            <a:spAutoFit/>
          </a:bodyPr>
          <a:lstStyle/>
          <a:p>
            <a:r>
              <a:rPr lang="en-US" sz="1000" dirty="0" smtClean="0"/>
              <a:t>Link1</a:t>
            </a:r>
            <a:endParaRPr lang="en-US" sz="1000" dirty="0"/>
          </a:p>
        </p:txBody>
      </p:sp>
      <p:sp>
        <p:nvSpPr>
          <p:cNvPr id="42" name="TextBox 41"/>
          <p:cNvSpPr txBox="1"/>
          <p:nvPr/>
        </p:nvSpPr>
        <p:spPr>
          <a:xfrm>
            <a:off x="2600325" y="4742239"/>
            <a:ext cx="533400" cy="246221"/>
          </a:xfrm>
          <a:prstGeom prst="rect">
            <a:avLst/>
          </a:prstGeom>
          <a:noFill/>
        </p:spPr>
        <p:txBody>
          <a:bodyPr wrap="square" rtlCol="0">
            <a:spAutoFit/>
          </a:bodyPr>
          <a:lstStyle/>
          <a:p>
            <a:r>
              <a:rPr lang="en-US" sz="1000" dirty="0" smtClean="0"/>
              <a:t>Link2</a:t>
            </a:r>
            <a:endParaRPr lang="en-US" sz="1000" dirty="0"/>
          </a:p>
        </p:txBody>
      </p:sp>
      <p:sp>
        <p:nvSpPr>
          <p:cNvPr id="45" name="Rectangle 44"/>
          <p:cNvSpPr/>
          <p:nvPr/>
        </p:nvSpPr>
        <p:spPr>
          <a:xfrm>
            <a:off x="6957999" y="4569173"/>
            <a:ext cx="400050" cy="366268"/>
          </a:xfrm>
          <a:prstGeom prst="rect">
            <a:avLst/>
          </a:prstGeom>
          <a:solidFill>
            <a:srgbClr val="00B050"/>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46" name="Rectangle 45"/>
          <p:cNvSpPr/>
          <p:nvPr/>
        </p:nvSpPr>
        <p:spPr>
          <a:xfrm>
            <a:off x="7370749" y="4565698"/>
            <a:ext cx="401651" cy="366268"/>
          </a:xfrm>
          <a:prstGeom prst="rect">
            <a:avLst/>
          </a:prstGeom>
          <a:solidFill>
            <a:srgbClr val="00B050"/>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47" name="TextBox 46"/>
          <p:cNvSpPr txBox="1"/>
          <p:nvPr/>
        </p:nvSpPr>
        <p:spPr>
          <a:xfrm>
            <a:off x="6775477" y="4956434"/>
            <a:ext cx="1225523" cy="415498"/>
          </a:xfrm>
          <a:prstGeom prst="rect">
            <a:avLst/>
          </a:prstGeom>
          <a:noFill/>
        </p:spPr>
        <p:txBody>
          <a:bodyPr wrap="square" rtlCol="0">
            <a:spAutoFit/>
          </a:bodyPr>
          <a:lstStyle/>
          <a:p>
            <a:pPr algn="ctr"/>
            <a:r>
              <a:rPr lang="en-US" sz="1050" dirty="0" smtClean="0"/>
              <a:t>UL TXOP</a:t>
            </a:r>
          </a:p>
          <a:p>
            <a:pPr algn="ctr"/>
            <a:r>
              <a:rPr lang="en-US" sz="1050" dirty="0" smtClean="0"/>
              <a:t>of intra BSS</a:t>
            </a:r>
            <a:endParaRPr lang="en-US" sz="1050" dirty="0"/>
          </a:p>
        </p:txBody>
      </p:sp>
      <p:sp>
        <p:nvSpPr>
          <p:cNvPr id="48" name="Rectangle 47"/>
          <p:cNvSpPr/>
          <p:nvPr/>
        </p:nvSpPr>
        <p:spPr>
          <a:xfrm>
            <a:off x="7272516" y="3983508"/>
            <a:ext cx="400050" cy="346224"/>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cxnSp>
        <p:nvCxnSpPr>
          <p:cNvPr id="49" name="Straight Connector 48"/>
          <p:cNvCxnSpPr/>
          <p:nvPr/>
        </p:nvCxnSpPr>
        <p:spPr>
          <a:xfrm>
            <a:off x="7272516" y="3990307"/>
            <a:ext cx="400050" cy="327741"/>
          </a:xfrm>
          <a:prstGeom prst="line">
            <a:avLst/>
          </a:prstGeom>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H="1">
            <a:off x="7272516" y="3990307"/>
            <a:ext cx="377743" cy="344843"/>
          </a:xfrm>
          <a:prstGeom prst="line">
            <a:avLst/>
          </a:prstGeom>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6542071" y="4114967"/>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3</a:t>
            </a:r>
            <a:endParaRPr lang="en-US" sz="1000" dirty="0"/>
          </a:p>
        </p:txBody>
      </p:sp>
      <p:sp>
        <p:nvSpPr>
          <p:cNvPr id="52" name="Rectangle 51"/>
          <p:cNvSpPr/>
          <p:nvPr/>
        </p:nvSpPr>
        <p:spPr>
          <a:xfrm>
            <a:off x="6719898" y="4114967"/>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2</a:t>
            </a:r>
            <a:endParaRPr lang="en-US" sz="1000" dirty="0"/>
          </a:p>
        </p:txBody>
      </p:sp>
      <p:sp>
        <p:nvSpPr>
          <p:cNvPr id="53" name="Rectangle 52"/>
          <p:cNvSpPr/>
          <p:nvPr/>
        </p:nvSpPr>
        <p:spPr>
          <a:xfrm>
            <a:off x="6904048" y="4114967"/>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54" name="Rectangle 53"/>
          <p:cNvSpPr/>
          <p:nvPr/>
        </p:nvSpPr>
        <p:spPr>
          <a:xfrm>
            <a:off x="7088198" y="4114967"/>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0</a:t>
            </a:r>
            <a:endParaRPr lang="en-US" sz="1000" dirty="0"/>
          </a:p>
        </p:txBody>
      </p:sp>
      <p:sp>
        <p:nvSpPr>
          <p:cNvPr id="55" name="Rectangle 54"/>
          <p:cNvSpPr/>
          <p:nvPr/>
        </p:nvSpPr>
        <p:spPr>
          <a:xfrm>
            <a:off x="6357921" y="4113074"/>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4</a:t>
            </a:r>
            <a:endParaRPr lang="en-US" sz="1000" dirty="0"/>
          </a:p>
        </p:txBody>
      </p:sp>
      <p:sp>
        <p:nvSpPr>
          <p:cNvPr id="56" name="Rectangle 55"/>
          <p:cNvSpPr/>
          <p:nvPr/>
        </p:nvSpPr>
        <p:spPr>
          <a:xfrm>
            <a:off x="5364652" y="3766734"/>
            <a:ext cx="959948" cy="126902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7" name="Rectangle 56"/>
          <p:cNvSpPr/>
          <p:nvPr/>
        </p:nvSpPr>
        <p:spPr>
          <a:xfrm>
            <a:off x="5419518" y="4541345"/>
            <a:ext cx="428909"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TX</a:t>
            </a:r>
          </a:p>
        </p:txBody>
      </p:sp>
      <p:sp>
        <p:nvSpPr>
          <p:cNvPr id="58" name="Rectangle 57"/>
          <p:cNvSpPr/>
          <p:nvPr/>
        </p:nvSpPr>
        <p:spPr>
          <a:xfrm>
            <a:off x="5853487" y="4536627"/>
            <a:ext cx="430625"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RX</a:t>
            </a:r>
          </a:p>
        </p:txBody>
      </p:sp>
      <p:sp>
        <p:nvSpPr>
          <p:cNvPr id="59" name="Rectangle 58"/>
          <p:cNvSpPr/>
          <p:nvPr/>
        </p:nvSpPr>
        <p:spPr>
          <a:xfrm>
            <a:off x="4710575" y="4111662"/>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3</a:t>
            </a:r>
            <a:endParaRPr lang="en-US" sz="1000" dirty="0"/>
          </a:p>
        </p:txBody>
      </p:sp>
      <p:sp>
        <p:nvSpPr>
          <p:cNvPr id="60" name="Rectangle 59"/>
          <p:cNvSpPr/>
          <p:nvPr/>
        </p:nvSpPr>
        <p:spPr>
          <a:xfrm>
            <a:off x="4888402" y="4111662"/>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2</a:t>
            </a:r>
            <a:endParaRPr lang="en-US" sz="1000" dirty="0"/>
          </a:p>
        </p:txBody>
      </p:sp>
      <p:sp>
        <p:nvSpPr>
          <p:cNvPr id="63" name="Rectangle 62"/>
          <p:cNvSpPr/>
          <p:nvPr/>
        </p:nvSpPr>
        <p:spPr>
          <a:xfrm>
            <a:off x="5049478" y="4111865"/>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64" name="Rectangle 63"/>
          <p:cNvSpPr/>
          <p:nvPr/>
        </p:nvSpPr>
        <p:spPr>
          <a:xfrm>
            <a:off x="5233628" y="4111865"/>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0</a:t>
            </a:r>
            <a:endParaRPr lang="en-US" sz="1000" dirty="0"/>
          </a:p>
        </p:txBody>
      </p:sp>
      <p:sp>
        <p:nvSpPr>
          <p:cNvPr id="65" name="Rectangle 64"/>
          <p:cNvSpPr/>
          <p:nvPr/>
        </p:nvSpPr>
        <p:spPr>
          <a:xfrm>
            <a:off x="5427410" y="3941119"/>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66" name="Rectangle 65"/>
          <p:cNvSpPr/>
          <p:nvPr/>
        </p:nvSpPr>
        <p:spPr>
          <a:xfrm>
            <a:off x="5853487" y="3937644"/>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67" name="Rectangle 66"/>
          <p:cNvSpPr/>
          <p:nvPr/>
        </p:nvSpPr>
        <p:spPr>
          <a:xfrm>
            <a:off x="3481833" y="4564174"/>
            <a:ext cx="1120819" cy="366268"/>
          </a:xfrm>
          <a:prstGeom prst="rect">
            <a:avLst/>
          </a:prstGeom>
          <a:solidFill>
            <a:srgbClr val="FFC000"/>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OBSS busy</a:t>
            </a:r>
            <a:endParaRPr lang="en-US" sz="1200" dirty="0">
              <a:solidFill>
                <a:schemeClr val="tx1"/>
              </a:solidFill>
            </a:endParaRPr>
          </a:p>
        </p:txBody>
      </p:sp>
      <p:sp>
        <p:nvSpPr>
          <p:cNvPr id="68" name="Rectangle 67"/>
          <p:cNvSpPr/>
          <p:nvPr/>
        </p:nvSpPr>
        <p:spPr>
          <a:xfrm>
            <a:off x="3473192" y="411378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69" name="Rectangle 68"/>
          <p:cNvSpPr/>
          <p:nvPr/>
        </p:nvSpPr>
        <p:spPr>
          <a:xfrm>
            <a:off x="3657342" y="411378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0</a:t>
            </a:r>
            <a:endParaRPr lang="en-US" sz="1000" dirty="0"/>
          </a:p>
        </p:txBody>
      </p:sp>
      <p:sp>
        <p:nvSpPr>
          <p:cNvPr id="70" name="Rectangle 69"/>
          <p:cNvSpPr/>
          <p:nvPr/>
        </p:nvSpPr>
        <p:spPr>
          <a:xfrm>
            <a:off x="3851124" y="3943042"/>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71" name="Rectangle 70"/>
          <p:cNvSpPr/>
          <p:nvPr/>
        </p:nvSpPr>
        <p:spPr>
          <a:xfrm>
            <a:off x="4277201" y="3939567"/>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72" name="Rectangle 71"/>
          <p:cNvSpPr/>
          <p:nvPr/>
        </p:nvSpPr>
        <p:spPr>
          <a:xfrm>
            <a:off x="3132556" y="411378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3</a:t>
            </a:r>
            <a:endParaRPr lang="en-US" sz="1000" dirty="0"/>
          </a:p>
        </p:txBody>
      </p:sp>
      <p:sp>
        <p:nvSpPr>
          <p:cNvPr id="73" name="Rectangle 72"/>
          <p:cNvSpPr/>
          <p:nvPr/>
        </p:nvSpPr>
        <p:spPr>
          <a:xfrm>
            <a:off x="3310383" y="411378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2</a:t>
            </a:r>
            <a:endParaRPr lang="en-US" sz="1000" dirty="0"/>
          </a:p>
        </p:txBody>
      </p:sp>
      <p:sp>
        <p:nvSpPr>
          <p:cNvPr id="74" name="TextBox 73"/>
          <p:cNvSpPr txBox="1"/>
          <p:nvPr/>
        </p:nvSpPr>
        <p:spPr>
          <a:xfrm>
            <a:off x="5482160" y="3506920"/>
            <a:ext cx="782678" cy="253916"/>
          </a:xfrm>
          <a:prstGeom prst="rect">
            <a:avLst/>
          </a:prstGeom>
          <a:noFill/>
        </p:spPr>
        <p:txBody>
          <a:bodyPr wrap="square" rtlCol="0">
            <a:spAutoFit/>
          </a:bodyPr>
          <a:lstStyle/>
          <a:p>
            <a:r>
              <a:rPr lang="en-US" sz="1050" dirty="0" smtClean="0"/>
              <a:t>DL TXOP</a:t>
            </a:r>
            <a:endParaRPr lang="en-US" sz="1050" dirty="0"/>
          </a:p>
        </p:txBody>
      </p:sp>
      <p:sp>
        <p:nvSpPr>
          <p:cNvPr id="75" name="TextBox 74"/>
          <p:cNvSpPr txBox="1"/>
          <p:nvPr/>
        </p:nvSpPr>
        <p:spPr>
          <a:xfrm>
            <a:off x="3872849" y="3689126"/>
            <a:ext cx="782678" cy="253916"/>
          </a:xfrm>
          <a:prstGeom prst="rect">
            <a:avLst/>
          </a:prstGeom>
          <a:noFill/>
        </p:spPr>
        <p:txBody>
          <a:bodyPr wrap="square" rtlCol="0">
            <a:spAutoFit/>
          </a:bodyPr>
          <a:lstStyle/>
          <a:p>
            <a:r>
              <a:rPr lang="en-US" sz="1050" dirty="0" smtClean="0"/>
              <a:t>DL TXOP</a:t>
            </a:r>
            <a:endParaRPr lang="en-US" sz="1050" dirty="0"/>
          </a:p>
        </p:txBody>
      </p:sp>
      <p:sp>
        <p:nvSpPr>
          <p:cNvPr id="76" name="TextBox 75"/>
          <p:cNvSpPr txBox="1"/>
          <p:nvPr/>
        </p:nvSpPr>
        <p:spPr>
          <a:xfrm>
            <a:off x="7018071" y="3522800"/>
            <a:ext cx="1367682" cy="461665"/>
          </a:xfrm>
          <a:prstGeom prst="rect">
            <a:avLst/>
          </a:prstGeom>
          <a:noFill/>
        </p:spPr>
        <p:txBody>
          <a:bodyPr wrap="none" rtlCol="0">
            <a:spAutoFit/>
          </a:bodyPr>
          <a:lstStyle/>
          <a:p>
            <a:r>
              <a:rPr lang="en-US" sz="1200" dirty="0" smtClean="0"/>
              <a:t>No </a:t>
            </a:r>
            <a:r>
              <a:rPr lang="en-US" sz="1200" dirty="0" err="1" smtClean="0"/>
              <a:t>Tx</a:t>
            </a:r>
            <a:r>
              <a:rPr lang="en-US" sz="1200" dirty="0" smtClean="0"/>
              <a:t> due to </a:t>
            </a:r>
          </a:p>
          <a:p>
            <a:r>
              <a:rPr lang="en-US" sz="1200" dirty="0" smtClean="0"/>
              <a:t>receiving on link2</a:t>
            </a:r>
            <a:endParaRPr lang="en-US" sz="1200" dirty="0"/>
          </a:p>
        </p:txBody>
      </p:sp>
      <p:sp>
        <p:nvSpPr>
          <p:cNvPr id="2" name="Rectangle 1"/>
          <p:cNvSpPr/>
          <p:nvPr/>
        </p:nvSpPr>
        <p:spPr>
          <a:xfrm>
            <a:off x="1066800" y="2327797"/>
            <a:ext cx="3435556" cy="400110"/>
          </a:xfrm>
          <a:prstGeom prst="rect">
            <a:avLst/>
          </a:prstGeom>
        </p:spPr>
        <p:txBody>
          <a:bodyPr wrap="none">
            <a:spAutoFit/>
          </a:bodyPr>
          <a:lstStyle/>
          <a:p>
            <a:r>
              <a:rPr lang="en-US" sz="2000" dirty="0"/>
              <a:t>Case </a:t>
            </a:r>
            <a:r>
              <a:rPr lang="en-US" sz="2000" dirty="0" smtClean="0"/>
              <a:t>2: </a:t>
            </a:r>
            <a:r>
              <a:rPr lang="en-US" sz="2000" dirty="0"/>
              <a:t>link 2 is </a:t>
            </a:r>
            <a:r>
              <a:rPr lang="en-US" sz="2000" dirty="0" smtClean="0"/>
              <a:t>intra BSS </a:t>
            </a:r>
            <a:r>
              <a:rPr lang="en-US" sz="2000" dirty="0"/>
              <a:t>busy</a:t>
            </a:r>
          </a:p>
        </p:txBody>
      </p:sp>
      <p:sp>
        <p:nvSpPr>
          <p:cNvPr id="77"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575042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38002" y="589860"/>
            <a:ext cx="9144195" cy="686684"/>
          </a:xfrm>
        </p:spPr>
        <p:txBody>
          <a:bodyPr/>
          <a:lstStyle/>
          <a:p>
            <a:r>
              <a:rPr lang="en-US" dirty="0" smtClean="0">
                <a:solidFill>
                  <a:schemeClr val="tx1"/>
                </a:solidFill>
              </a:rPr>
              <a:t/>
            </a:r>
            <a:br>
              <a:rPr lang="en-US" dirty="0" smtClean="0">
                <a:solidFill>
                  <a:schemeClr val="tx1"/>
                </a:solidFill>
              </a:rPr>
            </a:br>
            <a:r>
              <a:rPr lang="en-US" dirty="0" smtClean="0">
                <a:solidFill>
                  <a:schemeClr val="tx1"/>
                </a:solidFill>
              </a:rPr>
              <a:t>Non-AP </a:t>
            </a:r>
            <a:r>
              <a:rPr lang="en-US" dirty="0">
                <a:solidFill>
                  <a:schemeClr val="tx1"/>
                </a:solidFill>
              </a:rPr>
              <a:t>STA operation</a:t>
            </a:r>
            <a:br>
              <a:rPr lang="en-US" dirty="0">
                <a:solidFill>
                  <a:schemeClr val="tx1"/>
                </a:solidFill>
              </a:rPr>
            </a:br>
            <a:r>
              <a:rPr lang="en-US" dirty="0">
                <a:solidFill>
                  <a:schemeClr val="tx1"/>
                </a:solidFill>
              </a:rPr>
              <a:t>associated with a constrained AP </a:t>
            </a:r>
            <a:r>
              <a:rPr lang="en-US" dirty="0" smtClean="0">
                <a:solidFill>
                  <a:schemeClr val="tx1"/>
                </a:solidFill>
              </a:rPr>
              <a:t>MLD</a:t>
            </a:r>
            <a:endParaRPr lang="en-US" dirty="0"/>
          </a:p>
        </p:txBody>
      </p:sp>
      <p:sp>
        <p:nvSpPr>
          <p:cNvPr id="43"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Content Placeholder 2"/>
          <p:cNvSpPr>
            <a:spLocks noGrp="1"/>
          </p:cNvSpPr>
          <p:nvPr>
            <p:ph idx="1"/>
          </p:nvPr>
        </p:nvSpPr>
        <p:spPr>
          <a:xfrm>
            <a:off x="609600" y="2057400"/>
            <a:ext cx="7772400" cy="4113074"/>
          </a:xfrm>
        </p:spPr>
        <p:txBody>
          <a:bodyPr>
            <a:normAutofit/>
          </a:bodyPr>
          <a:lstStyle/>
          <a:p>
            <a:r>
              <a:rPr lang="en-US" sz="2000" dirty="0" smtClean="0"/>
              <a:t>The non-AP STA associated with the constrained AP MLD operates as the following</a:t>
            </a:r>
          </a:p>
          <a:p>
            <a:pPr lvl="1">
              <a:buFont typeface="Wingdings" panose="05000000000000000000" pitchFamily="2" charset="2"/>
              <a:buChar char="ü"/>
            </a:pPr>
            <a:r>
              <a:rPr lang="en-US" sz="1800" dirty="0" smtClean="0"/>
              <a:t>The AP MLD signaled the primary channel of link 1 to allow contention based channel access</a:t>
            </a:r>
          </a:p>
          <a:p>
            <a:pPr lvl="1">
              <a:buFont typeface="Wingdings" panose="05000000000000000000" pitchFamily="2" charset="2"/>
              <a:buChar char="ü"/>
            </a:pPr>
            <a:r>
              <a:rPr lang="en-US" sz="1800" dirty="0" smtClean="0"/>
              <a:t>Legacy STAs and </a:t>
            </a:r>
            <a:r>
              <a:rPr lang="en-US" sz="1800" dirty="0"/>
              <a:t>single-link </a:t>
            </a:r>
            <a:r>
              <a:rPr lang="en-US" sz="1800" dirty="0" smtClean="0"/>
              <a:t>non-AP STAs can only operate on link1</a:t>
            </a:r>
            <a:endParaRPr lang="en-US" sz="1800" dirty="0">
              <a:solidFill>
                <a:srgbClr val="0000FF"/>
              </a:solidFill>
            </a:endParaRPr>
          </a:p>
          <a:p>
            <a:pPr lvl="1">
              <a:buFont typeface="Wingdings" panose="05000000000000000000" pitchFamily="2" charset="2"/>
              <a:buChar char="ü"/>
            </a:pPr>
            <a:r>
              <a:rPr lang="en-US" sz="1800" dirty="0" smtClean="0"/>
              <a:t>A </a:t>
            </a:r>
            <a:r>
              <a:rPr lang="en-US" sz="1800" dirty="0"/>
              <a:t>multi-link </a:t>
            </a:r>
            <a:r>
              <a:rPr lang="en-US" sz="1800" dirty="0" smtClean="0"/>
              <a:t>non-AP MLD STAs </a:t>
            </a:r>
            <a:r>
              <a:rPr lang="en-US" sz="1800" dirty="0"/>
              <a:t>can </a:t>
            </a:r>
            <a:r>
              <a:rPr lang="en-US" sz="1800" dirty="0" smtClean="0"/>
              <a:t>operate on both link 1 and link 2 if the </a:t>
            </a:r>
            <a:r>
              <a:rPr lang="en-US" sz="1800" dirty="0"/>
              <a:t>AP </a:t>
            </a:r>
            <a:r>
              <a:rPr lang="en-US" sz="1800" dirty="0" smtClean="0"/>
              <a:t>MLD allows the operation on the link 2. (see next slides). Otherwise, </a:t>
            </a:r>
            <a:r>
              <a:rPr lang="en-US" sz="1800" dirty="0"/>
              <a:t>it only </a:t>
            </a:r>
            <a:r>
              <a:rPr lang="en-US" sz="1800" dirty="0" smtClean="0"/>
              <a:t>operates </a:t>
            </a:r>
            <a:r>
              <a:rPr lang="en-US" sz="1800" dirty="0"/>
              <a:t>on </a:t>
            </a:r>
            <a:r>
              <a:rPr lang="en-US" sz="1800" dirty="0" smtClean="0"/>
              <a:t>link1.</a:t>
            </a:r>
            <a:endParaRPr lang="en-US" sz="1800" dirty="0"/>
          </a:p>
          <a:p>
            <a:pPr lvl="1"/>
            <a:endParaRPr lang="en-US" sz="1800" dirty="0"/>
          </a:p>
          <a:p>
            <a:pPr lvl="1"/>
            <a:endParaRPr lang="en-US" sz="2200" dirty="0"/>
          </a:p>
        </p:txBody>
      </p:sp>
      <p:sp>
        <p:nvSpPr>
          <p:cNvPr id="7" name="Rectangle 3"/>
          <p:cNvSpPr>
            <a:spLocks noGrp="1" noChangeArrowheads="1"/>
          </p:cNvSpPr>
          <p:nvPr>
            <p:ph type="dt" idx="4294967295"/>
          </p:nvPr>
        </p:nvSpPr>
        <p:spPr bwMode="auto">
          <a:xfrm>
            <a:off x="682488" y="329426"/>
            <a:ext cx="1889248"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1584004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38002" y="1048628"/>
            <a:ext cx="9144195" cy="686684"/>
          </a:xfrm>
        </p:spPr>
        <p:txBody>
          <a:bodyPr/>
          <a:lstStyle/>
          <a:p>
            <a:r>
              <a:rPr lang="en-US" dirty="0" smtClean="0">
                <a:solidFill>
                  <a:schemeClr val="tx1"/>
                </a:solidFill>
              </a:rPr>
              <a:t/>
            </a:r>
            <a:br>
              <a:rPr lang="en-US" dirty="0" smtClean="0">
                <a:solidFill>
                  <a:schemeClr val="tx1"/>
                </a:solidFill>
              </a:rPr>
            </a:br>
            <a:r>
              <a:rPr lang="en-US" dirty="0" smtClean="0">
                <a:solidFill>
                  <a:schemeClr val="tx1"/>
                </a:solidFill>
              </a:rPr>
              <a:t>Non-AP MLD STA </a:t>
            </a:r>
            <a:r>
              <a:rPr lang="en-US" dirty="0">
                <a:solidFill>
                  <a:schemeClr val="tx1"/>
                </a:solidFill>
              </a:rPr>
              <a:t>operation</a:t>
            </a:r>
            <a:br>
              <a:rPr lang="en-US" dirty="0">
                <a:solidFill>
                  <a:schemeClr val="tx1"/>
                </a:solidFill>
              </a:rPr>
            </a:br>
            <a:r>
              <a:rPr lang="en-US" dirty="0">
                <a:solidFill>
                  <a:schemeClr val="tx1"/>
                </a:solidFill>
              </a:rPr>
              <a:t>associated with a constrained AP </a:t>
            </a:r>
            <a:r>
              <a:rPr lang="en-US" dirty="0" smtClean="0">
                <a:solidFill>
                  <a:schemeClr val="tx1"/>
                </a:solidFill>
              </a:rPr>
              <a:t>MLD</a:t>
            </a:r>
            <a:r>
              <a:rPr lang="en-US" dirty="0">
                <a:solidFill>
                  <a:schemeClr val="tx1"/>
                </a:solidFill>
              </a:rPr>
              <a:t>(</a:t>
            </a:r>
            <a:r>
              <a:rPr lang="en-US" dirty="0" err="1">
                <a:solidFill>
                  <a:schemeClr val="tx1"/>
                </a:solidFill>
              </a:rPr>
              <a:t>ctnd</a:t>
            </a:r>
            <a:r>
              <a:rPr lang="en-US" dirty="0">
                <a:solidFill>
                  <a:schemeClr val="tx1"/>
                </a:solidFill>
              </a:rPr>
              <a:t>.)</a:t>
            </a:r>
            <a:r>
              <a:rPr lang="en-US" dirty="0"/>
              <a:t/>
            </a:r>
            <a:br>
              <a:rPr lang="en-US" dirty="0"/>
            </a:br>
            <a:r>
              <a:rPr lang="en-US" dirty="0"/>
              <a:t/>
            </a:r>
            <a:br>
              <a:rPr lang="en-US" dirty="0"/>
            </a:br>
            <a:endParaRPr lang="en-US" dirty="0"/>
          </a:p>
        </p:txBody>
      </p:sp>
      <p:sp>
        <p:nvSpPr>
          <p:cNvPr id="43"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Content Placeholder 2"/>
          <p:cNvSpPr>
            <a:spLocks noGrp="1"/>
          </p:cNvSpPr>
          <p:nvPr>
            <p:ph idx="1"/>
          </p:nvPr>
        </p:nvSpPr>
        <p:spPr>
          <a:xfrm>
            <a:off x="533400" y="1906726"/>
            <a:ext cx="7924800" cy="4572000"/>
          </a:xfrm>
        </p:spPr>
        <p:txBody>
          <a:bodyPr>
            <a:normAutofit/>
          </a:bodyPr>
          <a:lstStyle/>
          <a:p>
            <a:pPr>
              <a:buFont typeface="Arial" panose="020B0604020202020204" pitchFamily="34" charset="0"/>
              <a:buChar char="•"/>
            </a:pPr>
            <a:r>
              <a:rPr lang="en-US" sz="2000" dirty="0" smtClean="0"/>
              <a:t>A multi-link channel access for non-AP MLD STAs can be controlled by the AP </a:t>
            </a:r>
            <a:r>
              <a:rPr lang="en-US" sz="2000" dirty="0"/>
              <a:t>(</a:t>
            </a:r>
            <a:r>
              <a:rPr lang="en-US" sz="2000" dirty="0" smtClean="0"/>
              <a:t>Fig.3)</a:t>
            </a:r>
          </a:p>
          <a:p>
            <a:pPr lvl="1">
              <a:buFont typeface="Wingdings" panose="05000000000000000000" pitchFamily="2" charset="2"/>
              <a:buChar char="ü"/>
            </a:pPr>
            <a:r>
              <a:rPr lang="en-US" sz="1900" dirty="0" smtClean="0"/>
              <a:t>If the AP MLD signaled the primary channel of link 2 to </a:t>
            </a:r>
            <a:r>
              <a:rPr lang="en-US" sz="1900" dirty="0"/>
              <a:t>allow contention based channel </a:t>
            </a:r>
            <a:r>
              <a:rPr lang="en-US" sz="1900" dirty="0" smtClean="0"/>
              <a:t>access on link 2, the STA of the non-AP MLD performs channel contention independently on each primary channel of link 1 and link 2. </a:t>
            </a:r>
          </a:p>
          <a:p>
            <a:pPr lvl="3">
              <a:buFont typeface="Courier New" panose="02070309020205020404" pitchFamily="49" charset="0"/>
              <a:buChar char="o"/>
            </a:pPr>
            <a:r>
              <a:rPr lang="en-US" dirty="0"/>
              <a:t>Transmits over both link 1 and link 2 simultaneously if </a:t>
            </a:r>
            <a:r>
              <a:rPr lang="en-US" dirty="0" err="1"/>
              <a:t>backoff</a:t>
            </a:r>
            <a:r>
              <a:rPr lang="en-US" dirty="0"/>
              <a:t> to zero on one link with IDLE status on the other link.</a:t>
            </a:r>
          </a:p>
          <a:p>
            <a:pPr lvl="3">
              <a:buFont typeface="Courier New" panose="02070309020205020404" pitchFamily="49" charset="0"/>
              <a:buChar char="o"/>
            </a:pPr>
            <a:r>
              <a:rPr lang="en-US" dirty="0"/>
              <a:t>Transmit on link 1 only if </a:t>
            </a:r>
            <a:r>
              <a:rPr lang="en-US" dirty="0" err="1"/>
              <a:t>backoff</a:t>
            </a:r>
            <a:r>
              <a:rPr lang="en-US" dirty="0"/>
              <a:t> to zero on link 1 with non IDLE status on link 2 </a:t>
            </a:r>
          </a:p>
          <a:p>
            <a:pPr lvl="3">
              <a:buFont typeface="Courier New" panose="02070309020205020404" pitchFamily="49" charset="0"/>
              <a:buChar char="o"/>
            </a:pPr>
            <a:r>
              <a:rPr lang="en-US" dirty="0"/>
              <a:t>Whether allow transmission on link 2 only is TBD. More restrictions may need to be considered</a:t>
            </a:r>
          </a:p>
          <a:p>
            <a:pPr lvl="1">
              <a:buFont typeface="Wingdings" panose="05000000000000000000" pitchFamily="2" charset="2"/>
              <a:buChar char="ü"/>
            </a:pPr>
            <a:r>
              <a:rPr lang="en-US" sz="1900" dirty="0"/>
              <a:t>Otherwise, the AP MLD disallows channel contention on </a:t>
            </a:r>
            <a:r>
              <a:rPr lang="en-US" sz="1900" dirty="0" smtClean="0"/>
              <a:t>link 2</a:t>
            </a:r>
            <a:endParaRPr lang="en-US" sz="1900" dirty="0"/>
          </a:p>
          <a:p>
            <a:pPr lvl="3">
              <a:buFont typeface="Courier New" panose="02070309020205020404" pitchFamily="49" charset="0"/>
              <a:buChar char="o"/>
            </a:pPr>
            <a:r>
              <a:rPr lang="en-US" dirty="0"/>
              <a:t>The non-AP </a:t>
            </a:r>
            <a:r>
              <a:rPr lang="en-US" dirty="0" smtClean="0"/>
              <a:t>MLD STA </a:t>
            </a:r>
            <a:r>
              <a:rPr lang="en-US" dirty="0"/>
              <a:t>performs a contention only on the primary channel of link 1 as Single Primary Channel mode</a:t>
            </a:r>
            <a:r>
              <a:rPr lang="en-US" dirty="0" smtClean="0"/>
              <a:t>.</a:t>
            </a:r>
          </a:p>
          <a:p>
            <a:pPr lvl="3">
              <a:buFont typeface="Courier New" panose="02070309020205020404" pitchFamily="49" charset="0"/>
              <a:buChar char="o"/>
            </a:pPr>
            <a:endParaRPr lang="en-US" dirty="0"/>
          </a:p>
          <a:p>
            <a:pPr lvl="1"/>
            <a:endParaRPr lang="en-US" sz="2200" dirty="0"/>
          </a:p>
        </p:txBody>
      </p:sp>
      <p:sp>
        <p:nvSpPr>
          <p:cNvPr id="10"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2691302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52400" y="1180973"/>
            <a:ext cx="9172133" cy="480640"/>
          </a:xfrm>
        </p:spPr>
        <p:txBody>
          <a:bodyPr/>
          <a:lstStyle/>
          <a:p>
            <a:r>
              <a:rPr lang="en-US" sz="2800" dirty="0">
                <a:solidFill>
                  <a:schemeClr val="tx1"/>
                </a:solidFill>
              </a:rPr>
              <a:t>Non-AP </a:t>
            </a:r>
            <a:r>
              <a:rPr lang="en-US" sz="2800" dirty="0" smtClean="0">
                <a:solidFill>
                  <a:schemeClr val="tx1"/>
                </a:solidFill>
              </a:rPr>
              <a:t>MLD STA </a:t>
            </a:r>
            <a:r>
              <a:rPr lang="en-US" sz="2800" dirty="0">
                <a:solidFill>
                  <a:schemeClr val="tx1"/>
                </a:solidFill>
              </a:rPr>
              <a:t>operation</a:t>
            </a:r>
            <a:br>
              <a:rPr lang="en-US" sz="2800" dirty="0">
                <a:solidFill>
                  <a:schemeClr val="tx1"/>
                </a:solidFill>
              </a:rPr>
            </a:br>
            <a:r>
              <a:rPr lang="en-US" sz="2800" dirty="0">
                <a:solidFill>
                  <a:schemeClr val="tx1"/>
                </a:solidFill>
              </a:rPr>
              <a:t>associated with </a:t>
            </a:r>
            <a:r>
              <a:rPr lang="en-US" sz="2800" dirty="0" smtClean="0">
                <a:solidFill>
                  <a:schemeClr val="tx1"/>
                </a:solidFill>
              </a:rPr>
              <a:t>a constrained AP MLD (Example)</a:t>
            </a:r>
            <a:br>
              <a:rPr lang="en-US" sz="2800" dirty="0" smtClean="0">
                <a:solidFill>
                  <a:schemeClr val="tx1"/>
                </a:solidFill>
              </a:rPr>
            </a:br>
            <a:endParaRPr lang="en-US" sz="2800" dirty="0"/>
          </a:p>
        </p:txBody>
      </p:sp>
      <p:sp>
        <p:nvSpPr>
          <p:cNvPr id="43"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34" name="TextBox 33"/>
          <p:cNvSpPr txBox="1"/>
          <p:nvPr/>
        </p:nvSpPr>
        <p:spPr>
          <a:xfrm>
            <a:off x="4611249" y="5297450"/>
            <a:ext cx="849329" cy="400110"/>
          </a:xfrm>
          <a:prstGeom prst="rect">
            <a:avLst/>
          </a:prstGeom>
          <a:noFill/>
        </p:spPr>
        <p:txBody>
          <a:bodyPr wrap="square" rtlCol="0">
            <a:spAutoFit/>
          </a:bodyPr>
          <a:lstStyle/>
          <a:p>
            <a:r>
              <a:rPr lang="en-US" sz="2000" dirty="0" smtClean="0"/>
              <a:t>Fig.3</a:t>
            </a:r>
            <a:endParaRPr lang="en-US" sz="2000" dirty="0"/>
          </a:p>
        </p:txBody>
      </p:sp>
      <p:sp>
        <p:nvSpPr>
          <p:cNvPr id="53" name="Rectangle 52"/>
          <p:cNvSpPr/>
          <p:nvPr/>
        </p:nvSpPr>
        <p:spPr>
          <a:xfrm>
            <a:off x="5605943" y="3116534"/>
            <a:ext cx="914400" cy="1260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1187263" y="3096766"/>
            <a:ext cx="1181100" cy="1600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1396813" y="3386834"/>
            <a:ext cx="7239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STA1</a:t>
            </a:r>
            <a:endParaRPr lang="en-US" sz="1600" dirty="0"/>
          </a:p>
        </p:txBody>
      </p:sp>
      <p:sp>
        <p:nvSpPr>
          <p:cNvPr id="57" name="Rectangle 56"/>
          <p:cNvSpPr/>
          <p:nvPr/>
        </p:nvSpPr>
        <p:spPr>
          <a:xfrm>
            <a:off x="1396813" y="3996434"/>
            <a:ext cx="7620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STA2</a:t>
            </a:r>
            <a:endParaRPr lang="en-US" sz="1600" dirty="0"/>
          </a:p>
        </p:txBody>
      </p:sp>
      <p:sp>
        <p:nvSpPr>
          <p:cNvPr id="58" name="TextBox 57"/>
          <p:cNvSpPr txBox="1"/>
          <p:nvPr/>
        </p:nvSpPr>
        <p:spPr>
          <a:xfrm>
            <a:off x="374463" y="3654056"/>
            <a:ext cx="990600" cy="584775"/>
          </a:xfrm>
          <a:prstGeom prst="rect">
            <a:avLst/>
          </a:prstGeom>
          <a:noFill/>
        </p:spPr>
        <p:txBody>
          <a:bodyPr wrap="square" rtlCol="0">
            <a:spAutoFit/>
          </a:bodyPr>
          <a:lstStyle/>
          <a:p>
            <a:r>
              <a:rPr lang="en-US" sz="1600" dirty="0" smtClean="0"/>
              <a:t>Non-AP MLD</a:t>
            </a:r>
            <a:endParaRPr lang="en-US" sz="1600" dirty="0"/>
          </a:p>
        </p:txBody>
      </p:sp>
      <p:cxnSp>
        <p:nvCxnSpPr>
          <p:cNvPr id="59" name="Straight Connector 58"/>
          <p:cNvCxnSpPr/>
          <p:nvPr/>
        </p:nvCxnSpPr>
        <p:spPr>
          <a:xfrm flipV="1">
            <a:off x="2120713" y="3577334"/>
            <a:ext cx="5981700" cy="23368"/>
          </a:xfrm>
          <a:prstGeom prst="line">
            <a:avLst/>
          </a:prstGeom>
          <a:ln>
            <a:solidFill>
              <a:srgbClr val="99FFCC"/>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flipV="1">
            <a:off x="2158813" y="4175250"/>
            <a:ext cx="5981700" cy="23368"/>
          </a:xfrm>
          <a:prstGeom prst="line">
            <a:avLst/>
          </a:prstGeom>
          <a:ln>
            <a:solidFill>
              <a:srgbClr val="99FFCC"/>
            </a:solidFill>
          </a:ln>
        </p:spPr>
        <p:style>
          <a:lnRef idx="2">
            <a:schemeClr val="accent1"/>
          </a:lnRef>
          <a:fillRef idx="0">
            <a:schemeClr val="accent1"/>
          </a:fillRef>
          <a:effectRef idx="1">
            <a:schemeClr val="accent1"/>
          </a:effectRef>
          <a:fontRef idx="minor">
            <a:schemeClr val="tx1"/>
          </a:fontRef>
        </p:style>
      </p:cxnSp>
      <p:sp>
        <p:nvSpPr>
          <p:cNvPr id="63" name="Rectangle 62"/>
          <p:cNvSpPr/>
          <p:nvPr/>
        </p:nvSpPr>
        <p:spPr>
          <a:xfrm>
            <a:off x="2920813" y="3410202"/>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3</a:t>
            </a:r>
            <a:endParaRPr lang="en-US" sz="1000" dirty="0"/>
          </a:p>
        </p:txBody>
      </p:sp>
      <p:sp>
        <p:nvSpPr>
          <p:cNvPr id="64" name="Rectangle 63"/>
          <p:cNvSpPr/>
          <p:nvPr/>
        </p:nvSpPr>
        <p:spPr>
          <a:xfrm>
            <a:off x="3104963" y="3410202"/>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2</a:t>
            </a:r>
            <a:endParaRPr lang="en-US" sz="1000" dirty="0"/>
          </a:p>
        </p:txBody>
      </p:sp>
      <p:sp>
        <p:nvSpPr>
          <p:cNvPr id="65" name="Rectangle 64"/>
          <p:cNvSpPr/>
          <p:nvPr/>
        </p:nvSpPr>
        <p:spPr>
          <a:xfrm>
            <a:off x="3289113" y="3410202"/>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66" name="Rectangle 65"/>
          <p:cNvSpPr/>
          <p:nvPr/>
        </p:nvSpPr>
        <p:spPr>
          <a:xfrm>
            <a:off x="3473263" y="3410202"/>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0</a:t>
            </a:r>
            <a:endParaRPr lang="en-US" sz="1000" dirty="0"/>
          </a:p>
        </p:txBody>
      </p:sp>
      <p:sp>
        <p:nvSpPr>
          <p:cNvPr id="69" name="TextBox 68"/>
          <p:cNvSpPr txBox="1"/>
          <p:nvPr/>
        </p:nvSpPr>
        <p:spPr>
          <a:xfrm>
            <a:off x="2463613" y="3386163"/>
            <a:ext cx="533400" cy="246221"/>
          </a:xfrm>
          <a:prstGeom prst="rect">
            <a:avLst/>
          </a:prstGeom>
          <a:noFill/>
        </p:spPr>
        <p:txBody>
          <a:bodyPr wrap="square" rtlCol="0">
            <a:spAutoFit/>
          </a:bodyPr>
          <a:lstStyle/>
          <a:p>
            <a:r>
              <a:rPr lang="en-US" sz="1000" dirty="0" smtClean="0"/>
              <a:t>Link1</a:t>
            </a:r>
            <a:endParaRPr lang="en-US" sz="1000" dirty="0"/>
          </a:p>
        </p:txBody>
      </p:sp>
      <p:sp>
        <p:nvSpPr>
          <p:cNvPr id="70" name="TextBox 69"/>
          <p:cNvSpPr txBox="1"/>
          <p:nvPr/>
        </p:nvSpPr>
        <p:spPr>
          <a:xfrm>
            <a:off x="2473138" y="3989841"/>
            <a:ext cx="533400" cy="246221"/>
          </a:xfrm>
          <a:prstGeom prst="rect">
            <a:avLst/>
          </a:prstGeom>
          <a:noFill/>
        </p:spPr>
        <p:txBody>
          <a:bodyPr wrap="square" rtlCol="0">
            <a:spAutoFit/>
          </a:bodyPr>
          <a:lstStyle/>
          <a:p>
            <a:r>
              <a:rPr lang="en-US" sz="1000" dirty="0" smtClean="0"/>
              <a:t>Link2</a:t>
            </a:r>
            <a:endParaRPr lang="en-US" sz="1000" dirty="0"/>
          </a:p>
        </p:txBody>
      </p:sp>
      <p:sp>
        <p:nvSpPr>
          <p:cNvPr id="71" name="Rectangle 70"/>
          <p:cNvSpPr/>
          <p:nvPr/>
        </p:nvSpPr>
        <p:spPr>
          <a:xfrm>
            <a:off x="3630412" y="3234434"/>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72" name="Rectangle 71"/>
          <p:cNvSpPr/>
          <p:nvPr/>
        </p:nvSpPr>
        <p:spPr>
          <a:xfrm>
            <a:off x="4043162" y="3230959"/>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114" name="Rectangle 113"/>
          <p:cNvSpPr/>
          <p:nvPr/>
        </p:nvSpPr>
        <p:spPr>
          <a:xfrm>
            <a:off x="5644728" y="3233926"/>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115" name="Rectangle 114"/>
          <p:cNvSpPr/>
          <p:nvPr/>
        </p:nvSpPr>
        <p:spPr>
          <a:xfrm>
            <a:off x="6057478" y="3230451"/>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116" name="TextBox 115"/>
          <p:cNvSpPr txBox="1"/>
          <p:nvPr/>
        </p:nvSpPr>
        <p:spPr>
          <a:xfrm>
            <a:off x="3644713" y="2948836"/>
            <a:ext cx="814401" cy="253916"/>
          </a:xfrm>
          <a:prstGeom prst="rect">
            <a:avLst/>
          </a:prstGeom>
          <a:noFill/>
        </p:spPr>
        <p:txBody>
          <a:bodyPr wrap="square" rtlCol="0">
            <a:spAutoFit/>
          </a:bodyPr>
          <a:lstStyle/>
          <a:p>
            <a:r>
              <a:rPr lang="en-US" sz="1050" dirty="0" smtClean="0"/>
              <a:t>UL TXOP</a:t>
            </a:r>
            <a:endParaRPr lang="en-US" sz="1050" dirty="0"/>
          </a:p>
        </p:txBody>
      </p:sp>
      <p:sp>
        <p:nvSpPr>
          <p:cNvPr id="117" name="TextBox 116"/>
          <p:cNvSpPr txBox="1"/>
          <p:nvPr/>
        </p:nvSpPr>
        <p:spPr>
          <a:xfrm>
            <a:off x="5672223" y="2895600"/>
            <a:ext cx="891466" cy="253916"/>
          </a:xfrm>
          <a:prstGeom prst="rect">
            <a:avLst/>
          </a:prstGeom>
          <a:noFill/>
        </p:spPr>
        <p:txBody>
          <a:bodyPr wrap="square" rtlCol="0">
            <a:spAutoFit/>
          </a:bodyPr>
          <a:lstStyle/>
          <a:p>
            <a:r>
              <a:rPr lang="en-US" sz="1050" dirty="0" smtClean="0"/>
              <a:t>UL TXOP</a:t>
            </a:r>
            <a:endParaRPr lang="en-US" sz="1050" dirty="0"/>
          </a:p>
        </p:txBody>
      </p:sp>
      <p:sp>
        <p:nvSpPr>
          <p:cNvPr id="118" name="Rectangle 117"/>
          <p:cNvSpPr/>
          <p:nvPr/>
        </p:nvSpPr>
        <p:spPr>
          <a:xfrm>
            <a:off x="3190688" y="3896866"/>
            <a:ext cx="949325" cy="278384"/>
          </a:xfrm>
          <a:prstGeom prst="rect">
            <a:avLst/>
          </a:prstGeom>
          <a:solidFill>
            <a:srgbClr val="FFFF9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OBSS busy</a:t>
            </a:r>
            <a:endParaRPr lang="en-US" dirty="0">
              <a:solidFill>
                <a:schemeClr val="tx1"/>
              </a:solidFill>
            </a:endParaRPr>
          </a:p>
        </p:txBody>
      </p:sp>
      <p:sp>
        <p:nvSpPr>
          <p:cNvPr id="120" name="Rectangle 119"/>
          <p:cNvSpPr/>
          <p:nvPr/>
        </p:nvSpPr>
        <p:spPr>
          <a:xfrm>
            <a:off x="5289128" y="33949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121" name="Rectangle 120"/>
          <p:cNvSpPr/>
          <p:nvPr/>
        </p:nvSpPr>
        <p:spPr>
          <a:xfrm>
            <a:off x="5473278" y="33949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t>0</a:t>
            </a:r>
          </a:p>
        </p:txBody>
      </p:sp>
      <p:sp>
        <p:nvSpPr>
          <p:cNvPr id="122" name="Rectangle 121"/>
          <p:cNvSpPr/>
          <p:nvPr/>
        </p:nvSpPr>
        <p:spPr>
          <a:xfrm>
            <a:off x="5643127" y="3858766"/>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123" name="Rectangle 122"/>
          <p:cNvSpPr/>
          <p:nvPr/>
        </p:nvSpPr>
        <p:spPr>
          <a:xfrm>
            <a:off x="6055877" y="3855291"/>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136" name="TextBox 135"/>
          <p:cNvSpPr txBox="1"/>
          <p:nvPr/>
        </p:nvSpPr>
        <p:spPr>
          <a:xfrm>
            <a:off x="7457782" y="4186934"/>
            <a:ext cx="814401" cy="253916"/>
          </a:xfrm>
          <a:prstGeom prst="rect">
            <a:avLst/>
          </a:prstGeom>
          <a:noFill/>
        </p:spPr>
        <p:txBody>
          <a:bodyPr wrap="square" rtlCol="0">
            <a:spAutoFit/>
          </a:bodyPr>
          <a:lstStyle/>
          <a:p>
            <a:r>
              <a:rPr lang="en-US" sz="1050" dirty="0" smtClean="0"/>
              <a:t>UL TXOP</a:t>
            </a:r>
            <a:endParaRPr lang="en-US" sz="1050" dirty="0"/>
          </a:p>
        </p:txBody>
      </p:sp>
      <p:sp>
        <p:nvSpPr>
          <p:cNvPr id="138" name="Rectangle 137"/>
          <p:cNvSpPr/>
          <p:nvPr/>
        </p:nvSpPr>
        <p:spPr>
          <a:xfrm>
            <a:off x="4555409" y="33949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t>5</a:t>
            </a:r>
          </a:p>
        </p:txBody>
      </p:sp>
      <p:sp>
        <p:nvSpPr>
          <p:cNvPr id="139" name="Rectangle 138"/>
          <p:cNvSpPr/>
          <p:nvPr/>
        </p:nvSpPr>
        <p:spPr>
          <a:xfrm>
            <a:off x="4739559" y="33949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t>4</a:t>
            </a:r>
          </a:p>
        </p:txBody>
      </p:sp>
      <p:sp>
        <p:nvSpPr>
          <p:cNvPr id="140" name="Rectangle 139"/>
          <p:cNvSpPr/>
          <p:nvPr/>
        </p:nvSpPr>
        <p:spPr>
          <a:xfrm>
            <a:off x="4923709" y="33949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t>3</a:t>
            </a:r>
          </a:p>
        </p:txBody>
      </p:sp>
      <p:sp>
        <p:nvSpPr>
          <p:cNvPr id="141" name="Rectangle 140"/>
          <p:cNvSpPr/>
          <p:nvPr/>
        </p:nvSpPr>
        <p:spPr>
          <a:xfrm>
            <a:off x="5107859" y="33949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t>2</a:t>
            </a:r>
          </a:p>
        </p:txBody>
      </p:sp>
      <p:sp>
        <p:nvSpPr>
          <p:cNvPr id="144" name="Rectangle 143"/>
          <p:cNvSpPr/>
          <p:nvPr/>
        </p:nvSpPr>
        <p:spPr>
          <a:xfrm>
            <a:off x="6629400" y="40045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t>3</a:t>
            </a:r>
          </a:p>
        </p:txBody>
      </p:sp>
      <p:sp>
        <p:nvSpPr>
          <p:cNvPr id="145" name="Rectangle 144"/>
          <p:cNvSpPr/>
          <p:nvPr/>
        </p:nvSpPr>
        <p:spPr>
          <a:xfrm>
            <a:off x="6813550" y="40045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t>2</a:t>
            </a:r>
          </a:p>
        </p:txBody>
      </p:sp>
      <p:sp>
        <p:nvSpPr>
          <p:cNvPr id="148" name="Rectangle 147"/>
          <p:cNvSpPr/>
          <p:nvPr/>
        </p:nvSpPr>
        <p:spPr>
          <a:xfrm>
            <a:off x="5407351" y="3884942"/>
            <a:ext cx="212811" cy="278384"/>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 dirty="0">
              <a:solidFill>
                <a:schemeClr val="tx1"/>
              </a:solidFill>
            </a:endParaRPr>
          </a:p>
        </p:txBody>
      </p:sp>
      <p:sp>
        <p:nvSpPr>
          <p:cNvPr id="3" name="Rectangle 2"/>
          <p:cNvSpPr/>
          <p:nvPr/>
        </p:nvSpPr>
        <p:spPr>
          <a:xfrm>
            <a:off x="6985428" y="3107912"/>
            <a:ext cx="418999" cy="215444"/>
          </a:xfrm>
          <a:prstGeom prst="rect">
            <a:avLst/>
          </a:prstGeom>
        </p:spPr>
        <p:txBody>
          <a:bodyPr wrap="square">
            <a:spAutoFit/>
          </a:bodyPr>
          <a:lstStyle/>
          <a:p>
            <a:pPr algn="ctr"/>
            <a:r>
              <a:rPr lang="en-US" sz="800" dirty="0"/>
              <a:t>IDLE</a:t>
            </a:r>
          </a:p>
        </p:txBody>
      </p:sp>
      <p:sp>
        <p:nvSpPr>
          <p:cNvPr id="149" name="Rectangle 148"/>
          <p:cNvSpPr/>
          <p:nvPr/>
        </p:nvSpPr>
        <p:spPr>
          <a:xfrm>
            <a:off x="6990453" y="40045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1</a:t>
            </a:r>
            <a:endParaRPr lang="en-US" sz="1000" dirty="0"/>
          </a:p>
        </p:txBody>
      </p:sp>
      <p:sp>
        <p:nvSpPr>
          <p:cNvPr id="150" name="Rectangle 149"/>
          <p:cNvSpPr/>
          <p:nvPr/>
        </p:nvSpPr>
        <p:spPr>
          <a:xfrm>
            <a:off x="7174603" y="4004518"/>
            <a:ext cx="171450" cy="178816"/>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t>0</a:t>
            </a:r>
            <a:endParaRPr lang="en-US" sz="1000" dirty="0"/>
          </a:p>
        </p:txBody>
      </p:sp>
      <p:sp>
        <p:nvSpPr>
          <p:cNvPr id="151" name="Rectangle 150"/>
          <p:cNvSpPr/>
          <p:nvPr/>
        </p:nvSpPr>
        <p:spPr>
          <a:xfrm>
            <a:off x="7356661" y="2914532"/>
            <a:ext cx="914400" cy="12609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Rectangle 151"/>
          <p:cNvSpPr/>
          <p:nvPr/>
        </p:nvSpPr>
        <p:spPr>
          <a:xfrm>
            <a:off x="7395446" y="3031924"/>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154" name="Rectangle 153"/>
          <p:cNvSpPr/>
          <p:nvPr/>
        </p:nvSpPr>
        <p:spPr>
          <a:xfrm>
            <a:off x="7808196" y="3028449"/>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159" name="Rectangle 158"/>
          <p:cNvSpPr/>
          <p:nvPr/>
        </p:nvSpPr>
        <p:spPr>
          <a:xfrm>
            <a:off x="7393845" y="3656764"/>
            <a:ext cx="400050"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TX</a:t>
            </a:r>
            <a:endParaRPr lang="en-US" sz="1200" dirty="0">
              <a:solidFill>
                <a:schemeClr val="tx1"/>
              </a:solidFill>
            </a:endParaRPr>
          </a:p>
        </p:txBody>
      </p:sp>
      <p:sp>
        <p:nvSpPr>
          <p:cNvPr id="160" name="Rectangle 159"/>
          <p:cNvSpPr/>
          <p:nvPr/>
        </p:nvSpPr>
        <p:spPr>
          <a:xfrm>
            <a:off x="7806595" y="3653289"/>
            <a:ext cx="401651" cy="366268"/>
          </a:xfrm>
          <a:prstGeom prst="rect">
            <a:avLst/>
          </a:prstGeom>
          <a:solidFill>
            <a:schemeClr val="accent3">
              <a:lumMod val="60000"/>
              <a:lumOff val="40000"/>
            </a:schemeClr>
          </a:solidFill>
          <a:ln>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tx1"/>
                </a:solidFill>
              </a:rPr>
              <a:t>R</a:t>
            </a:r>
            <a:r>
              <a:rPr lang="en-US" sz="1200" dirty="0" smtClean="0">
                <a:solidFill>
                  <a:schemeClr val="tx1"/>
                </a:solidFill>
              </a:rPr>
              <a:t>X</a:t>
            </a:r>
            <a:endParaRPr lang="en-US" sz="1200" dirty="0">
              <a:solidFill>
                <a:schemeClr val="tx1"/>
              </a:solidFill>
            </a:endParaRPr>
          </a:p>
        </p:txBody>
      </p:sp>
      <p:sp>
        <p:nvSpPr>
          <p:cNvPr id="161" name="Rectangle 160"/>
          <p:cNvSpPr/>
          <p:nvPr/>
        </p:nvSpPr>
        <p:spPr>
          <a:xfrm>
            <a:off x="7143850" y="3286123"/>
            <a:ext cx="212811" cy="278384"/>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 dirty="0">
              <a:solidFill>
                <a:schemeClr val="tx1"/>
              </a:solidFill>
            </a:endParaRPr>
          </a:p>
        </p:txBody>
      </p:sp>
      <p:sp>
        <p:nvSpPr>
          <p:cNvPr id="163"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2150882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Conclusion</a:t>
            </a:r>
            <a:endParaRPr lang="en-US" dirty="0"/>
          </a:p>
        </p:txBody>
      </p:sp>
      <p:sp>
        <p:nvSpPr>
          <p:cNvPr id="2" name="Content Placeholder 1"/>
          <p:cNvSpPr>
            <a:spLocks noGrp="1"/>
          </p:cNvSpPr>
          <p:nvPr>
            <p:ph idx="1"/>
          </p:nvPr>
        </p:nvSpPr>
        <p:spPr>
          <a:xfrm>
            <a:off x="696912" y="1828800"/>
            <a:ext cx="7847013" cy="2895600"/>
          </a:xfrm>
        </p:spPr>
        <p:txBody>
          <a:bodyPr/>
          <a:lstStyle/>
          <a:p>
            <a:pPr marL="342900" lvl="1" indent="-342900">
              <a:lnSpc>
                <a:spcPct val="90000"/>
              </a:lnSpc>
              <a:buClr>
                <a:schemeClr val="accent1"/>
              </a:buClr>
              <a:buFont typeface="Wingdings" panose="05000000000000000000" pitchFamily="2" charset="2"/>
              <a:buChar char="Ø"/>
            </a:pPr>
            <a:r>
              <a:rPr lang="en-US" dirty="0" smtClean="0"/>
              <a:t>Constrained AP MLD operation and non-AP MLD STAs operation associated with the constrained AP MLD are discussed.</a:t>
            </a:r>
          </a:p>
          <a:p>
            <a:pPr marL="342900" lvl="1" indent="-342900">
              <a:lnSpc>
                <a:spcPct val="90000"/>
              </a:lnSpc>
              <a:buClr>
                <a:schemeClr val="accent1"/>
              </a:buClr>
              <a:buFont typeface="Wingdings" panose="05000000000000000000" pitchFamily="2" charset="2"/>
              <a:buChar char="Ø"/>
            </a:pPr>
            <a:r>
              <a:rPr lang="en-US" dirty="0" smtClean="0"/>
              <a:t>Some restrictions on multi-link channel access may need further considerations.</a:t>
            </a:r>
          </a:p>
          <a:p>
            <a:pPr marL="342900" lvl="1" indent="-342900">
              <a:lnSpc>
                <a:spcPct val="90000"/>
              </a:lnSpc>
              <a:buClr>
                <a:schemeClr val="accent1"/>
              </a:buClr>
              <a:buFont typeface="Wingdings" panose="05000000000000000000" pitchFamily="2" charset="2"/>
              <a:buChar char="Ø"/>
            </a:pPr>
            <a:r>
              <a:rPr lang="en-US" dirty="0" smtClean="0"/>
              <a:t>Proposed single primary channel mode for constrained AP MLD operation.</a:t>
            </a:r>
          </a:p>
          <a:p>
            <a:pPr marL="342900" lvl="1" indent="-342900">
              <a:lnSpc>
                <a:spcPct val="90000"/>
              </a:lnSpc>
              <a:buClr>
                <a:schemeClr val="accent1"/>
              </a:buClr>
              <a:buFont typeface="Wingdings" panose="05000000000000000000" pitchFamily="2" charset="2"/>
              <a:buChar char="Ø"/>
            </a:pPr>
            <a:r>
              <a:rPr lang="en-US" dirty="0" smtClean="0"/>
              <a:t>Proposed multiple primary channel mode for non-AP MLD STA controlled by AP MLD. </a:t>
            </a:r>
            <a:endParaRPr lang="en-US" dirty="0"/>
          </a:p>
          <a:p>
            <a:pPr marL="342900" lvl="1" indent="-342900">
              <a:lnSpc>
                <a:spcPct val="90000"/>
              </a:lnSpc>
              <a:buClr>
                <a:schemeClr val="accent1"/>
              </a:buClr>
              <a:buFont typeface="Wingdings" panose="05000000000000000000" pitchFamily="2" charset="2"/>
              <a:buChar char="Ø"/>
            </a:pPr>
            <a:endParaRPr lang="en-US" dirty="0"/>
          </a:p>
        </p:txBody>
      </p:sp>
      <p:sp>
        <p:nvSpPr>
          <p:cNvPr id="7" name="Rectangle 5"/>
          <p:cNvSpPr>
            <a:spLocks noGrp="1" noChangeArrowheads="1"/>
          </p:cNvSpPr>
          <p:nvPr>
            <p:ph type="ftr" sz="quarter" idx="4294967295"/>
          </p:nvPr>
        </p:nvSpPr>
        <p:spPr bwMode="auto">
          <a:xfrm>
            <a:off x="7097567" y="6475413"/>
            <a:ext cx="14463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Kaiying Lu, </a:t>
            </a:r>
            <a:r>
              <a:rPr lang="en-GB" dirty="0" err="1" smtClean="0"/>
              <a:t>MediaTek</a:t>
            </a:r>
            <a:endParaRPr lang="en-GB" dirty="0"/>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2020</a:t>
            </a:r>
            <a:endParaRPr lang="en-GB" dirty="0"/>
          </a:p>
        </p:txBody>
      </p:sp>
    </p:spTree>
    <p:extLst>
      <p:ext uri="{BB962C8B-B14F-4D97-AF65-F5344CB8AC3E}">
        <p14:creationId xmlns:p14="http://schemas.microsoft.com/office/powerpoint/2010/main" val="3165528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DB7F03-E2F4-4208-8217-CF5CB1C8F085}">
  <ds:schemaRefs>
    <ds:schemaRef ds:uri="http://schemas.openxmlformats.org/package/2006/metadata/core-properties"/>
    <ds:schemaRef ds:uri="http://purl.org/dc/dcmitype/"/>
    <ds:schemaRef ds:uri="http://purl.org/dc/elements/1.1/"/>
    <ds:schemaRef ds:uri="http://purl.org/dc/terms/"/>
    <ds:schemaRef ds:uri="http://www.w3.org/XML/1998/namespace"/>
    <ds:schemaRef ds:uri="http://schemas.microsoft.com/office/2006/documentManagement/type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CA7BDBA-0428-497A-823E-604947E287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125443</TotalTime>
  <Words>1041</Words>
  <Application>Microsoft Office PowerPoint</Application>
  <PresentationFormat>On-screen Show (4:3)</PresentationFormat>
  <Paragraphs>193</Paragraphs>
  <Slides>14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Arial</vt:lpstr>
      <vt:lpstr>Courier New</vt:lpstr>
      <vt:lpstr>Times New Roman</vt:lpstr>
      <vt:lpstr>Wingdings</vt:lpstr>
      <vt:lpstr>802-11-Submission</vt:lpstr>
      <vt:lpstr>Microsoft Word 97 - 2003 Document</vt:lpstr>
      <vt:lpstr>Multi-Link Operation and Channel Access Discussion</vt:lpstr>
      <vt:lpstr>Motivation</vt:lpstr>
      <vt:lpstr>Constrained AP MLD operation</vt:lpstr>
      <vt:lpstr>Constrained AP MLD operation - Single primary channel</vt:lpstr>
      <vt:lpstr>Constrained AP MLD operation - Single primary channel</vt:lpstr>
      <vt:lpstr> Non-AP STA operation associated with a constrained AP MLD</vt:lpstr>
      <vt:lpstr> Non-AP MLD STA operation associated with a constrained AP MLD(ctnd.)  </vt:lpstr>
      <vt:lpstr>Non-AP MLD STA operation associated with a constrained AP MLD (Example) </vt:lpstr>
      <vt:lpstr>Conclusion</vt:lpstr>
      <vt:lpstr>Straw Poll 1</vt:lpstr>
      <vt:lpstr>Straw Poll 2</vt:lpstr>
      <vt:lpstr>Straw Poll 3</vt:lpstr>
      <vt:lpstr>Straw Poll 4</vt:lpstr>
      <vt:lpstr>Reference</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Kaiying Lu</cp:lastModifiedBy>
  <cp:revision>1567</cp:revision>
  <cp:lastPrinted>1998-02-10T13:28:06Z</cp:lastPrinted>
  <dcterms:created xsi:type="dcterms:W3CDTF">2007-05-21T21:00:37Z</dcterms:created>
  <dcterms:modified xsi:type="dcterms:W3CDTF">2020-01-12T15:18:30Z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