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999"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3910" autoAdjust="0"/>
  </p:normalViewPr>
  <p:slideViewPr>
    <p:cSldViewPr>
      <p:cViewPr varScale="1">
        <p:scale>
          <a:sx n="80" d="100"/>
          <a:sy n="80" d="100"/>
        </p:scale>
        <p:origin x="712"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Minyoung Park et.al., (Intel Corporation)</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a:t>doc.: IEEE 802.11-19/1544r3</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power save operation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alexander.w.min@intel.com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Minyoung.park@intel.com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a:t>January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(without TID-link mapping)</a:t>
            </a:r>
          </a:p>
        </p:txBody>
      </p:sp>
      <p:sp>
        <p:nvSpPr>
          <p:cNvPr id="3" name="Content Placeholder 2"/>
          <p:cNvSpPr>
            <a:spLocks noGrp="1"/>
          </p:cNvSpPr>
          <p:nvPr>
            <p:ph idx="1"/>
          </p:nvPr>
        </p:nvSpPr>
        <p:spPr>
          <a:xfrm>
            <a:off x="684212" y="1964576"/>
            <a:ext cx="7632204" cy="2118386"/>
          </a:xfrm>
        </p:spPr>
        <p:txBody>
          <a:bodyPr/>
          <a:lstStyle/>
          <a:p>
            <a:r>
              <a:rPr lang="en-US" sz="2000" dirty="0"/>
              <a:t>When TIDs are not assigned to a specific link, an AP of an AP MLD may transmit on a link a frame that indicates buffered data for transmission on any enabled links</a:t>
            </a:r>
            <a:endParaRPr lang="en-US" sz="1800" dirty="0"/>
          </a:p>
          <a:p>
            <a:pPr lvl="2">
              <a:spcBef>
                <a:spcPts val="200"/>
              </a:spcBef>
            </a:pPr>
            <a:r>
              <a:rPr lang="en-US" sz="1600" dirty="0"/>
              <a:t>STA can retrieve data on any link(s)</a:t>
            </a:r>
          </a:p>
          <a:p>
            <a:pPr marL="857250" lvl="2" indent="0">
              <a:spcBef>
                <a:spcPts val="200"/>
              </a:spcBef>
              <a:buNone/>
            </a:pPr>
            <a:r>
              <a:rPr lang="en-US" sz="1600" dirty="0"/>
              <a:t> </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a:t>Link 1</a:t>
            </a:r>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a:t>AP MLD</a:t>
            </a:r>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a:t>Non-AP MLD</a:t>
            </a:r>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a:t>Link 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a:t>time</a:t>
            </a:r>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a:t>: Awake</a:t>
            </a:r>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a:t>: Doze (Off)</a:t>
            </a:r>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a:t>: Data frames</a:t>
            </a:r>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a:t>: Beacons</a:t>
            </a:r>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a:t>…</a:t>
            </a:r>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a:t>…</a:t>
            </a:r>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a:t>TID = x</a:t>
            </a:r>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a:t>TID = y</a:t>
            </a:r>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a:t>Use Link 1 to get buffered data</a:t>
            </a:r>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a:t>Use Link 2 to get buffered data</a:t>
            </a:r>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a:t>Example:</a:t>
            </a:r>
          </a:p>
        </p:txBody>
      </p:sp>
    </p:spTree>
    <p:extLst>
      <p:ext uri="{BB962C8B-B14F-4D97-AF65-F5344CB8AC3E}">
        <p14:creationId xmlns:p14="http://schemas.microsoft.com/office/powerpoint/2010/main" val="37948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 TID-link 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a:t>When each TID is assigned to a specific link (or links)</a:t>
            </a:r>
          </a:p>
          <a:p>
            <a:pPr lvl="1">
              <a:spcBef>
                <a:spcPts val="400"/>
              </a:spcBef>
            </a:pPr>
            <a:r>
              <a:rPr lang="en-US" sz="1800" dirty="0"/>
              <a:t>AP MLD has to convey per-link traffic information in a frame</a:t>
            </a:r>
          </a:p>
          <a:p>
            <a:pPr lvl="1">
              <a:spcBef>
                <a:spcPts val="300"/>
              </a:spcBef>
            </a:pPr>
            <a:r>
              <a:rPr lang="en-US" sz="1800" dirty="0"/>
              <a:t>The STA only enables the link(s) on which it knows there are buffered data</a:t>
            </a:r>
          </a:p>
          <a:p>
            <a:pPr lvl="1">
              <a:spcBef>
                <a:spcPts val="300"/>
              </a:spcBef>
            </a:pPr>
            <a:r>
              <a:rPr lang="en-US" sz="1800" dirty="0"/>
              <a:t>We propose a method that an AP of an AP MLD transmits on a link a frame that carries an indication of data buffered for transmission on other link(s)</a:t>
            </a:r>
          </a:p>
          <a:p>
            <a:pPr lvl="1">
              <a:spcBef>
                <a:spcPts val="300"/>
              </a:spcBef>
            </a:pPr>
            <a:r>
              <a:rPr lang="en-US" sz="1800" dirty="0"/>
              <a:t>Otherwise non-AP MLD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17210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a:t>Examples</a:t>
            </a:r>
          </a:p>
        </p:txBody>
      </p:sp>
      <p:sp>
        <p:nvSpPr>
          <p:cNvPr id="19" name="Content Placeholder 18"/>
          <p:cNvSpPr>
            <a:spLocks noGrp="1"/>
          </p:cNvSpPr>
          <p:nvPr>
            <p:ph idx="1"/>
          </p:nvPr>
        </p:nvSpPr>
        <p:spPr>
          <a:xfrm>
            <a:off x="684213" y="1199873"/>
            <a:ext cx="7772400" cy="4904066"/>
          </a:xfrm>
        </p:spPr>
        <p:txBody>
          <a:bodyPr/>
          <a:lstStyle/>
          <a:p>
            <a:r>
              <a:rPr lang="en-US" sz="1800" dirty="0"/>
              <a:t>Each frame indicates buffered data on each link</a:t>
            </a:r>
          </a:p>
          <a:p>
            <a:pPr lvl="1"/>
            <a:r>
              <a:rPr lang="en-US" sz="1400" dirty="0"/>
              <a:t>Non-AP MLD has to acquire the frames that carry indication of buffered data from both links </a:t>
            </a:r>
            <a:br>
              <a:rPr lang="en-US" sz="1400" dirty="0"/>
            </a:br>
            <a:r>
              <a:rPr lang="en-US" sz="1400" dirty="0">
                <a:sym typeface="Wingdings" panose="05000000000000000000" pitchFamily="2" charset="2"/>
              </a:rPr>
              <a:t> more power consumption</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frame carries indication of buffered data of both link 1 and link 2</a:t>
            </a:r>
          </a:p>
          <a:p>
            <a:pPr lvl="1"/>
            <a:r>
              <a:rPr lang="en-US" sz="1400" dirty="0"/>
              <a:t>Non-AP MLD acquires the information of buffered data of both links from one link and enable the other link when necessary</a:t>
            </a:r>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a:t>January 2020</a:t>
            </a:r>
            <a:endParaRPr lang="en-GB" altLang="en-US" dirty="0"/>
          </a:p>
        </p:txBody>
      </p:sp>
      <p:pic>
        <p:nvPicPr>
          <p:cNvPr id="4" name="Picture 3">
            <a:extLst>
              <a:ext uri="{FF2B5EF4-FFF2-40B4-BE49-F238E27FC236}">
                <a16:creationId xmlns:a16="http://schemas.microsoft.com/office/drawing/2014/main" id="{23BDA520-AA01-4982-8036-5AD086450206}"/>
              </a:ext>
            </a:extLst>
          </p:cNvPr>
          <p:cNvPicPr>
            <a:picLocks noChangeAspect="1"/>
          </p:cNvPicPr>
          <p:nvPr/>
        </p:nvPicPr>
        <p:blipFill>
          <a:blip r:embed="rId3"/>
          <a:stretch>
            <a:fillRect/>
          </a:stretch>
        </p:blipFill>
        <p:spPr>
          <a:xfrm>
            <a:off x="1287940" y="2195213"/>
            <a:ext cx="6541575" cy="1707028"/>
          </a:xfrm>
          <a:prstGeom prst="rect">
            <a:avLst/>
          </a:prstGeom>
        </p:spPr>
      </p:pic>
      <p:pic>
        <p:nvPicPr>
          <p:cNvPr id="8" name="Picture 7">
            <a:extLst>
              <a:ext uri="{FF2B5EF4-FFF2-40B4-BE49-F238E27FC236}">
                <a16:creationId xmlns:a16="http://schemas.microsoft.com/office/drawing/2014/main" id="{406EAEE3-B5D0-48D7-837F-4D1AC784FB02}"/>
              </a:ext>
            </a:extLst>
          </p:cNvPr>
          <p:cNvPicPr>
            <a:picLocks noChangeAspect="1"/>
          </p:cNvPicPr>
          <p:nvPr/>
        </p:nvPicPr>
        <p:blipFill>
          <a:blip r:embed="rId4"/>
          <a:stretch>
            <a:fillRect/>
          </a:stretch>
        </p:blipFill>
        <p:spPr>
          <a:xfrm>
            <a:off x="1259632" y="4615972"/>
            <a:ext cx="6523285" cy="1859441"/>
          </a:xfrm>
          <a:prstGeom prst="rect">
            <a:avLst/>
          </a:prstGeom>
        </p:spPr>
      </p:pic>
    </p:spTree>
    <p:extLst>
      <p:ext uri="{BB962C8B-B14F-4D97-AF65-F5344CB8AC3E}">
        <p14:creationId xmlns:p14="http://schemas.microsoft.com/office/powerpoint/2010/main" val="188793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4212" y="1700380"/>
            <a:ext cx="8064251" cy="4032876"/>
          </a:xfrm>
        </p:spPr>
        <p:txBody>
          <a:bodyPr/>
          <a:lstStyle/>
          <a:p>
            <a:r>
              <a:rPr lang="en-US" sz="2000" dirty="0"/>
              <a:t>TGbe needs to define power efficient multi-link operation</a:t>
            </a:r>
          </a:p>
          <a:p>
            <a:endParaRPr lang="en-US" sz="2000" dirty="0"/>
          </a:p>
          <a:p>
            <a:r>
              <a:rPr lang="en-US" sz="2000" dirty="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exchange</a:t>
            </a:r>
          </a:p>
          <a:p>
            <a:pPr lvl="1">
              <a:spcBef>
                <a:spcPts val="400"/>
              </a:spcBef>
            </a:pPr>
            <a:r>
              <a:rPr lang="en-US" sz="1800" dirty="0"/>
              <a:t>There may be other conditions that need to be met for frame exchange</a:t>
            </a:r>
          </a:p>
          <a:p>
            <a:pPr lvl="1">
              <a:spcBef>
                <a:spcPts val="400"/>
              </a:spcBef>
            </a:pPr>
            <a:endParaRPr lang="en-US" sz="1800" dirty="0"/>
          </a:p>
          <a:p>
            <a:pPr>
              <a:spcBef>
                <a:spcPts val="400"/>
              </a:spcBef>
            </a:pPr>
            <a:r>
              <a:rPr lang="en-US" sz="2000" dirty="0"/>
              <a:t>Each STA of Non-AP MLD has independent mode transition between Active ↔ PSM per link</a:t>
            </a:r>
          </a:p>
          <a:p>
            <a:endParaRPr lang="en-US" sz="8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4277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r>
              <a:rPr lang="en-US" dirty="0"/>
              <a:t>Do you agree with the following?</a:t>
            </a:r>
          </a:p>
          <a:p>
            <a:pPr lvl="1"/>
            <a:r>
              <a:rPr lang="en-US" dirty="0"/>
              <a:t>For each of the enabled links, frame exchanges are possible when the corresponding non-AP STA of the enabled link is in the awake state.</a:t>
            </a:r>
          </a:p>
          <a:p>
            <a:pPr lvl="1"/>
            <a:endParaRPr lang="en-US" dirty="0"/>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r>
              <a:rPr lang="en-US" dirty="0"/>
              <a:t>Y/N/A= 22/0/17</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40570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with the following?</a:t>
            </a:r>
          </a:p>
          <a:p>
            <a:pPr lvl="1"/>
            <a:r>
              <a:rPr lang="en-US" dirty="0"/>
              <a:t>An AP of an AP MLD may transmit on a link a frame that carries an indication of buffered data for transmission on other link(s)</a:t>
            </a:r>
          </a:p>
          <a:p>
            <a:pPr lvl="1"/>
            <a:endParaRPr lang="en-US" dirty="0"/>
          </a:p>
          <a:p>
            <a:pPr lvl="1"/>
            <a:r>
              <a:rPr lang="en-US" dirty="0"/>
              <a:t>Y/N/A = 24/7/20</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800" dirty="0"/>
              <a:t>[11-19/773r2]: Po-Kai Huang, et.al. “</a:t>
            </a:r>
            <a:r>
              <a:rPr lang="en-GB" altLang="en-US" sz="1800" dirty="0"/>
              <a:t>Multi-link Operation Framework”</a:t>
            </a:r>
            <a:endParaRPr lang="en-US" sz="1800"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3178696"/>
          </a:xfrm>
        </p:spPr>
        <p:txBody>
          <a:bodyPr/>
          <a:lstStyle/>
          <a:p>
            <a:r>
              <a:rPr lang="en-US" dirty="0"/>
              <a:t>This presentation proposes multi-link power save operations for 802.11be</a:t>
            </a:r>
          </a:p>
          <a:p>
            <a:pPr lvl="1"/>
            <a:r>
              <a:rPr lang="en-US" sz="1800" dirty="0"/>
              <a:t>We propose to use the power states (awake/doze) as defined in the existing spec for each STA of non-AP MLD to indicate availability of a STA for frame exchange on each enabled link</a:t>
            </a:r>
          </a:p>
          <a:p>
            <a:pPr lvl="2"/>
            <a:r>
              <a:rPr lang="en-US" sz="1600" dirty="0"/>
              <a:t>There may be other conditions that need to be met for frame exchange</a:t>
            </a:r>
          </a:p>
          <a:p>
            <a:pPr lvl="1"/>
            <a:r>
              <a:rPr lang="en-US" sz="1800" dirty="0"/>
              <a:t>We discuss a method to indicate buffered data for the multi-link operation</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3902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 </a:t>
            </a:r>
            <a:br>
              <a:rPr lang="en-US" dirty="0"/>
            </a:br>
            <a:r>
              <a:rPr lang="en-US" dirty="0"/>
              <a:t>[11-19/773r2]</a:t>
            </a:r>
          </a:p>
        </p:txBody>
      </p:sp>
      <p:sp>
        <p:nvSpPr>
          <p:cNvPr id="3" name="Content Placeholder 2"/>
          <p:cNvSpPr>
            <a:spLocks noGrp="1"/>
          </p:cNvSpPr>
          <p:nvPr>
            <p:ph idx="1"/>
          </p:nvPr>
        </p:nvSpPr>
        <p:spPr>
          <a:xfrm>
            <a:off x="684212" y="1682491"/>
            <a:ext cx="8208268" cy="2381882"/>
          </a:xfrm>
        </p:spPr>
        <p:txBody>
          <a:bodyPr/>
          <a:lstStyle/>
          <a:p>
            <a:r>
              <a:rPr lang="en-US" sz="2000" dirty="0"/>
              <a:t>EHT devices will be multi-link capable</a:t>
            </a:r>
          </a:p>
          <a:p>
            <a:pPr lvl="1">
              <a:spcBef>
                <a:spcPts val="400"/>
              </a:spcBef>
            </a:pPr>
            <a:r>
              <a:rPr lang="en-US" sz="1800" dirty="0"/>
              <a:t>Exchange frames over multiple links concurrently or non-concurrently</a:t>
            </a:r>
          </a:p>
          <a:p>
            <a:r>
              <a:rPr lang="en-US" sz="2000" dirty="0"/>
              <a:t>Multi-link devices (AP and non-AP) should utilize available links efficiently</a:t>
            </a:r>
          </a:p>
          <a:p>
            <a:pPr marL="0" indent="0">
              <a:buNone/>
            </a:pPr>
            <a:endParaRPr lang="en-US" sz="1800" b="0" dirty="0"/>
          </a:p>
          <a:p>
            <a:pPr marL="0" indent="0">
              <a:buNone/>
            </a:pPr>
            <a:r>
              <a:rPr lang="en-US" sz="1800" i="1" dirty="0"/>
              <a:t>Note</a:t>
            </a:r>
            <a:r>
              <a:rPr lang="en-US" sz="1800" b="0" i="1" dirty="0"/>
              <a:t> - Multi-link device is called </a:t>
            </a:r>
            <a:r>
              <a:rPr lang="en-US" sz="1800" b="0" i="1" u="sng" dirty="0"/>
              <a:t>MLD</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non-AP multi-link device </a:t>
            </a:r>
            <a:br>
              <a:rPr lang="en-US" dirty="0"/>
            </a:br>
            <a:r>
              <a:rPr lang="en-US" dirty="0"/>
              <a:t>(Non-AP MLD)</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AP multi-link device</a:t>
            </a:r>
          </a:p>
          <a:p>
            <a:pPr algn="ctr"/>
            <a:r>
              <a:rPr lang="en-US" dirty="0"/>
              <a:t>(AP MLD)</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Enabling a Link for Frame Exchange</a:t>
            </a:r>
          </a:p>
        </p:txBody>
      </p:sp>
      <p:sp>
        <p:nvSpPr>
          <p:cNvPr id="3" name="Content Placeholder 2"/>
          <p:cNvSpPr>
            <a:spLocks noGrp="1"/>
          </p:cNvSpPr>
          <p:nvPr>
            <p:ph idx="1"/>
          </p:nvPr>
        </p:nvSpPr>
        <p:spPr>
          <a:xfrm>
            <a:off x="684212" y="2060847"/>
            <a:ext cx="7992243" cy="4414566"/>
          </a:xfrm>
        </p:spPr>
        <p:txBody>
          <a:bodyPr/>
          <a:lstStyle/>
          <a:p>
            <a:r>
              <a:rPr lang="en-US" sz="1800" dirty="0"/>
              <a:t>[11-19/773r2, Slide 10] proposed the following:</a:t>
            </a:r>
          </a:p>
          <a:p>
            <a:pPr lvl="1"/>
            <a:r>
              <a:rPr lang="en-US" sz="1600" dirty="0"/>
              <a:t>“Define 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setup”</a:t>
            </a:r>
            <a:endParaRPr lang="en-US" sz="1800" dirty="0"/>
          </a:p>
          <a:p>
            <a:r>
              <a:rPr lang="en-US" sz="1800" dirty="0"/>
              <a:t>For frame exchange on one or more links, AP/non-AP MLDs have to go through roughly 3 steps:</a:t>
            </a:r>
          </a:p>
          <a:p>
            <a:pPr lvl="1"/>
            <a:r>
              <a:rPr lang="en-US" sz="1600" dirty="0"/>
              <a:t>Step1: AP/non-AP MLDs exchange multi-link capabilities</a:t>
            </a:r>
          </a:p>
          <a:p>
            <a:pPr lvl="1"/>
            <a:r>
              <a:rPr lang="en-US" sz="1600" dirty="0"/>
              <a:t>Step2: AP/non-AP MLDs negotiate and agree which links to use for frame exchange (e.g. link map/</a:t>
            </a:r>
            <a:r>
              <a:rPr lang="en-US" sz="1600" dirty="0" err="1"/>
              <a:t>unmap</a:t>
            </a:r>
            <a:r>
              <a:rPr lang="en-US" sz="1600" dirty="0"/>
              <a:t> by TID-link mapping function)</a:t>
            </a:r>
          </a:p>
          <a:p>
            <a:pPr lvl="2"/>
            <a:r>
              <a:rPr lang="en-US" sz="1600" dirty="0"/>
              <a:t>The selected links to use for frame exchange may be updated after this step.</a:t>
            </a:r>
          </a:p>
          <a:p>
            <a:pPr lvl="1"/>
            <a:r>
              <a:rPr lang="en-US" sz="1600" b="1" dirty="0"/>
              <a:t>Step3: STA(s) of non-AP MLD has to be in the awake state for frame exchange on the negotiated links (power state indication)</a:t>
            </a:r>
          </a:p>
          <a:p>
            <a:pPr lvl="1"/>
            <a:endParaRPr lang="en-US" sz="1600" b="1" dirty="0"/>
          </a:p>
          <a:p>
            <a:r>
              <a:rPr lang="en-US" sz="1800" dirty="0"/>
              <a:t>In this presentation, we focus on Step3 described above on the power state indication after the multi-link setup phase</a:t>
            </a:r>
            <a:endParaRPr lang="en-US" sz="1800" b="1"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a:solidFill>
                  <a:srgbClr val="FF0000"/>
                </a:solidFill>
              </a:rPr>
              <a:t>After multi-link setup</a:t>
            </a:r>
          </a:p>
        </p:txBody>
      </p:sp>
    </p:spTree>
    <p:extLst>
      <p:ext uri="{BB962C8B-B14F-4D97-AF65-F5344CB8AC3E}">
        <p14:creationId xmlns:p14="http://schemas.microsoft.com/office/powerpoint/2010/main" val="423260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787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Example to use per-link PSM for multi-link power save operation</a:t>
            </a:r>
          </a:p>
        </p:txBody>
      </p:sp>
      <p:sp>
        <p:nvSpPr>
          <p:cNvPr id="3" name="Content Placeholder 2"/>
          <p:cNvSpPr>
            <a:spLocks noGrp="1"/>
          </p:cNvSpPr>
          <p:nvPr>
            <p:ph idx="1"/>
          </p:nvPr>
        </p:nvSpPr>
        <p:spPr>
          <a:xfrm>
            <a:off x="684212" y="1989138"/>
            <a:ext cx="8064251" cy="4114800"/>
          </a:xfrm>
        </p:spPr>
        <p:txBody>
          <a:bodyPr/>
          <a:lstStyle/>
          <a:p>
            <a:r>
              <a:rPr lang="en-US" sz="1800" dirty="0"/>
              <a:t>STA 1 stays in active mode by indicating PM=0 and stays in the awake state</a:t>
            </a:r>
          </a:p>
          <a:p>
            <a:pPr lvl="1"/>
            <a:r>
              <a:rPr lang="en-US" sz="1400" dirty="0"/>
              <a:t>Link 1 can be used for frame exchange </a:t>
            </a:r>
          </a:p>
          <a:p>
            <a:r>
              <a:rPr lang="en-US" sz="1800" dirty="0"/>
              <a:t>STA 2 enters power save mode by indicating PM=1 on Link 2</a:t>
            </a:r>
          </a:p>
          <a:p>
            <a:pPr lvl="1"/>
            <a:r>
              <a:rPr lang="en-US" sz="1400" dirty="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a:t>January 2020</a:t>
            </a:r>
            <a:endParaRPr lang="en-GB" altLang="en-US" dirty="0"/>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a:t>…</a:t>
            </a:r>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a:t>…</a:t>
            </a:r>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a:t>Enter PSM</a:t>
              </a:r>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a:t>PM=0</a:t>
            </a:r>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a:t>PM=0</a:t>
            </a:r>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a:t>PM=1</a:t>
            </a:r>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a:t>awake</a:t>
            </a:r>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a:t>doze</a:t>
            </a:r>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a:t>…</a:t>
            </a:r>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a:t>Active mode</a:t>
            </a:r>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a:t>awake</a:t>
            </a:r>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a:t>Link 1 and Link 2 are both in active mode</a:t>
            </a:r>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a:t>Link 1 is in active mode</a:t>
            </a:r>
          </a:p>
          <a:p>
            <a:r>
              <a:rPr lang="en-US" dirty="0"/>
              <a:t>Link 2 is in power save mode</a:t>
            </a:r>
          </a:p>
        </p:txBody>
      </p:sp>
    </p:spTree>
    <p:extLst>
      <p:ext uri="{BB962C8B-B14F-4D97-AF65-F5344CB8AC3E}">
        <p14:creationId xmlns:p14="http://schemas.microsoft.com/office/powerpoint/2010/main" val="137907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a:t>Example of one STA indicating the power state (or availability) of the other STA of non-AP MLD</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a:t>Concurrent multi-link case:</a:t>
            </a:r>
            <a:r>
              <a:rPr lang="en-US" sz="1800" dirty="0"/>
              <a:t> non-AP MLD signals in a frame the awake/doze states of multiple STAs to the AP MLD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a:t>Link 1</a:t>
            </a:r>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a:t>Link 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a:t>time</a:t>
            </a:r>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a:t>: Awake</a:t>
            </a:r>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a:t>: Doze </a:t>
            </a:r>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a:t>: Data frames</a:t>
            </a:r>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a:t>…</a:t>
            </a:r>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a:t>…</a:t>
            </a:r>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a:t>…</a:t>
            </a:r>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a:t>…</a:t>
            </a:r>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a:t>Indicates STA 1 is in the awake state and STA 2 is in the doze state</a:t>
            </a:r>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a:t>: Frame with STAs’ </a:t>
            </a:r>
            <a:br>
              <a:rPr lang="en-US" dirty="0"/>
            </a:br>
            <a:r>
              <a:rPr lang="en-US" dirty="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a:t>Link1 and Link 2 are available (STA1 and STA2 awake)</a:t>
            </a:r>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a:t>Only Link 1 available (STA1 awake)</a:t>
            </a:r>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a:t>AP MLD</a:t>
            </a:r>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a:t>Non-AP MLD</a:t>
            </a:r>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a:t>Indicates both STA1 and STA2 are awake</a:t>
            </a:r>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72435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a:t>Example for TWT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a:t>…</a:t>
            </a:r>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a:t>…</a:t>
            </a:r>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a:t>…</a:t>
            </a:r>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a:t>…</a:t>
            </a:r>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a:t>TWT SP(1a)</a:t>
            </a:r>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a:t>TWT SP(1b)</a:t>
            </a:r>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a:t>TWT SP(2a)</a:t>
            </a:r>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a:t>TWT SP(2b)</a:t>
            </a:r>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a:t>TWT SP(2c)</a:t>
            </a:r>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a:t>doze</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a:t>Link 1</a:t>
            </a:r>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a:t>AP MLD</a:t>
            </a:r>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a:t>Non-AP MLD</a:t>
            </a:r>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a:t>Link 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a:t>time</a:t>
            </a:r>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a:t>…</a:t>
            </a:r>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a:t>…</a:t>
            </a:r>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a:t>…</a:t>
            </a:r>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a:t>…</a:t>
            </a:r>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a:t>…</a:t>
            </a:r>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a:t>TWT SP(1a)</a:t>
            </a:r>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a:t>TWT SP(1b)</a:t>
            </a:r>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a:t>TWT SP(2a)</a:t>
            </a:r>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a:t>TWT SP(2b)</a:t>
            </a:r>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a:t>TWT SP(2c)</a:t>
            </a:r>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a:t>doze</a:t>
            </a:r>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a:t>Scenario 1: single radio</a:t>
            </a:r>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a:t>Scenario 2: concurrent dual-radio</a:t>
            </a:r>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a:t>TWT SP aligned</a:t>
            </a:r>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a:t>…</a:t>
            </a:r>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a:t>TWT SP(1c)</a:t>
            </a:r>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a:t>awake</a:t>
            </a:r>
          </a:p>
        </p:txBody>
      </p:sp>
    </p:spTree>
    <p:extLst>
      <p:ext uri="{BB962C8B-B14F-4D97-AF65-F5344CB8AC3E}">
        <p14:creationId xmlns:p14="http://schemas.microsoft.com/office/powerpoint/2010/main" val="33986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for the signaling of buffered data for multi-link operation</a:t>
            </a:r>
          </a:p>
        </p:txBody>
      </p:sp>
      <p:sp>
        <p:nvSpPr>
          <p:cNvPr id="3" name="Content Placeholder 2"/>
          <p:cNvSpPr>
            <a:spLocks noGrp="1"/>
          </p:cNvSpPr>
          <p:nvPr>
            <p:ph idx="1"/>
          </p:nvPr>
        </p:nvSpPr>
        <p:spPr/>
        <p:txBody>
          <a:bodyPr/>
          <a:lstStyle/>
          <a:p>
            <a:r>
              <a:rPr lang="en-US" sz="2000" b="0" dirty="0"/>
              <a:t>Today, buffered data at the AP are signaled in the TIM element and all TIDs are mapped to a single link and a TIM bit is set to 1 when there is buffered data for the STA associated with the bit position</a:t>
            </a:r>
          </a:p>
          <a:p>
            <a:r>
              <a:rPr lang="en-US" sz="2000" b="0" dirty="0"/>
              <a:t>In 11be, some use cases require TID-link mapping</a:t>
            </a:r>
          </a:p>
          <a:p>
            <a:r>
              <a:rPr lang="en-US" sz="2000" b="0" dirty="0"/>
              <a:t>When a TID is mapped to a specific link(s), the signaling for the buffered data has to be expanded to indicate which AP has buffered data that is mapped to a TID(s)</a:t>
            </a:r>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8253902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138585</TotalTime>
  <Words>1886</Words>
  <Application>Microsoft Office PowerPoint</Application>
  <PresentationFormat>On-screen Show (4:3)</PresentationFormat>
  <Paragraphs>314</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Qualcomm Office Regular</vt:lpstr>
      <vt:lpstr>Qualcomm Regular</vt:lpstr>
      <vt:lpstr>Times New Roman</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MLD</vt:lpstr>
      <vt:lpstr>Example for TWT</vt:lpstr>
      <vt:lpstr>Consideration for the signaling of buffered data for multi-link operation</vt:lpstr>
      <vt:lpstr>Signaling for data buffered at AP MLD (without TID-link mapping)</vt:lpstr>
      <vt:lpstr>Signaling for data buffered at AP MLD (with TID-link mapping)</vt:lpstr>
      <vt:lpstr>Examples</vt:lpstr>
      <vt:lpstr>Conclusion</vt:lpstr>
      <vt:lpstr>Straw Poll 1 </vt:lpstr>
      <vt:lpstr>Straw Poll 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2768</cp:revision>
  <cp:lastPrinted>1998-02-10T13:28:06Z</cp:lastPrinted>
  <dcterms:created xsi:type="dcterms:W3CDTF">2004-12-02T14:01:45Z</dcterms:created>
  <dcterms:modified xsi:type="dcterms:W3CDTF">2020-01-14T21:59:34Z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2020-01-14 21:59:34Z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