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</p:sldIdLst>
  <p:sldSz cx="12192000" cy="6858000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bhodeep Adhikari" initials="Shubho" lastIdx="1" clrIdx="0"/>
  <p:cmAuthor id="1" name="BLR" initials="BLR" lastIdx="10" clrIdx="1"/>
  <p:cmAuthor id="2" name="BRCM" initials="BRCM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D76AF-2DB7-4605-8C40-959F13C108E4}">
  <a:tblStyle styleId="{113D76AF-2DB7-4605-8C40-959F13C108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5"/>
    <p:restoredTop sz="94439" autoAdjust="0"/>
  </p:normalViewPr>
  <p:slideViewPr>
    <p:cSldViewPr>
      <p:cViewPr varScale="1">
        <p:scale>
          <a:sx n="57" d="100"/>
          <a:sy n="57" d="100"/>
        </p:scale>
        <p:origin x="43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6" y="176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1FCC2-EEF7-4A66-93A4-E7E7D1D66E61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9B6E0-675F-48F2-BF2D-72705F84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22313" y="8985250"/>
            <a:ext cx="71437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723900" y="8983663"/>
            <a:ext cx="54864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647700" y="296863"/>
            <a:ext cx="56388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580066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181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61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154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49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18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49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10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75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96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10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363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9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6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2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154113" y="701675"/>
            <a:ext cx="4626000" cy="346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200" cy="4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32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September 2019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50778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95484" y="1981201"/>
            <a:ext cx="50800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 lang="en-US" dirty="0"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4038337" y="-1142734"/>
            <a:ext cx="4113213" cy="1036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 rot="5400000">
            <a:off x="7276837" y="2095765"/>
            <a:ext cx="5408613" cy="258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994693" y="-394493"/>
            <a:ext cx="5408613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May 2019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Sindhu Verma, Broadcom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914401" y="1981201"/>
            <a:ext cx="10361084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 smtClean="0"/>
              <a:t>November 2019</a:t>
            </a:r>
            <a:endParaRPr lang="en-US"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dirty="0"/>
              <a:t>Muhammad Haider, HPE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14400" y="609600"/>
            <a:ext cx="103632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" name="Shape 20"/>
          <p:cNvSpPr/>
          <p:nvPr/>
        </p:nvSpPr>
        <p:spPr>
          <a:xfrm>
            <a:off x="912285" y="6475413"/>
            <a:ext cx="71814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914400" y="6477000"/>
            <a:ext cx="104648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" name="Shape 22"/>
          <p:cNvSpPr txBox="1"/>
          <p:nvPr/>
        </p:nvSpPr>
        <p:spPr>
          <a:xfrm>
            <a:off x="6667504" y="357166"/>
            <a:ext cx="4667283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</a:t>
            </a:r>
            <a:r>
              <a:rPr lang="en-US" sz="1800" b="1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802.11-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19/1522r2</a:t>
            </a:r>
            <a:endParaRPr sz="1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533400" y="914400"/>
            <a:ext cx="10972800" cy="8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lvl="0"/>
            <a:r>
              <a:rPr lang="en-US" sz="2800" dirty="0"/>
              <a:t>Simulation Evaluation of 802.11ax for IMT-2020 </a:t>
            </a:r>
            <a:r>
              <a:rPr lang="en-US" sz="2800" dirty="0" err="1"/>
              <a:t>eMBB</a:t>
            </a:r>
            <a:r>
              <a:rPr lang="en-US" sz="2800" dirty="0"/>
              <a:t> Dense Urban Scenario</a:t>
            </a:r>
            <a:endParaRPr sz="28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665538" y="1905000"/>
            <a:ext cx="85344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2019-11-07</a:t>
            </a:r>
            <a:endParaRPr sz="2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Nove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mber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957680" y="2444479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96686"/>
              </p:ext>
            </p:extLst>
          </p:nvPr>
        </p:nvGraphicFramePr>
        <p:xfrm>
          <a:off x="776288" y="2978150"/>
          <a:ext cx="10036175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4" imgW="10459923" imgH="2310991" progId="Word.Document.8">
                  <p:embed/>
                </p:oleObj>
              </mc:Choice>
              <mc:Fallback>
                <p:oleObj name="Document" r:id="rId4" imgW="10459923" imgH="231099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978150"/>
                        <a:ext cx="10036175" cy="221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Muhammad Haider, HPE</a:t>
            </a:r>
          </a:p>
        </p:txBody>
      </p:sp>
    </p:spTree>
    <p:extLst>
      <p:ext uri="{BB962C8B-B14F-4D97-AF65-F5344CB8AC3E}">
        <p14:creationId xmlns:p14="http://schemas.microsoft.com/office/powerpoint/2010/main" val="63581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Results: Mobility (Single Uplink Spatial Stream)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 requirement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is met if at the 50%ile SINR CDF for Dense Urban at 30 kmph, the technology satisfies a UL spectral efficiency of 1.12 bps/Hz and the residual decoded packet error ratio is less than 1% ([2],[6]).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Evaluated performance: </a:t>
            </a:r>
            <a:r>
              <a:rPr lang="en-US" sz="2000" b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1.54 bps</a:t>
            </a:r>
            <a:r>
              <a:rPr lang="en-US" sz="2000" b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/Hz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Mobility requirements of 1.12 bps/Hz at 50%ile SINR CDF 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B8CCF351-43AC-6C40-8EFD-2D05CDC3512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0743A1-F2CD-6F46-8A9D-9484A25F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668" y="3271020"/>
            <a:ext cx="5334000" cy="293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9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1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lvl="0"/>
            <a:r>
              <a:rPr lang="en-GB" sz="2400" dirty="0"/>
              <a:t>Summary</a:t>
            </a:r>
            <a:endParaRPr lang="en-US" sz="2400" dirty="0"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116">
            <a:extLst>
              <a:ext uri="{FF2B5EF4-FFF2-40B4-BE49-F238E27FC236}">
                <a16:creationId xmlns:a16="http://schemas.microsoft.com/office/drawing/2014/main" xmlns="" id="{C210D1C3-D11D-DA41-9AEB-23A66604BB91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work, we present 802.11ax simulations encompassing performance in terms of meeting IMT-2020 requirements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scenario, in accordance with the methodology specified by ITU-R ([1] and [2]).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simulations encompass both UL and DL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 and evaluate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percentile, average spectral efficiencies and Mobility scenario.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results show that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 requirements for both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and also the Mobility requirement.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3AAD795D-C7D1-4A43-8689-08C2AF0217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8" name="Shape 89">
            <a:extLst>
              <a:ext uri="{FF2B5EF4-FFF2-40B4-BE49-F238E27FC236}">
                <a16:creationId xmlns:a16="http://schemas.microsoft.com/office/drawing/2014/main" xmlns="" id="{AB719B58-30B2-004F-930D-306E178D3EA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335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103611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575425" y="762000"/>
            <a:ext cx="110025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r>
              <a:rPr lang="en-US" sz="1800" b="0" dirty="0"/>
              <a:t>[1] Report ITU-R M.2412-0 (10/2017), Guidelines for evaluation of radio interface technologies for IMT-2020  </a:t>
            </a:r>
          </a:p>
          <a:p>
            <a:r>
              <a:rPr lang="en-US" sz="1800" b="0" dirty="0"/>
              <a:t>[2] Report ITU-R M.2410-0 (11/2017), Minimum requirements related to technical performance for IMT-2020 radio interface(s) </a:t>
            </a:r>
          </a:p>
          <a:p>
            <a:r>
              <a:rPr lang="en-US" sz="1800" b="0" dirty="0"/>
              <a:t>[3] IEEE 802.11-19/0871r0, 802.11ax for IMT-2020 </a:t>
            </a:r>
            <a:r>
              <a:rPr lang="en-US" sz="1800" b="0" dirty="0" err="1"/>
              <a:t>eMBB</a:t>
            </a:r>
            <a:r>
              <a:rPr lang="en-US" sz="1800" b="0" dirty="0"/>
              <a:t> Dense Urban, May, 2019 </a:t>
            </a:r>
          </a:p>
          <a:p>
            <a:r>
              <a:rPr lang="en-US" sz="1800" b="0" dirty="0"/>
              <a:t>[4] IEEE P802.11ax™/D3.0, “Draft Standard for Information technology Tele-communications and information exchange between systems Local and metropolitan area networks— Specific requirements Part 11: Wireless LAN Medium Access Control (MAC) and Physical Layer (PHY) Specifications; Amendment 6: Enhancements for High Efficiency WLAN” – June 2018 </a:t>
            </a:r>
          </a:p>
          <a:p>
            <a:r>
              <a:rPr lang="en-US" sz="1800" b="0" dirty="0"/>
              <a:t>[5] RT-170019, “Summary of email discussion “[ITU-R AH 01] Calibration for self-evaluation”, Huawei, December 2017</a:t>
            </a:r>
          </a:p>
          <a:p>
            <a:r>
              <a:rPr lang="en-US" sz="1800" b="0" dirty="0"/>
              <a:t>[6] IEEE 802.11-19/1283r0, 802.11ax evaluation for IMT-2020 </a:t>
            </a:r>
            <a:r>
              <a:rPr lang="en-US" sz="1800" b="0" dirty="0" err="1"/>
              <a:t>eMBB</a:t>
            </a:r>
            <a:r>
              <a:rPr lang="en-US" sz="1800" b="0" dirty="0"/>
              <a:t> Dense Urban test environment, July, 2019.</a:t>
            </a:r>
          </a:p>
          <a:p>
            <a:r>
              <a:rPr lang="en-US" sz="1800" b="0" dirty="0"/>
              <a:t>[7] IEEE 802.11-18/0517r2, 802.11ax for IMT-2020 EMBB Indoor Hotspot and Dense Urban, September, 2018 </a:t>
            </a:r>
            <a:endParaRPr lang="en-US" sz="1800" b="0" dirty="0" smtClean="0"/>
          </a:p>
          <a:p>
            <a:r>
              <a:rPr lang="en-US" sz="1800" b="0" dirty="0" smtClean="0"/>
              <a:t>[8] </a:t>
            </a:r>
            <a:r>
              <a:rPr lang="en-US" sz="1800" b="0" dirty="0"/>
              <a:t>3GPP TR 37.910 , Study on self evaluation towards IMT-2020 submission</a:t>
            </a:r>
          </a:p>
          <a:p>
            <a:endParaRPr lang="en-US" sz="1800" b="0" dirty="0"/>
          </a:p>
          <a:p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lang="en-US" sz="1800" b="0" dirty="0"/>
          </a:p>
          <a:p>
            <a:pPr marL="342900" indent="-342900">
              <a:spcBef>
                <a:spcPts val="0"/>
              </a:spcBef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F826A5CF-C93F-1A42-90D0-3DEEF427A26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774A5B5D-F10E-594E-A492-F322C561781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17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1143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Dense urban is a test environment in IMT-2020 </a:t>
            </a:r>
            <a:r>
              <a:rPr lang="en-US" sz="2000" b="0" dirty="0" err="1"/>
              <a:t>eMBB</a:t>
            </a:r>
            <a:r>
              <a:rPr lang="en-US" sz="2000" b="0" dirty="0"/>
              <a:t> use scenario, defined as “</a:t>
            </a:r>
            <a:r>
              <a:rPr lang="en-US" sz="2000" b="0" i="1" dirty="0"/>
              <a:t>an urban environment with high user density and traffic loads focusing on pedestrian and vehicular users [1]</a:t>
            </a:r>
            <a:r>
              <a:rPr lang="en-US" sz="2000" b="0" dirty="0"/>
              <a:t>”.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This presentation encompasses results from simulations on evaluating 802.11ax performance in terms of meeting IMT-2020 requirements for </a:t>
            </a:r>
            <a:r>
              <a:rPr lang="en-US" sz="2000" b="0" dirty="0" err="1"/>
              <a:t>eMBB</a:t>
            </a:r>
            <a:r>
              <a:rPr lang="en-US" sz="2000" b="0" dirty="0"/>
              <a:t> Dense Urban scenario for both UL and DL, in accordance with the methodology specified by ITU-R ([1] and [2]).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sz="2000" b="0" dirty="0"/>
              <a:t>Our results show that 802.11ax in its current configuration satisfies the IMT-2020 </a:t>
            </a:r>
            <a:r>
              <a:rPr lang="en-US" sz="2000" b="0" dirty="0" err="1"/>
              <a:t>eMBB</a:t>
            </a:r>
            <a:r>
              <a:rPr lang="en-US" sz="2000" b="0" dirty="0"/>
              <a:t> Dense Urban  requirements for both 5</a:t>
            </a:r>
            <a:r>
              <a:rPr lang="en-US" sz="2000" b="0" baseline="30000" dirty="0"/>
              <a:t>th</a:t>
            </a:r>
            <a:r>
              <a:rPr lang="en-US" sz="2000" b="0" dirty="0"/>
              <a:t> </a:t>
            </a:r>
            <a:r>
              <a:rPr lang="en-US" sz="2000" b="0" dirty="0" smtClean="0"/>
              <a:t>percentile, average </a:t>
            </a:r>
            <a:r>
              <a:rPr lang="en-US" sz="2000" b="0" dirty="0"/>
              <a:t>spectral </a:t>
            </a:r>
            <a:r>
              <a:rPr lang="en-US" sz="2000" b="0" dirty="0" smtClean="0"/>
              <a:t>efficiency and mobility, </a:t>
            </a:r>
            <a:r>
              <a:rPr lang="en-US" sz="2000" b="0" dirty="0"/>
              <a:t>in accordance with independent simulations done in ([3] and [6]).</a:t>
            </a:r>
          </a:p>
          <a:p>
            <a:pPr marL="342900" lvl="0" indent="-342900" algn="just">
              <a:spcBef>
                <a:spcPts val="0"/>
              </a:spcBef>
              <a:buSzPts val="2400"/>
              <a:buFont typeface="Arial"/>
              <a:buChar char="•"/>
            </a:pPr>
            <a:endParaRPr lang="en-US" sz="2000" b="0" dirty="0"/>
          </a:p>
          <a:p>
            <a:pPr marL="0" lvl="0" indent="0" algn="just">
              <a:spcBef>
                <a:spcPts val="0"/>
              </a:spcBef>
              <a:buSzPts val="2400"/>
            </a:pPr>
            <a:endParaRPr lang="en-US" sz="2000" b="0" dirty="0"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E76D1921-20F1-5248-A25B-AE66D648870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7" name="Shape 89">
            <a:extLst>
              <a:ext uri="{FF2B5EF4-FFF2-40B4-BE49-F238E27FC236}">
                <a16:creationId xmlns:a16="http://schemas.microsoft.com/office/drawing/2014/main" xmlns="" id="{78E758C7-2644-CA44-8366-C61F12778B8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10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1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Background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875925" cy="533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IMT-2020 self-evaluation criteria specifies the following performance requirements for a candidate RAT for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lvl="1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based performance evaluation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Data Rate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Spectral Efficien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Experienced Data Rate (Derived from 5%ile User Spectral Efficiency)</a:t>
            </a:r>
            <a:endParaRPr lang="en-US"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based performance evaluation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6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</a:p>
          <a:p>
            <a:pPr lvl="2"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analytical performance evaluation has been presented in earlier meetings by different  groups ([7]).</a:t>
            </a:r>
          </a:p>
          <a:p>
            <a:pPr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presentation, we focus on simulation based performance evaluation.</a:t>
            </a:r>
          </a:p>
          <a:p>
            <a:pPr marL="584200" lvl="1" indent="0">
              <a:spcBef>
                <a:spcPts val="0"/>
              </a:spcBef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74B46344-3B98-044D-9562-E3D3E6B45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92418488-BA07-744C-99ED-4943EC813CB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071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0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Simulation setup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11658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simulations are based on ITU-R self-evaluation methodology ([1] and [2]). 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simulator is calibrated with respect to salient channel model parameters such as the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geometry SINR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coupling loss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 values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 spread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spread of azimuth/elevation departure/arrival angles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([3]).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IMT-2020 simulation data presented by multiple companies in 3GPP ([5</a:t>
            </a:r>
            <a:r>
              <a:rPr lang="en-US" sz="1800" b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], [8])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used as the calibration benchmark and parameter setup is similar to an independent study already presented in ([6]). 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Dense Urban environment key specifications:</a:t>
            </a:r>
            <a:endParaRPr lang="en-US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Longer distance and higher transmission power than indoor hotspot scenario</a:t>
            </a:r>
            <a:endParaRPr lang="en-US"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indoor users (3 km/h) and 20% outdoor users (30 km/h)</a:t>
            </a:r>
          </a:p>
          <a:p>
            <a:pPr marL="927100" lvl="3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parameters: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between macro-cell: 200m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BS height: 25m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clients per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10</a:t>
            </a:r>
          </a:p>
          <a:p>
            <a:pPr marL="1384300" lvl="4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 BS Tx Power: 44 dBm, UE Tx Power: 23 dBm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A37DA6A0-A1F5-934E-A60D-F854FBD7439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C788D5FC-E4BB-874F-B6D7-BAD823DBD32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993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1" y="533400"/>
            <a:ext cx="10361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Network Topology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8599" y="1066800"/>
            <a:ext cx="1165860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network topology (Configuration A) consists of a single layer of Macro cells ([2]). The macro layer base stations are placed in a regular grid, following hexagonal layout with 3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each. 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19 macro-cell area (4GHz) 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Macro Cell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200m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inter-macro cell distance</a:t>
            </a: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Uniformly randomly distributed clients</a:t>
            </a: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03505F5-C088-394B-8563-7601968AA527}"/>
              </a:ext>
            </a:extLst>
          </p:cNvPr>
          <p:cNvGrpSpPr/>
          <p:nvPr/>
        </p:nvGrpSpPr>
        <p:grpSpPr>
          <a:xfrm>
            <a:off x="1807549" y="4038600"/>
            <a:ext cx="2361236" cy="2024429"/>
            <a:chOff x="6250328" y="1431433"/>
            <a:chExt cx="5282477" cy="48814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8321318F-1CCC-4641-806D-6242543F3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7651" y="1541131"/>
              <a:ext cx="5155154" cy="477171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6C39D26-3E43-3343-8BCD-5797C805C42A}"/>
                </a:ext>
              </a:extLst>
            </p:cNvPr>
            <p:cNvSpPr/>
            <p:nvPr/>
          </p:nvSpPr>
          <p:spPr>
            <a:xfrm>
              <a:off x="6250328" y="1431433"/>
              <a:ext cx="1296366" cy="2064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396A0B5-7F80-A74E-B0EB-2B21D964207C}"/>
                </a:ext>
              </a:extLst>
            </p:cNvPr>
            <p:cNvSpPr/>
            <p:nvPr/>
          </p:nvSpPr>
          <p:spPr>
            <a:xfrm>
              <a:off x="10236439" y="1491528"/>
              <a:ext cx="1296366" cy="268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xmlns="" id="{54EF5A80-183A-A348-A119-9816DA6997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9B1D0C2-0173-3F43-8AC8-9365094B5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35" y="2803221"/>
            <a:ext cx="6124032" cy="3411816"/>
          </a:xfrm>
          <a:prstGeom prst="rect">
            <a:avLst/>
          </a:prstGeom>
        </p:spPr>
      </p:pic>
      <p:sp>
        <p:nvSpPr>
          <p:cNvPr id="20" name="Shape 89">
            <a:extLst>
              <a:ext uri="{FF2B5EF4-FFF2-40B4-BE49-F238E27FC236}">
                <a16:creationId xmlns:a16="http://schemas.microsoft.com/office/drawing/2014/main" xmlns="" id="{11B95F0E-CD1A-E84F-B57F-3B4593AE239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257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Evaluation Metrics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DL and UL user spectral efficiencies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Average spectral efficiency is the aggregate throughput of all users (the number of correctly received bits, i.e., the number of bits contained in the SDUs delivered to Layer 3, over a certain period of time) divided by the channel bandwidth of a specific band divided by the number of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is measured in bit/s/Hz/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TRxP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for </a:t>
            </a:r>
            <a:r>
              <a:rPr lang="en-US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58435D-A20C-4540-A8C8-3DAA4A987F80}"/>
              </a:ext>
            </a:extLst>
          </p:cNvPr>
          <p:cNvGrpSpPr/>
          <p:nvPr/>
        </p:nvGrpSpPr>
        <p:grpSpPr>
          <a:xfrm>
            <a:off x="2009487" y="4284387"/>
            <a:ext cx="7567662" cy="1622297"/>
            <a:chOff x="2009744" y="4172075"/>
            <a:chExt cx="7567662" cy="162229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4AD0F2B-38FD-DF48-B433-8D14A0904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6647" y="4172075"/>
              <a:ext cx="7375443" cy="162229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6062E1A-BC15-A54A-975B-1AEF508B9459}"/>
                </a:ext>
              </a:extLst>
            </p:cNvPr>
            <p:cNvSpPr/>
            <p:nvPr/>
          </p:nvSpPr>
          <p:spPr>
            <a:xfrm>
              <a:off x="2009744" y="5231757"/>
              <a:ext cx="7567662" cy="251151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hape 89">
            <a:extLst>
              <a:ext uri="{FF2B5EF4-FFF2-40B4-BE49-F238E27FC236}">
                <a16:creationId xmlns:a16="http://schemas.microsoft.com/office/drawing/2014/main" xmlns="" id="{9876E79B-FDE8-0442-B147-F1E9E511BF2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05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E3D52E4-CADC-EA4F-AAF9-DF4EF1C230A1}"/>
              </a:ext>
            </a:extLst>
          </p:cNvPr>
          <p:cNvGrpSpPr/>
          <p:nvPr/>
        </p:nvGrpSpPr>
        <p:grpSpPr>
          <a:xfrm>
            <a:off x="2311119" y="3276600"/>
            <a:ext cx="7567662" cy="1905525"/>
            <a:chOff x="2618061" y="2168764"/>
            <a:chExt cx="6377686" cy="13843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E5ADA98-BB77-9541-919D-18FE15616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061" y="2168764"/>
              <a:ext cx="6235700" cy="1384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01100FC-737A-064A-9A04-BBB78333AD8D}"/>
                </a:ext>
              </a:extLst>
            </p:cNvPr>
            <p:cNvSpPr/>
            <p:nvPr/>
          </p:nvSpPr>
          <p:spPr>
            <a:xfrm>
              <a:off x="2618061" y="3065364"/>
              <a:ext cx="6377686" cy="205028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Evaluation Metrics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50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DL and UL user spectral efficiencies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DL and UL user spectral efficiencies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5th percentile user spectral efficiency is the 5th percentile point of the cumulative distribution function (CDF) of the normalized user throughput, estimated from all possible user locations.</a:t>
            </a:r>
          </a:p>
          <a:p>
            <a:pPr marL="927100" lvl="1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for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scenario:</a:t>
            </a:r>
          </a:p>
          <a:p>
            <a:pPr marL="412750" indent="-28575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89">
            <a:extLst>
              <a:ext uri="{FF2B5EF4-FFF2-40B4-BE49-F238E27FC236}">
                <a16:creationId xmlns:a16="http://schemas.microsoft.com/office/drawing/2014/main" xmlns="" id="{2C957E30-09EB-1C45-939B-1575B507583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63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Results: Downlink Performance (MU-MIMO)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9.61 bits/s/Hz (requirement – 7.8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0.49 bits/s/Hz (requirement – 0.225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DL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requirements of 0.225 bps/Hz and 7.8 bps/Hz respectively.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B8CCF351-43AC-6C40-8EFD-2D05CDC3512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82CDFD-EBCD-1C45-B9AA-B2B3E1599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70" y="2775050"/>
            <a:ext cx="6172200" cy="3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914400" y="633413"/>
            <a:ext cx="10361100" cy="43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Results: Uplink Performance (MU-MIMO)</a:t>
            </a:r>
            <a:endParaRPr sz="2400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124425" y="1093213"/>
            <a:ext cx="10361100" cy="19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20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</a:pPr>
            <a:endParaRPr lang="en-US" sz="18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0" lvl="0" indent="-285750" algn="just">
              <a:spcBef>
                <a:spcPts val="0"/>
              </a:spcBef>
              <a:buSzPts val="1600"/>
              <a:buFont typeface="Arial" panose="020B0604020202020204" pitchFamily="34" charset="0"/>
              <a:buChar char="•"/>
            </a:pPr>
            <a:endParaRPr lang="en-US" sz="12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5793318" y="64754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B48AAE4C-0B84-4A48-9639-A06D6D73145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US" dirty="0"/>
              <a:t>Muhammad Haider, HPE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xmlns="" id="{B10881E6-A2B2-EB4B-B204-528A22E981B9}"/>
              </a:ext>
            </a:extLst>
          </p:cNvPr>
          <p:cNvSpPr txBox="1">
            <a:spLocks/>
          </p:cNvSpPr>
          <p:nvPr/>
        </p:nvSpPr>
        <p:spPr>
          <a:xfrm>
            <a:off x="228599" y="1066800"/>
            <a:ext cx="11658601" cy="19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spectral efficiency – 7.34 bits/s/Hz (requirement – 5.4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user spectral efficiency – 0.327 bits/s/Hz (requirement – 0.15 bps/Hz)</a:t>
            </a:r>
          </a:p>
          <a:p>
            <a:pPr marL="469900" indent="-342900">
              <a:spcBef>
                <a:spcPts val="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Conclusion: 802.11ax in its current configuration satisfies the IMT-2020 </a:t>
            </a:r>
            <a:r>
              <a:rPr lang="en-US" sz="20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eMBB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Dense Urban UL 5</a:t>
            </a:r>
            <a:r>
              <a:rPr lang="en-US" sz="2000" b="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0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 and average spectral efficiency requirements of 0.15 bps/Hz and 5.4 bps/Hz respectively.</a:t>
            </a:r>
          </a:p>
        </p:txBody>
      </p:sp>
      <p:sp>
        <p:nvSpPr>
          <p:cNvPr id="9" name="Shape 89">
            <a:extLst>
              <a:ext uri="{FF2B5EF4-FFF2-40B4-BE49-F238E27FC236}">
                <a16:creationId xmlns:a16="http://schemas.microsoft.com/office/drawing/2014/main" xmlns="" id="{B8CCF351-43AC-6C40-8EFD-2D05CDC3512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2019</a:t>
            </a: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B95A95-EF83-5E40-A035-52471D65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475" y="2747244"/>
            <a:ext cx="6477000" cy="360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4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35245</TotalTime>
  <Words>1310</Words>
  <Application>Microsoft Office PowerPoint</Application>
  <PresentationFormat>Widescreen</PresentationFormat>
  <Paragraphs>182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Office Theme</vt:lpstr>
      <vt:lpstr>Document</vt:lpstr>
      <vt:lpstr>Simulation Evaluation of 802.11ax for IMT-2020 eMBB Dense Urban Scenario</vt:lpstr>
      <vt:lpstr>Abstract</vt:lpstr>
      <vt:lpstr>Background</vt:lpstr>
      <vt:lpstr>Simulation setup</vt:lpstr>
      <vt:lpstr>Network Topology</vt:lpstr>
      <vt:lpstr>Evaluation Metrics</vt:lpstr>
      <vt:lpstr>Evaluation Metrics</vt:lpstr>
      <vt:lpstr>Results: Downlink Performance (MU-MIMO)</vt:lpstr>
      <vt:lpstr>Results: Uplink Performance (MU-MIMO)</vt:lpstr>
      <vt:lpstr>Results: Mobility (Single Uplink Spatial Stream)</vt:lpstr>
      <vt:lpstr>Summary</vt:lpstr>
      <vt:lpstr>References</vt:lpstr>
    </vt:vector>
  </TitlesOfParts>
  <Company>Hewlett Packard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Evaluation of 802.11ax for IMT-2020 eMBB Dense Urban Scenario</dc:title>
  <dc:creator>muhammad.haider@hpe.com</dc:creator>
  <cp:keywords>11-19-1522r2</cp:keywords>
  <cp:lastModifiedBy>Stanley, Dorothy</cp:lastModifiedBy>
  <cp:revision>473</cp:revision>
  <dcterms:modified xsi:type="dcterms:W3CDTF">2019-11-07T15:11:30Z</dcterms:modified>
</cp:coreProperties>
</file>