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</p:sldMasterIdLst>
  <p:notesMasterIdLst>
    <p:notesMasterId r:id="rId15"/>
  </p:notesMasterIdLst>
  <p:handoutMasterIdLst>
    <p:handoutMasterId r:id="rId16"/>
  </p:handoutMasterIdLst>
  <p:sldIdLst>
    <p:sldId id="338" r:id="rId2"/>
    <p:sldId id="257" r:id="rId3"/>
    <p:sldId id="304" r:id="rId4"/>
    <p:sldId id="305" r:id="rId5"/>
    <p:sldId id="330" r:id="rId6"/>
    <p:sldId id="332" r:id="rId7"/>
    <p:sldId id="333" r:id="rId8"/>
    <p:sldId id="334" r:id="rId9"/>
    <p:sldId id="335" r:id="rId10"/>
    <p:sldId id="336" r:id="rId11"/>
    <p:sldId id="337" r:id="rId12"/>
    <p:sldId id="321" r:id="rId13"/>
    <p:sldId id="308" r:id="rId14"/>
  </p:sldIdLst>
  <p:sldSz cx="12192000" cy="6858000"/>
  <p:notesSz cx="6934200" cy="92805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ubhodeep Adhikari" initials="Shubho" lastIdx="1" clrIdx="0"/>
  <p:cmAuthor id="1" name="BLR" initials="BLR" lastIdx="10" clrIdx="1"/>
  <p:cmAuthor id="2" name="BRCM" initials="BRCM" lastIdx="1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3D76AF-2DB7-4605-8C40-959F13C108E4}">
  <a:tblStyle styleId="{113D76AF-2DB7-4605-8C40-959F13C108E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85"/>
    <p:restoredTop sz="94439" autoAdjust="0"/>
  </p:normalViewPr>
  <p:slideViewPr>
    <p:cSldViewPr>
      <p:cViewPr varScale="1">
        <p:scale>
          <a:sx n="116" d="100"/>
          <a:sy n="116" d="100"/>
        </p:scale>
        <p:origin x="16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976" y="176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1FCC2-EEF7-4A66-93A4-E7E7D1D66E61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9B6E0-675F-48F2-BF2D-72705F844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2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Shape 4"/>
          <p:cNvSpPr txBox="1">
            <a:spLocks noGrp="1"/>
          </p:cNvSpPr>
          <p:nvPr>
            <p:ph type="hdr" idx="2"/>
          </p:nvPr>
        </p:nvSpPr>
        <p:spPr>
          <a:xfrm>
            <a:off x="5640388" y="96838"/>
            <a:ext cx="639762" cy="21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Shape 5"/>
          <p:cNvSpPr txBox="1">
            <a:spLocks noGrp="1"/>
          </p:cNvSpPr>
          <p:nvPr>
            <p:ph type="dt" idx="10"/>
          </p:nvPr>
        </p:nvSpPr>
        <p:spPr>
          <a:xfrm>
            <a:off x="654050" y="96838"/>
            <a:ext cx="825500" cy="21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" name="Shape 6"/>
          <p:cNvSpPr>
            <a:spLocks noGrp="1" noRot="1" noChangeAspect="1"/>
          </p:cNvSpPr>
          <p:nvPr>
            <p:ph type="sldImg" idx="3"/>
          </p:nvPr>
        </p:nvSpPr>
        <p:spPr>
          <a:xfrm>
            <a:off x="385763" y="701675"/>
            <a:ext cx="6161087" cy="3467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4763" cy="417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5357813" y="8985250"/>
            <a:ext cx="922337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1175" cy="36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Shape 10"/>
          <p:cNvSpPr/>
          <p:nvPr/>
        </p:nvSpPr>
        <p:spPr>
          <a:xfrm>
            <a:off x="722313" y="8985250"/>
            <a:ext cx="714375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Submission</a:t>
            </a:r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723900" y="8983663"/>
            <a:ext cx="5486400" cy="1587"/>
          </a:xfrm>
          <a:prstGeom prst="straightConnector1">
            <a:avLst/>
          </a:prstGeom>
          <a:noFill/>
          <a:ln w="126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2" name="Shape 12"/>
          <p:cNvCxnSpPr/>
          <p:nvPr/>
        </p:nvCxnSpPr>
        <p:spPr>
          <a:xfrm>
            <a:off x="647700" y="296863"/>
            <a:ext cx="5638800" cy="1587"/>
          </a:xfrm>
          <a:prstGeom prst="straightConnector1">
            <a:avLst/>
          </a:prstGeom>
          <a:noFill/>
          <a:ln w="126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580066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hdr" idx="2"/>
          </p:nvPr>
        </p:nvSpPr>
        <p:spPr>
          <a:xfrm>
            <a:off x="5640388" y="96838"/>
            <a:ext cx="639762" cy="21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802.11-yy/xxxxr0</a:t>
            </a:r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654050" y="96838"/>
            <a:ext cx="825500" cy="21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Month Year</a:t>
            </a:r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5357813" y="8985250"/>
            <a:ext cx="922337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Doe, Some Company</a:t>
            </a:r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1175" cy="36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" name="Shape 83"/>
          <p:cNvSpPr txBox="1"/>
          <p:nvPr/>
        </p:nvSpPr>
        <p:spPr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350" cy="427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3"/>
          </p:nvPr>
        </p:nvSpPr>
        <p:spPr>
          <a:xfrm>
            <a:off x="385763" y="701675"/>
            <a:ext cx="6161087" cy="3467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4181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hdr" idx="2"/>
          </p:nvPr>
        </p:nvSpPr>
        <p:spPr>
          <a:xfrm>
            <a:off x="5640388" y="96838"/>
            <a:ext cx="6399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802.11-yy/xxxxr0</a:t>
            </a:r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dt" idx="10"/>
          </p:nvPr>
        </p:nvSpPr>
        <p:spPr>
          <a:xfrm>
            <a:off x="654050" y="96838"/>
            <a:ext cx="8256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Month Year</a:t>
            </a: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>
            <a:off x="5357813" y="8985250"/>
            <a:ext cx="9222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Doe, Some Company</a:t>
            </a: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12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1154113" y="701675"/>
            <a:ext cx="4626000" cy="3468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200" cy="42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3"/>
          </p:nvPr>
        </p:nvSpPr>
        <p:spPr>
          <a:xfrm>
            <a:off x="385763" y="701675"/>
            <a:ext cx="6161087" cy="3467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3091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hdr" idx="2"/>
          </p:nvPr>
        </p:nvSpPr>
        <p:spPr>
          <a:xfrm>
            <a:off x="5640388" y="96838"/>
            <a:ext cx="6399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802.11-yy/xxxxr0</a:t>
            </a:r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dt" idx="10"/>
          </p:nvPr>
        </p:nvSpPr>
        <p:spPr>
          <a:xfrm>
            <a:off x="654050" y="96838"/>
            <a:ext cx="8256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Month Year</a:t>
            </a: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>
            <a:off x="5357813" y="8985250"/>
            <a:ext cx="9222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Doe, Some Company</a:t>
            </a: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12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1154113" y="701675"/>
            <a:ext cx="4626000" cy="3468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200" cy="42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3"/>
          </p:nvPr>
        </p:nvSpPr>
        <p:spPr>
          <a:xfrm>
            <a:off x="385763" y="701675"/>
            <a:ext cx="6161087" cy="3467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9592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hdr" idx="2"/>
          </p:nvPr>
        </p:nvSpPr>
        <p:spPr>
          <a:xfrm>
            <a:off x="5640388" y="96838"/>
            <a:ext cx="6399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802.11-yy/xxxxr0</a:t>
            </a:r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dt" idx="10"/>
          </p:nvPr>
        </p:nvSpPr>
        <p:spPr>
          <a:xfrm>
            <a:off x="654050" y="96838"/>
            <a:ext cx="8256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Month Year</a:t>
            </a: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>
            <a:off x="5357813" y="8985250"/>
            <a:ext cx="9222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Doe, Some Company</a:t>
            </a: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12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1154113" y="701675"/>
            <a:ext cx="4626000" cy="3468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200" cy="42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3"/>
          </p:nvPr>
        </p:nvSpPr>
        <p:spPr>
          <a:xfrm>
            <a:off x="385763" y="701675"/>
            <a:ext cx="6161087" cy="3467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4006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>
            <a:spLocks noGrp="1"/>
          </p:cNvSpPr>
          <p:nvPr>
            <p:ph type="hdr" idx="2"/>
          </p:nvPr>
        </p:nvSpPr>
        <p:spPr>
          <a:xfrm>
            <a:off x="5640388" y="96838"/>
            <a:ext cx="639762" cy="21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802.11-yy/xxxxr0</a:t>
            </a:r>
            <a:endParaRPr/>
          </a:p>
        </p:txBody>
      </p:sp>
      <p:sp>
        <p:nvSpPr>
          <p:cNvPr id="434" name="Shape 434"/>
          <p:cNvSpPr txBox="1">
            <a:spLocks noGrp="1"/>
          </p:cNvSpPr>
          <p:nvPr>
            <p:ph type="dt" idx="10"/>
          </p:nvPr>
        </p:nvSpPr>
        <p:spPr>
          <a:xfrm>
            <a:off x="654050" y="96838"/>
            <a:ext cx="825500" cy="21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Month Year</a:t>
            </a:r>
            <a:endParaRPr/>
          </a:p>
        </p:txBody>
      </p:sp>
      <p:sp>
        <p:nvSpPr>
          <p:cNvPr id="435" name="Shape 435"/>
          <p:cNvSpPr txBox="1">
            <a:spLocks noGrp="1"/>
          </p:cNvSpPr>
          <p:nvPr>
            <p:ph type="ftr" idx="11"/>
          </p:nvPr>
        </p:nvSpPr>
        <p:spPr>
          <a:xfrm>
            <a:off x="5357813" y="8985250"/>
            <a:ext cx="922337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Doe, Some Company</a:t>
            </a:r>
            <a:endParaRPr/>
          </a:p>
        </p:txBody>
      </p:sp>
      <p:sp>
        <p:nvSpPr>
          <p:cNvPr id="436" name="Shape 436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1175" cy="36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7" name="Shape 437"/>
          <p:cNvSpPr>
            <a:spLocks noGrp="1" noRot="1" noChangeAspect="1"/>
          </p:cNvSpPr>
          <p:nvPr>
            <p:ph type="sldImg" idx="3"/>
          </p:nvPr>
        </p:nvSpPr>
        <p:spPr>
          <a:xfrm>
            <a:off x="384175" y="701675"/>
            <a:ext cx="6165850" cy="3468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350" cy="427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1643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hdr" idx="2"/>
          </p:nvPr>
        </p:nvSpPr>
        <p:spPr>
          <a:xfrm>
            <a:off x="5640388" y="96838"/>
            <a:ext cx="639762" cy="21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802.11-yy/xxxxr0</a:t>
            </a:r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654050" y="96838"/>
            <a:ext cx="825500" cy="21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Month Year</a:t>
            </a: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5357813" y="8985250"/>
            <a:ext cx="922337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Doe, Some Company</a:t>
            </a:r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1175" cy="36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Shape 98"/>
          <p:cNvSpPr txBox="1"/>
          <p:nvPr/>
        </p:nvSpPr>
        <p:spPr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350" cy="427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3"/>
          </p:nvPr>
        </p:nvSpPr>
        <p:spPr>
          <a:xfrm>
            <a:off x="385763" y="701675"/>
            <a:ext cx="6161087" cy="3467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6697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hdr" idx="2"/>
          </p:nvPr>
        </p:nvSpPr>
        <p:spPr>
          <a:xfrm>
            <a:off x="5640388" y="96838"/>
            <a:ext cx="6399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802.11-yy/xxxxr0</a:t>
            </a:r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dt" idx="10"/>
          </p:nvPr>
        </p:nvSpPr>
        <p:spPr>
          <a:xfrm>
            <a:off x="654050" y="96838"/>
            <a:ext cx="8256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Month Year</a:t>
            </a: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>
            <a:off x="5357813" y="8985250"/>
            <a:ext cx="9222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Doe, Some Company</a:t>
            </a: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12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1154113" y="701675"/>
            <a:ext cx="4626000" cy="3468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200" cy="42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3"/>
          </p:nvPr>
        </p:nvSpPr>
        <p:spPr>
          <a:xfrm>
            <a:off x="385763" y="701675"/>
            <a:ext cx="6161087" cy="3467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8859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hdr" idx="2"/>
          </p:nvPr>
        </p:nvSpPr>
        <p:spPr>
          <a:xfrm>
            <a:off x="5640388" y="96838"/>
            <a:ext cx="6399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802.11-yy/xxxxr0</a:t>
            </a:r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dt" idx="10"/>
          </p:nvPr>
        </p:nvSpPr>
        <p:spPr>
          <a:xfrm>
            <a:off x="654050" y="96838"/>
            <a:ext cx="8256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Month Year</a:t>
            </a: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>
            <a:off x="5357813" y="8985250"/>
            <a:ext cx="9222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Doe, Some Company</a:t>
            </a: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12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1154113" y="701675"/>
            <a:ext cx="4626000" cy="3468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200" cy="42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3"/>
          </p:nvPr>
        </p:nvSpPr>
        <p:spPr>
          <a:xfrm>
            <a:off x="385763" y="701675"/>
            <a:ext cx="6161087" cy="3467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910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hdr" idx="2"/>
          </p:nvPr>
        </p:nvSpPr>
        <p:spPr>
          <a:xfrm>
            <a:off x="5640388" y="96838"/>
            <a:ext cx="6399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802.11-yy/xxxxr0</a:t>
            </a:r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dt" idx="10"/>
          </p:nvPr>
        </p:nvSpPr>
        <p:spPr>
          <a:xfrm>
            <a:off x="654050" y="96838"/>
            <a:ext cx="8256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Month Year</a:t>
            </a: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>
            <a:off x="5357813" y="8985250"/>
            <a:ext cx="9222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Doe, Some Company</a:t>
            </a: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12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1154113" y="701675"/>
            <a:ext cx="4626000" cy="3468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200" cy="42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3"/>
          </p:nvPr>
        </p:nvSpPr>
        <p:spPr>
          <a:xfrm>
            <a:off x="385763" y="701675"/>
            <a:ext cx="6161087" cy="3467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3563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hdr" idx="2"/>
          </p:nvPr>
        </p:nvSpPr>
        <p:spPr>
          <a:xfrm>
            <a:off x="5640388" y="96838"/>
            <a:ext cx="6399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802.11-yy/xxxxr0</a:t>
            </a:r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dt" idx="10"/>
          </p:nvPr>
        </p:nvSpPr>
        <p:spPr>
          <a:xfrm>
            <a:off x="654050" y="96838"/>
            <a:ext cx="8256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Month Year</a:t>
            </a: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>
            <a:off x="5357813" y="8985250"/>
            <a:ext cx="9222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Doe, Some Company</a:t>
            </a: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12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1154113" y="701675"/>
            <a:ext cx="4626000" cy="3468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200" cy="42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3"/>
          </p:nvPr>
        </p:nvSpPr>
        <p:spPr>
          <a:xfrm>
            <a:off x="385763" y="701675"/>
            <a:ext cx="6161087" cy="3467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484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hdr" idx="2"/>
          </p:nvPr>
        </p:nvSpPr>
        <p:spPr>
          <a:xfrm>
            <a:off x="5640388" y="96838"/>
            <a:ext cx="6399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802.11-yy/xxxxr0</a:t>
            </a:r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dt" idx="10"/>
          </p:nvPr>
        </p:nvSpPr>
        <p:spPr>
          <a:xfrm>
            <a:off x="654050" y="96838"/>
            <a:ext cx="8256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Month Year</a:t>
            </a: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>
            <a:off x="5357813" y="8985250"/>
            <a:ext cx="9222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Doe, Some Company</a:t>
            </a: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12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1154113" y="701675"/>
            <a:ext cx="4626000" cy="3468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200" cy="42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3"/>
          </p:nvPr>
        </p:nvSpPr>
        <p:spPr>
          <a:xfrm>
            <a:off x="385763" y="701675"/>
            <a:ext cx="6161087" cy="3467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4347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hdr" idx="2"/>
          </p:nvPr>
        </p:nvSpPr>
        <p:spPr>
          <a:xfrm>
            <a:off x="5640388" y="96838"/>
            <a:ext cx="6399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802.11-yy/xxxxr0</a:t>
            </a:r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dt" idx="10"/>
          </p:nvPr>
        </p:nvSpPr>
        <p:spPr>
          <a:xfrm>
            <a:off x="654050" y="96838"/>
            <a:ext cx="8256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Month Year</a:t>
            </a: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>
            <a:off x="5357813" y="8985250"/>
            <a:ext cx="9222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Doe, Some Company</a:t>
            </a: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12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1154113" y="701675"/>
            <a:ext cx="4626000" cy="3468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200" cy="42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3"/>
          </p:nvPr>
        </p:nvSpPr>
        <p:spPr>
          <a:xfrm>
            <a:off x="385763" y="701675"/>
            <a:ext cx="6161087" cy="3467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5774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hdr" idx="2"/>
          </p:nvPr>
        </p:nvSpPr>
        <p:spPr>
          <a:xfrm>
            <a:off x="5640388" y="96838"/>
            <a:ext cx="6399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802.11-yy/xxxxr0</a:t>
            </a:r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dt" idx="10"/>
          </p:nvPr>
        </p:nvSpPr>
        <p:spPr>
          <a:xfrm>
            <a:off x="654050" y="96838"/>
            <a:ext cx="8256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Month Year</a:t>
            </a: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>
            <a:off x="5357813" y="8985250"/>
            <a:ext cx="9222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Doe, Some Company</a:t>
            </a: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12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1154113" y="701675"/>
            <a:ext cx="4626000" cy="3468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200" cy="42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3"/>
          </p:nvPr>
        </p:nvSpPr>
        <p:spPr>
          <a:xfrm>
            <a:off x="385763" y="701675"/>
            <a:ext cx="6161087" cy="3467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8589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 dirty="0"/>
              <a:t>September 2019</a:t>
            </a:r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/>
              <a:t>Sindhu Verma, Broadcom</a:t>
            </a: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914401" y="1981201"/>
            <a:ext cx="10361084" cy="4113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/>
              <a:t>Sindhu Verma, Broadcom</a:t>
            </a: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/>
              <a:t>May 2019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/>
              <a:t>May 2019</a:t>
            </a:r>
            <a:endParaRPr lang="en-US" dirty="0"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/>
              <a:t>Sindhu Verma, Broadcom</a:t>
            </a:r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1084" cy="1065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914401" y="1981201"/>
            <a:ext cx="5077884" cy="4113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6195484" y="1981201"/>
            <a:ext cx="5080000" cy="4113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/>
              <a:t>May 2019</a:t>
            </a:r>
            <a:endParaRPr lang="en-US" dirty="0"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/>
              <a:t>Sindhu Verma, Broadcom</a:t>
            </a:r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/>
              <a:t>May 2019</a:t>
            </a:r>
            <a:endParaRPr lang="en-US" dirty="0"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/>
              <a:t>Sindhu Verma, Broadcom</a:t>
            </a:r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/>
              <a:t>May 2019</a:t>
            </a:r>
            <a:endParaRPr lang="en-US" dirty="0"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/>
              <a:t>Sindhu Verma, Broadcom</a:t>
            </a: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/>
              <a:t>May 2019</a:t>
            </a:r>
            <a:endParaRPr lang="en-US" dirty="0"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/>
              <a:t>Sindhu Verma, Broadcom</a:t>
            </a:r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 rot="5400000">
            <a:off x="4038337" y="-1142734"/>
            <a:ext cx="4113213" cy="10361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/>
              <a:t>May 2019</a:t>
            </a:r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/>
              <a:t>Sindhu Verma, Broadcom</a:t>
            </a:r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 rot="5400000">
            <a:off x="7276837" y="2095765"/>
            <a:ext cx="5408613" cy="2588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1994693" y="-394493"/>
            <a:ext cx="5408613" cy="7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/>
              <a:t>May 2019</a:t>
            </a:r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/>
              <a:t>Sindhu Verma, Broadcom</a:t>
            </a:r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914401" y="1981201"/>
            <a:ext cx="10361084" cy="4113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 dirty="0"/>
              <a:t>September 2019</a:t>
            </a:r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 dirty="0"/>
              <a:t>Muhammad Haider, HPE</a:t>
            </a:r>
            <a:endParaRPr dirty="0"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9" name="Shape 19"/>
          <p:cNvCxnSpPr/>
          <p:nvPr/>
        </p:nvCxnSpPr>
        <p:spPr>
          <a:xfrm>
            <a:off x="914400" y="609600"/>
            <a:ext cx="10363200" cy="1588"/>
          </a:xfrm>
          <a:prstGeom prst="straightConnector1">
            <a:avLst/>
          </a:prstGeom>
          <a:noFill/>
          <a:ln w="126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0" name="Shape 20"/>
          <p:cNvSpPr/>
          <p:nvPr/>
        </p:nvSpPr>
        <p:spPr>
          <a:xfrm>
            <a:off x="912285" y="6475413"/>
            <a:ext cx="718145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Submission</a:t>
            </a:r>
            <a:endParaRPr/>
          </a:p>
        </p:txBody>
      </p:sp>
      <p:cxnSp>
        <p:nvCxnSpPr>
          <p:cNvPr id="21" name="Shape 21"/>
          <p:cNvCxnSpPr/>
          <p:nvPr/>
        </p:nvCxnSpPr>
        <p:spPr>
          <a:xfrm>
            <a:off x="914400" y="6477000"/>
            <a:ext cx="10464800" cy="1588"/>
          </a:xfrm>
          <a:prstGeom prst="straightConnector1">
            <a:avLst/>
          </a:prstGeom>
          <a:noFill/>
          <a:ln w="126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2" name="Shape 22"/>
          <p:cNvSpPr txBox="1"/>
          <p:nvPr/>
        </p:nvSpPr>
        <p:spPr>
          <a:xfrm>
            <a:off x="6667504" y="357166"/>
            <a:ext cx="4667283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</a:t>
            </a:r>
            <a:r>
              <a:rPr lang="en-US" sz="1800" b="1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802.11-</a:t>
            </a:r>
            <a:r>
              <a:rPr lang="en-US" sz="18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19/1522r1</a:t>
            </a:r>
            <a:endParaRPr sz="18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ctrTitle"/>
          </p:nvPr>
        </p:nvSpPr>
        <p:spPr>
          <a:xfrm>
            <a:off x="533400" y="914400"/>
            <a:ext cx="10972800" cy="8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 lvl="0"/>
            <a:r>
              <a:rPr lang="en-US" sz="2800" dirty="0"/>
              <a:t>Simulation Evaluation of 802.11ax for IMT-2020 </a:t>
            </a:r>
            <a:r>
              <a:rPr lang="en-US" sz="2800" dirty="0" err="1"/>
              <a:t>eMBB</a:t>
            </a:r>
            <a:r>
              <a:rPr lang="en-US" sz="2800" dirty="0"/>
              <a:t> Dense Urban Scenario</a:t>
            </a:r>
            <a:endParaRPr sz="28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subTitle" idx="1"/>
          </p:nvPr>
        </p:nvSpPr>
        <p:spPr>
          <a:xfrm>
            <a:off x="1665538" y="1905000"/>
            <a:ext cx="85344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Date: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2019-09-19</a:t>
            </a:r>
            <a:endParaRPr sz="20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September 2019</a:t>
            </a:r>
            <a:endParaRPr sz="18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Shape 92"/>
          <p:cNvSpPr/>
          <p:nvPr/>
        </p:nvSpPr>
        <p:spPr>
          <a:xfrm>
            <a:off x="957680" y="2444479"/>
            <a:ext cx="14478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Authors:</a:t>
            </a:r>
            <a:endParaRPr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396686"/>
              </p:ext>
            </p:extLst>
          </p:nvPr>
        </p:nvGraphicFramePr>
        <p:xfrm>
          <a:off x="776288" y="2978150"/>
          <a:ext cx="10036175" cy="221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Document" r:id="rId4" imgW="10459923" imgH="2310991" progId="Word.Document.8">
                  <p:embed/>
                </p:oleObj>
              </mc:Choice>
              <mc:Fallback>
                <p:oleObj name="Document" r:id="rId4" imgW="10459923" imgH="231099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2978150"/>
                        <a:ext cx="10036175" cy="221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Muhammad Haider, HPE</a:t>
            </a:r>
          </a:p>
        </p:txBody>
      </p:sp>
    </p:spTree>
    <p:extLst>
      <p:ext uri="{BB962C8B-B14F-4D97-AF65-F5344CB8AC3E}">
        <p14:creationId xmlns:p14="http://schemas.microsoft.com/office/powerpoint/2010/main" val="635815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914400" y="633413"/>
            <a:ext cx="10361100" cy="439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Results(3): Performance in SU MIMO Uplink (UL)</a:t>
            </a:r>
            <a:endParaRPr sz="2400" dirty="0"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124425" y="1093213"/>
            <a:ext cx="10361100" cy="1903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endParaRPr lang="en-US" sz="20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endParaRPr lang="en-US" sz="20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endParaRPr lang="en-US" sz="18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endParaRPr lang="en-US" sz="18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48640" lvl="0" indent="-285750" algn="just">
              <a:spcBef>
                <a:spcPts val="0"/>
              </a:spcBef>
              <a:buSzPts val="1600"/>
              <a:buFont typeface="Arial" panose="020B0604020202020204" pitchFamily="34" charset="0"/>
              <a:buChar char="•"/>
            </a:pPr>
            <a:endParaRPr lang="en-US" sz="120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5793318" y="6475414"/>
            <a:ext cx="7047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xmlns="" id="{B48AAE4C-0B84-4A48-9639-A06D6D73145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 dirty="0"/>
              <a:t>Muhammad Haider, HPE</a:t>
            </a:r>
          </a:p>
        </p:txBody>
      </p:sp>
      <p:sp>
        <p:nvSpPr>
          <p:cNvPr id="13" name="Shape 116">
            <a:extLst>
              <a:ext uri="{FF2B5EF4-FFF2-40B4-BE49-F238E27FC236}">
                <a16:creationId xmlns:a16="http://schemas.microsoft.com/office/drawing/2014/main" xmlns="" id="{B10881E6-A2B2-EB4B-B204-528A22E981B9}"/>
              </a:ext>
            </a:extLst>
          </p:cNvPr>
          <p:cNvSpPr txBox="1">
            <a:spLocks/>
          </p:cNvSpPr>
          <p:nvPr/>
        </p:nvSpPr>
        <p:spPr>
          <a:xfrm>
            <a:off x="228599" y="1066800"/>
            <a:ext cx="11658601" cy="193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469900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Average spectral efficiency – 2.91 bits/s/Hz (requirement – 5.4 bps/Hz)</a:t>
            </a:r>
          </a:p>
          <a:p>
            <a:pPr marL="469900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2000" b="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percentile user spectral efficiency – 0.09 bits/s/Hz (requirement – 0.15 bps/Hz)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5136E8E-F606-C34C-B563-DFFF2FEAB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177" y="2619355"/>
            <a:ext cx="6350000" cy="3810000"/>
          </a:xfrm>
          <a:prstGeom prst="rect">
            <a:avLst/>
          </a:prstGeom>
        </p:spPr>
      </p:pic>
      <p:sp>
        <p:nvSpPr>
          <p:cNvPr id="10" name="Shape 89">
            <a:extLst>
              <a:ext uri="{FF2B5EF4-FFF2-40B4-BE49-F238E27FC236}">
                <a16:creationId xmlns:a16="http://schemas.microsoft.com/office/drawing/2014/main" xmlns="" id="{03B9570F-9E2F-0C4D-A351-F1E03E98CA6B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September 2019</a:t>
            </a:r>
            <a:endParaRPr sz="18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03592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914400" y="633413"/>
            <a:ext cx="10361100" cy="439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Results(2): Performance in MU MIMO Uplink (UL)</a:t>
            </a:r>
            <a:endParaRPr sz="2400" dirty="0"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124425" y="1093213"/>
            <a:ext cx="10361100" cy="1903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endParaRPr lang="en-US" sz="20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endParaRPr lang="en-US" sz="20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endParaRPr lang="en-US" sz="18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endParaRPr lang="en-US" sz="18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48640" lvl="0" indent="-285750" algn="just">
              <a:spcBef>
                <a:spcPts val="0"/>
              </a:spcBef>
              <a:buSzPts val="1600"/>
              <a:buFont typeface="Arial" panose="020B0604020202020204" pitchFamily="34" charset="0"/>
              <a:buChar char="•"/>
            </a:pPr>
            <a:endParaRPr lang="en-US" sz="120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5793318" y="6475414"/>
            <a:ext cx="7047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xmlns="" id="{B48AAE4C-0B84-4A48-9639-A06D6D73145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 dirty="0"/>
              <a:t>Muhammad Haider, HPE</a:t>
            </a:r>
          </a:p>
        </p:txBody>
      </p:sp>
      <p:sp>
        <p:nvSpPr>
          <p:cNvPr id="13" name="Shape 116">
            <a:extLst>
              <a:ext uri="{FF2B5EF4-FFF2-40B4-BE49-F238E27FC236}">
                <a16:creationId xmlns:a16="http://schemas.microsoft.com/office/drawing/2014/main" xmlns="" id="{B10881E6-A2B2-EB4B-B204-528A22E981B9}"/>
              </a:ext>
            </a:extLst>
          </p:cNvPr>
          <p:cNvSpPr txBox="1">
            <a:spLocks/>
          </p:cNvSpPr>
          <p:nvPr/>
        </p:nvSpPr>
        <p:spPr>
          <a:xfrm>
            <a:off x="228599" y="1066800"/>
            <a:ext cx="11658601" cy="193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469900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Average spectral efficiency – 6.37 bits/s/Hz (requirement – 5.4 bps/Hz)</a:t>
            </a:r>
          </a:p>
          <a:p>
            <a:pPr marL="469900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2000" b="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percentile user spectral efficiency – 0.24 bits/s/Hz (requirement – 0.15 bps/Hz)</a:t>
            </a:r>
          </a:p>
          <a:p>
            <a:pPr marL="469900" indent="-342900">
              <a:spcBef>
                <a:spcPts val="0"/>
              </a:spcBef>
              <a:buClr>
                <a:schemeClr val="dk1"/>
              </a:buClr>
              <a:buSzPts val="1600"/>
              <a:buFont typeface="Wingdings" pitchFamily="2" charset="2"/>
              <a:buChar char="ü"/>
            </a:pP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Conclusion: 802.11ax in its current configuration satisfies the IMT-2020 </a:t>
            </a:r>
            <a:r>
              <a:rPr lang="en-US" sz="2000" b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eMBB</a:t>
            </a: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Dense Urban UL 5</a:t>
            </a:r>
            <a:r>
              <a:rPr lang="en-US" sz="2000" b="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percentile and average spectral efficiency requirements of 0.24 bps/Hz and 6.37 bps/Hz respectively.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F040798-A76E-3840-A87A-2FF67E7A8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5930" y="2501900"/>
            <a:ext cx="6350000" cy="3810000"/>
          </a:xfrm>
          <a:prstGeom prst="rect">
            <a:avLst/>
          </a:prstGeom>
        </p:spPr>
      </p:pic>
      <p:sp>
        <p:nvSpPr>
          <p:cNvPr id="11" name="Shape 89">
            <a:extLst>
              <a:ext uri="{FF2B5EF4-FFF2-40B4-BE49-F238E27FC236}">
                <a16:creationId xmlns:a16="http://schemas.microsoft.com/office/drawing/2014/main" xmlns="" id="{EBA60474-600D-E14D-9867-0E1B54A1A067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September 2019</a:t>
            </a:r>
            <a:endParaRPr sz="18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44352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914401" y="533401"/>
            <a:ext cx="103611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 lvl="0"/>
            <a:r>
              <a:rPr lang="en-GB" sz="2400" dirty="0"/>
              <a:t>Summary</a:t>
            </a:r>
            <a:endParaRPr lang="en-US" sz="2400" dirty="0"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914401" y="3847307"/>
            <a:ext cx="10723525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1270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endParaRPr lang="en-US" sz="18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endParaRPr lang="en-US" sz="18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5793318" y="6475414"/>
            <a:ext cx="7047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Shape 116">
            <a:extLst>
              <a:ext uri="{FF2B5EF4-FFF2-40B4-BE49-F238E27FC236}">
                <a16:creationId xmlns:a16="http://schemas.microsoft.com/office/drawing/2014/main" xmlns="" id="{C210D1C3-D11D-DA41-9AEB-23A66604BB91}"/>
              </a:ext>
            </a:extLst>
          </p:cNvPr>
          <p:cNvSpPr txBox="1">
            <a:spLocks/>
          </p:cNvSpPr>
          <p:nvPr/>
        </p:nvSpPr>
        <p:spPr>
          <a:xfrm>
            <a:off x="228599" y="1066800"/>
            <a:ext cx="11658601" cy="193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469900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this work, we present 802.11ax simulations encompassing performance in terms of meeting IMT-2020 requirements for </a:t>
            </a:r>
            <a:r>
              <a:rPr lang="en-US" sz="2000" b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eMBB</a:t>
            </a: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Dense Urban scenario, in accordance with the methodology specified by ITU-R ([1] and [2]).</a:t>
            </a:r>
          </a:p>
          <a:p>
            <a:pPr marL="469900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simulations encompass both UL and DL for </a:t>
            </a:r>
            <a:r>
              <a:rPr lang="en-US" sz="2000" b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eMBB</a:t>
            </a: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Dense Urban scenario and evaluate 5</a:t>
            </a:r>
            <a:r>
              <a:rPr lang="en-US" sz="2000" b="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percentile and average spectral efficiencies.</a:t>
            </a:r>
          </a:p>
          <a:p>
            <a:pPr marL="469900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results show that 802.11ax in its current configuration satisfies the IMT-2020 </a:t>
            </a:r>
            <a:r>
              <a:rPr lang="en-US" sz="2000" b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eMBB</a:t>
            </a: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Dense Urban  requirements for both 5</a:t>
            </a:r>
            <a:r>
              <a:rPr lang="en-US" sz="2000" b="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percentile and average spectral efficiency.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xmlns="" id="{3AAD795D-C7D1-4A43-8689-08C2AF021795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 dirty="0"/>
              <a:t>Muhammad Haider, HPE</a:t>
            </a:r>
          </a:p>
        </p:txBody>
      </p:sp>
      <p:sp>
        <p:nvSpPr>
          <p:cNvPr id="11" name="Shape 89">
            <a:extLst>
              <a:ext uri="{FF2B5EF4-FFF2-40B4-BE49-F238E27FC236}">
                <a16:creationId xmlns:a16="http://schemas.microsoft.com/office/drawing/2014/main" xmlns="" id="{14B377F3-1938-2640-BECB-725D7E232021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September 2019</a:t>
            </a:r>
            <a:endParaRPr sz="18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89017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>
            <a:spLocks noGrp="1"/>
          </p:cNvSpPr>
          <p:nvPr>
            <p:ph type="title"/>
          </p:nvPr>
        </p:nvSpPr>
        <p:spPr>
          <a:xfrm>
            <a:off x="381000" y="76200"/>
            <a:ext cx="10361100" cy="5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References</a:t>
            </a:r>
            <a:endParaRPr/>
          </a:p>
        </p:txBody>
      </p:sp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575425" y="762000"/>
            <a:ext cx="110025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r>
              <a:rPr lang="en-US" sz="1800" b="0" dirty="0"/>
              <a:t>[1] Report ITU-R M.2412-0 (10/2017), Guidelines for evaluation of radio interface technologies for IMT-2020  </a:t>
            </a:r>
          </a:p>
          <a:p>
            <a:r>
              <a:rPr lang="en-US" sz="1800" b="0" dirty="0"/>
              <a:t>[2] Report ITU-R M.2410-0 (11/2017), Minimum requirements related to technical performance for IMT-2020 radio interface(s) </a:t>
            </a:r>
          </a:p>
          <a:p>
            <a:r>
              <a:rPr lang="en-US" sz="1800" b="0" dirty="0"/>
              <a:t>[3] IEEE 802.11-19/0871r0, 802.11ax for IMT-2020 </a:t>
            </a:r>
            <a:r>
              <a:rPr lang="en-US" sz="1800" b="0" dirty="0" err="1"/>
              <a:t>eMBB</a:t>
            </a:r>
            <a:r>
              <a:rPr lang="en-US" sz="1800" b="0" dirty="0"/>
              <a:t> Dense Urban, May, 2019 </a:t>
            </a:r>
          </a:p>
          <a:p>
            <a:r>
              <a:rPr lang="en-US" sz="1800" b="0" dirty="0"/>
              <a:t>[4] IEEE P802.11ax™/D3.0, “Draft Standard for Information technology Tele-communications and information exchange between systems Local and metropolitan area networks— Specific requirements Part 11: Wireless LAN Medium Access Control (MAC) and Physical Layer (PHY) Specifications; Amendment 6: Enhancements for High Efficiency WLAN” – June 2018 </a:t>
            </a:r>
          </a:p>
          <a:p>
            <a:r>
              <a:rPr lang="en-US" sz="1800" b="0" dirty="0"/>
              <a:t>[5] RT-170019, “Summary of email discussion “[ITU-R AH 01] Calibration for self-evaluation”, Huawei, December 2017</a:t>
            </a:r>
          </a:p>
          <a:p>
            <a:r>
              <a:rPr lang="en-US" sz="1800" b="0" dirty="0"/>
              <a:t>[6] IEEE 802.11-19/1283r0, 802.11ax evaluation for IMT-2020 </a:t>
            </a:r>
            <a:r>
              <a:rPr lang="en-US" sz="1800" b="0" dirty="0" err="1"/>
              <a:t>eMBB</a:t>
            </a:r>
            <a:r>
              <a:rPr lang="en-US" sz="1800" b="0" dirty="0"/>
              <a:t> Dense Urban test environment, July, 2019.</a:t>
            </a:r>
          </a:p>
          <a:p>
            <a:endParaRPr lang="en-US" sz="1800" b="0" dirty="0"/>
          </a:p>
          <a:p>
            <a:pPr marL="342900" indent="-342900">
              <a:spcBef>
                <a:spcPts val="0"/>
              </a:spcBef>
            </a:pPr>
            <a:endParaRPr lang="en-US" sz="1800" b="0" dirty="0"/>
          </a:p>
          <a:p>
            <a:pPr marL="342900" indent="-342900">
              <a:spcBef>
                <a:spcPts val="0"/>
              </a:spcBef>
            </a:pPr>
            <a:endParaRPr lang="en-US" sz="1800" b="0" dirty="0"/>
          </a:p>
          <a:p>
            <a:pPr marL="342900" indent="-342900">
              <a:spcBef>
                <a:spcPts val="0"/>
              </a:spcBef>
            </a:pPr>
            <a:endParaRPr sz="24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2" name="Shape 442"/>
          <p:cNvSpPr txBox="1"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xmlns="" id="{F826A5CF-C93F-1A42-90D0-3DEEF427A26E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 dirty="0"/>
              <a:t>Muhammad Haider, HPE</a:t>
            </a:r>
          </a:p>
        </p:txBody>
      </p:sp>
      <p:sp>
        <p:nvSpPr>
          <p:cNvPr id="8" name="Shape 89">
            <a:extLst>
              <a:ext uri="{FF2B5EF4-FFF2-40B4-BE49-F238E27FC236}">
                <a16:creationId xmlns:a16="http://schemas.microsoft.com/office/drawing/2014/main" xmlns="" id="{5ADE6B26-6BA2-444C-980E-AAC0E4BF46C2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September 2019</a:t>
            </a:r>
            <a:endParaRPr sz="18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91013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914401" y="685801"/>
            <a:ext cx="10361084" cy="68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Abstract</a:t>
            </a:r>
            <a:endParaRPr dirty="0"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228600" y="1371600"/>
            <a:ext cx="1143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342900" lvl="0" indent="-342900" algn="just">
              <a:spcBef>
                <a:spcPts val="0"/>
              </a:spcBef>
              <a:buSzPts val="2400"/>
              <a:buFont typeface="Arial"/>
              <a:buChar char="•"/>
            </a:pPr>
            <a:r>
              <a:rPr lang="en-US" sz="2000" b="0" dirty="0"/>
              <a:t>Dense urban is a test environment in IMT-2020 </a:t>
            </a:r>
            <a:r>
              <a:rPr lang="en-US" sz="2000" b="0" dirty="0" err="1"/>
              <a:t>eMBB</a:t>
            </a:r>
            <a:r>
              <a:rPr lang="en-US" sz="2000" b="0" dirty="0"/>
              <a:t> use scenario, defined as “</a:t>
            </a:r>
            <a:r>
              <a:rPr lang="en-US" sz="2000" b="0" i="1" dirty="0"/>
              <a:t>an urban environment with high user density and traffic loads focusing on pedestrian and vehicular users [1]</a:t>
            </a:r>
            <a:r>
              <a:rPr lang="en-US" sz="2000" b="0" dirty="0"/>
              <a:t>”.</a:t>
            </a:r>
          </a:p>
          <a:p>
            <a:pPr marL="342900" lvl="0" indent="-342900" algn="just">
              <a:spcBef>
                <a:spcPts val="0"/>
              </a:spcBef>
              <a:buSzPts val="2400"/>
              <a:buFont typeface="Arial"/>
              <a:buChar char="•"/>
            </a:pPr>
            <a:endParaRPr lang="en-US" sz="2000" b="0" dirty="0"/>
          </a:p>
          <a:p>
            <a:pPr marL="342900" lvl="0" indent="-342900" algn="just">
              <a:spcBef>
                <a:spcPts val="0"/>
              </a:spcBef>
              <a:buSzPts val="2400"/>
              <a:buFont typeface="Arial"/>
              <a:buChar char="•"/>
            </a:pPr>
            <a:r>
              <a:rPr lang="en-US" sz="2000" b="0" dirty="0"/>
              <a:t>This presentation encompasses results from simulations on evaluating 802.11ax performance in terms of meeting IMT-2020 requirements for </a:t>
            </a:r>
            <a:r>
              <a:rPr lang="en-US" sz="2000" b="0" dirty="0" err="1"/>
              <a:t>eMBB</a:t>
            </a:r>
            <a:r>
              <a:rPr lang="en-US" sz="2000" b="0" dirty="0"/>
              <a:t> Dense Urban scenario for both UL and DL, in accordance with the methodology specified by ITU-R ([1] and [2]).</a:t>
            </a:r>
          </a:p>
          <a:p>
            <a:pPr marL="342900" lvl="0" indent="-342900" algn="just">
              <a:spcBef>
                <a:spcPts val="0"/>
              </a:spcBef>
              <a:buSzPts val="2400"/>
              <a:buFont typeface="Arial"/>
              <a:buChar char="•"/>
            </a:pPr>
            <a:endParaRPr lang="en-US" sz="2000" b="0" dirty="0"/>
          </a:p>
          <a:p>
            <a:pPr marL="342900" lvl="0" indent="-342900" algn="just">
              <a:spcBef>
                <a:spcPts val="0"/>
              </a:spcBef>
              <a:buSzPts val="2400"/>
              <a:buFont typeface="Arial"/>
              <a:buChar char="•"/>
            </a:pPr>
            <a:r>
              <a:rPr lang="en-US" sz="2000" b="0" dirty="0"/>
              <a:t>Our results show that 802.11ax in its current configuration satisfies the IMT-2020 </a:t>
            </a:r>
            <a:r>
              <a:rPr lang="en-US" sz="2000" b="0" dirty="0" err="1"/>
              <a:t>eMBB</a:t>
            </a:r>
            <a:r>
              <a:rPr lang="en-US" sz="2000" b="0" dirty="0"/>
              <a:t> Dense Urban  requirements for both 5</a:t>
            </a:r>
            <a:r>
              <a:rPr lang="en-US" sz="2000" b="0" baseline="30000" dirty="0"/>
              <a:t>th</a:t>
            </a:r>
            <a:r>
              <a:rPr lang="en-US" sz="2000" b="0" dirty="0"/>
              <a:t> percentile and average spectral efficiency, in accordance with independent simulations done in ([3] and [6</a:t>
            </a:r>
            <a:r>
              <a:rPr lang="en-US" sz="2000" b="0" dirty="0" smtClean="0"/>
              <a:t>]).</a:t>
            </a:r>
          </a:p>
          <a:p>
            <a:pPr marL="342900" lvl="0" indent="-342900" algn="just">
              <a:spcBef>
                <a:spcPts val="0"/>
              </a:spcBef>
              <a:buSzPts val="2400"/>
              <a:buFont typeface="Arial"/>
              <a:buChar char="•"/>
            </a:pPr>
            <a:endParaRPr lang="en-US" sz="2000" b="0" dirty="0"/>
          </a:p>
          <a:p>
            <a:pPr marL="342900" lvl="0" indent="-342900" algn="just">
              <a:spcBef>
                <a:spcPts val="0"/>
              </a:spcBef>
              <a:buSzPts val="2400"/>
              <a:buFont typeface="Arial"/>
              <a:buChar char="•"/>
            </a:pPr>
            <a:endParaRPr lang="en-US" sz="2000" b="0" dirty="0" smtClean="0"/>
          </a:p>
          <a:p>
            <a:pPr marL="342900" lvl="0" indent="-342900" algn="just">
              <a:spcBef>
                <a:spcPts val="0"/>
              </a:spcBef>
              <a:buSzPts val="2400"/>
              <a:buFont typeface="Arial"/>
              <a:buChar char="•"/>
            </a:pPr>
            <a:r>
              <a:rPr lang="en-US" sz="1600" b="0" dirty="0" smtClean="0"/>
              <a:t>R1: Correction to slide 4, Dense Urban environment key specifications &amp; slide 5 Model description</a:t>
            </a:r>
            <a:endParaRPr lang="en-US" sz="1600" b="0" dirty="0"/>
          </a:p>
          <a:p>
            <a:pPr marL="342900" lvl="0" indent="-342900" algn="just">
              <a:spcBef>
                <a:spcPts val="0"/>
              </a:spcBef>
              <a:buSzPts val="2400"/>
              <a:buFont typeface="Arial"/>
              <a:buChar char="•"/>
            </a:pPr>
            <a:endParaRPr lang="en-US" sz="2000" b="0" dirty="0"/>
          </a:p>
          <a:p>
            <a:pPr marL="0" lvl="0" indent="0" algn="just">
              <a:spcBef>
                <a:spcPts val="0"/>
              </a:spcBef>
              <a:buSzPts val="2400"/>
            </a:pPr>
            <a:endParaRPr lang="en-US" sz="2000" b="0" dirty="0"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xmlns="" id="{E76D1921-20F1-5248-A25B-AE66D648870C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 dirty="0"/>
              <a:t>Muhammad Haider, HPE</a:t>
            </a:r>
          </a:p>
        </p:txBody>
      </p:sp>
      <p:sp>
        <p:nvSpPr>
          <p:cNvPr id="9" name="Shape 89">
            <a:extLst>
              <a:ext uri="{FF2B5EF4-FFF2-40B4-BE49-F238E27FC236}">
                <a16:creationId xmlns:a16="http://schemas.microsoft.com/office/drawing/2014/main" xmlns="" id="{B8D3EB24-C6F2-B140-A356-5E0BBD9A2D4E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September 2019</a:t>
            </a:r>
            <a:endParaRPr sz="18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914401" y="533401"/>
            <a:ext cx="103611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Background</a:t>
            </a:r>
            <a:endParaRPr sz="2400" dirty="0"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09600" y="1143000"/>
            <a:ext cx="10875925" cy="533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469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IMT-2020 self-evaluation criteria specifies the following performance requirements for a candidate RAT for </a:t>
            </a:r>
            <a:r>
              <a:rPr lang="en-US" sz="2000" b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eMBB</a:t>
            </a: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Dense Urban scenario:</a:t>
            </a:r>
          </a:p>
          <a:p>
            <a:pPr lvl="1" indent="-3302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Analysis based performance evaluation</a:t>
            </a:r>
          </a:p>
          <a:p>
            <a:pPr lvl="2" indent="-3302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Peak Data Rate</a:t>
            </a:r>
          </a:p>
          <a:p>
            <a:pPr lvl="2" indent="-3302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Peak Spectral Efficien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</a:t>
            </a:r>
            <a:endParaRPr lang="en-US" sz="16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indent="-3302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Simulation based performance evaluation</a:t>
            </a:r>
          </a:p>
          <a:p>
            <a:pPr lvl="2" indent="-3302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Average Spectral Efficiency</a:t>
            </a:r>
          </a:p>
          <a:p>
            <a:pPr lvl="2" indent="-3302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1600" b="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16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Percentile User Spectral Efficiency</a:t>
            </a:r>
          </a:p>
          <a:p>
            <a:pPr lvl="2" indent="-3302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Mobility</a:t>
            </a:r>
          </a:p>
          <a:p>
            <a:pPr lvl="2" indent="-3302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endParaRPr lang="en-US" sz="16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this presentation, we focus on simulation based performance evaluation</a:t>
            </a:r>
          </a:p>
          <a:p>
            <a:pPr marL="584200" lvl="1" indent="0">
              <a:spcBef>
                <a:spcPts val="0"/>
              </a:spcBef>
              <a:buClr>
                <a:schemeClr val="dk1"/>
              </a:buClr>
              <a:buSzPts val="1600"/>
            </a:pPr>
            <a:endParaRPr lang="en-US" sz="18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5793318" y="6475414"/>
            <a:ext cx="7047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xmlns="" id="{74B46344-3B98-044D-9562-E3D3E6B45F5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 dirty="0"/>
              <a:t>Muhammad Haider, HPE</a:t>
            </a:r>
          </a:p>
        </p:txBody>
      </p:sp>
      <p:sp>
        <p:nvSpPr>
          <p:cNvPr id="8" name="Shape 89">
            <a:extLst>
              <a:ext uri="{FF2B5EF4-FFF2-40B4-BE49-F238E27FC236}">
                <a16:creationId xmlns:a16="http://schemas.microsoft.com/office/drawing/2014/main" xmlns="" id="{70F71FB2-2778-6C4D-87CF-E610D11C633A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September 2019</a:t>
            </a:r>
            <a:endParaRPr sz="18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5030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914401" y="533400"/>
            <a:ext cx="103611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Simulation setup</a:t>
            </a:r>
            <a:endParaRPr sz="2400" dirty="0"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228600" y="1066800"/>
            <a:ext cx="116586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469900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simulations are based on ITU-R self-evaluation methodology ([1] and [2]). </a:t>
            </a:r>
          </a:p>
          <a:p>
            <a:pPr marL="469900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endParaRPr lang="en-US" sz="18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9900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simulator is calibrated with respect to salient channel model parameters such as the </a:t>
            </a:r>
            <a:r>
              <a:rPr lang="en-US" sz="1800" b="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geometry SINR</a:t>
            </a:r>
            <a:r>
              <a:rPr lang="en-US" sz="1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coupling loss</a:t>
            </a:r>
            <a:r>
              <a:rPr lang="en-US" sz="1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singular values</a:t>
            </a:r>
            <a:r>
              <a:rPr lang="en-US" sz="1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delay spread</a:t>
            </a:r>
            <a:r>
              <a:rPr lang="en-US" sz="1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spread of azimuth/elevation departure/arrival angles </a:t>
            </a:r>
            <a:r>
              <a:rPr lang="en-US" sz="1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([3]).</a:t>
            </a:r>
          </a:p>
          <a:p>
            <a:pPr marL="412750" indent="-28575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endParaRPr lang="en-US" sz="18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9900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IMT-2020 simulation data presented by multiple companies in 3GPP ([5]) was used as the calibration benchmark and parameter setup is similar to an independent study already presented in ([6]). </a:t>
            </a:r>
          </a:p>
          <a:p>
            <a:pPr marL="412750" indent="-28575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endParaRPr lang="en-US" sz="18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9900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Dense Urban environment key specifications:</a:t>
            </a:r>
            <a:endParaRPr lang="en-US"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27100" lvl="3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Longer distance and higher transmission power than indoor hotspot scenario</a:t>
            </a:r>
            <a:endParaRPr lang="en-US" sz="18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27100" lvl="3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Combination of macro-cell and micro-cell </a:t>
            </a:r>
          </a:p>
          <a:p>
            <a:pPr marL="927100" lvl="3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80% indoor users (3 km/h) and 20% outdoor users (30 km/h)</a:t>
            </a:r>
          </a:p>
          <a:p>
            <a:pPr marL="927100" lvl="3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Simulation parameters:</a:t>
            </a:r>
          </a:p>
          <a:p>
            <a:pPr marL="1384300" lvl="4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Distance between macro-cell: 200m</a:t>
            </a:r>
          </a:p>
          <a:p>
            <a:pPr marL="1384300" lvl="4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BS height: 25m</a:t>
            </a:r>
          </a:p>
          <a:p>
            <a:pPr marL="1384300" lvl="4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Number of clients per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TRxP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10</a:t>
            </a:r>
          </a:p>
          <a:p>
            <a:pPr marL="1384300" lvl="4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Macro BS Tx Power: 44 dBm, Micro BS Tx Power: 33 dBm, UE Tx Power: 23 dBm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5793318" y="6475414"/>
            <a:ext cx="7047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xmlns="" id="{A37DA6A0-A1F5-934E-A60D-F854FBD74392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 dirty="0"/>
              <a:t>Muhammad Haider, HPE</a:t>
            </a:r>
          </a:p>
        </p:txBody>
      </p:sp>
      <p:sp>
        <p:nvSpPr>
          <p:cNvPr id="8" name="Shape 89">
            <a:extLst>
              <a:ext uri="{FF2B5EF4-FFF2-40B4-BE49-F238E27FC236}">
                <a16:creationId xmlns:a16="http://schemas.microsoft.com/office/drawing/2014/main" xmlns="" id="{8E21D0E7-606A-784E-9AAB-1B40EC710390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September 2019</a:t>
            </a:r>
            <a:endParaRPr sz="18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79555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914401" y="533400"/>
            <a:ext cx="103611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Network Topology</a:t>
            </a:r>
            <a:endParaRPr sz="2400" dirty="0"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228599" y="1066800"/>
            <a:ext cx="11658601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469900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000" b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eMBB</a:t>
            </a: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Dense Urban network topology consists of one or two layers, a macro layer and an optional micro layer ([2]). The macro layer base stations are placed in a regular grid, following hexagonal layout with 3 </a:t>
            </a:r>
            <a:r>
              <a:rPr lang="en-US" sz="2000" b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TRxPs</a:t>
            </a: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each. </a:t>
            </a:r>
          </a:p>
          <a:p>
            <a:pPr marL="469900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9900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Model three macro-cell area (4GHz)</a:t>
            </a:r>
          </a:p>
          <a:p>
            <a:pPr marL="927100" lvl="1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 cells: 3 macro-BS, 27 micro-BS</a:t>
            </a:r>
          </a:p>
          <a:p>
            <a:pPr marL="927100" lvl="1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200m 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inter-macro cell distance</a:t>
            </a:r>
            <a:endParaRPr lang="en-US" sz="18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27100" lvl="1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Uniformly randomly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distributed clients</a:t>
            </a:r>
            <a:endParaRPr lang="en-US" sz="18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27100" lvl="1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endParaRPr lang="en-US" sz="14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12750" indent="-28575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endParaRPr lang="en-US" sz="18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5793318" y="6475414"/>
            <a:ext cx="7047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647C07A-B82B-8945-BC9C-8A5B7014251A}"/>
              </a:ext>
            </a:extLst>
          </p:cNvPr>
          <p:cNvGrpSpPr/>
          <p:nvPr/>
        </p:nvGrpSpPr>
        <p:grpSpPr>
          <a:xfrm>
            <a:off x="5791200" y="2057400"/>
            <a:ext cx="6096001" cy="4419600"/>
            <a:chOff x="5699567" y="1879542"/>
            <a:chExt cx="6096001" cy="44196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FC9AAF8E-FA18-D94A-B603-D45D3B249B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142" t="5247" r="5853" b="1533"/>
            <a:stretch/>
          </p:blipFill>
          <p:spPr>
            <a:xfrm>
              <a:off x="5699567" y="1879542"/>
              <a:ext cx="6096001" cy="4419600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95CE331F-D571-054D-8E87-C2EB375FC5F3}"/>
                </a:ext>
              </a:extLst>
            </p:cNvPr>
            <p:cNvSpPr/>
            <p:nvPr/>
          </p:nvSpPr>
          <p:spPr>
            <a:xfrm>
              <a:off x="7119869" y="4486952"/>
              <a:ext cx="149268" cy="135916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DF4EE3A2-28C8-304F-B9FE-845E8361239F}"/>
                </a:ext>
              </a:extLst>
            </p:cNvPr>
            <p:cNvSpPr/>
            <p:nvPr/>
          </p:nvSpPr>
          <p:spPr>
            <a:xfrm>
              <a:off x="8970008" y="4499478"/>
              <a:ext cx="149268" cy="135916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0874B9E2-89F9-8A42-91D5-513523486E36}"/>
                </a:ext>
              </a:extLst>
            </p:cNvPr>
            <p:cNvSpPr/>
            <p:nvPr/>
          </p:nvSpPr>
          <p:spPr>
            <a:xfrm>
              <a:off x="8045170" y="3129966"/>
              <a:ext cx="149268" cy="135916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03505F5-C088-394B-8563-7601968AA527}"/>
              </a:ext>
            </a:extLst>
          </p:cNvPr>
          <p:cNvGrpSpPr/>
          <p:nvPr/>
        </p:nvGrpSpPr>
        <p:grpSpPr>
          <a:xfrm>
            <a:off x="3137755" y="4222438"/>
            <a:ext cx="2361236" cy="2024429"/>
            <a:chOff x="6250328" y="1431433"/>
            <a:chExt cx="5282477" cy="488141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8321318F-1CCC-4641-806D-6242543F3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77651" y="1541131"/>
              <a:ext cx="5155154" cy="477171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F6C39D26-3E43-3343-8BCD-5797C805C42A}"/>
                </a:ext>
              </a:extLst>
            </p:cNvPr>
            <p:cNvSpPr/>
            <p:nvPr/>
          </p:nvSpPr>
          <p:spPr>
            <a:xfrm>
              <a:off x="6250328" y="1431433"/>
              <a:ext cx="1296366" cy="20641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E396A0B5-7F80-A74E-B0EB-2B21D964207C}"/>
                </a:ext>
              </a:extLst>
            </p:cNvPr>
            <p:cNvSpPr/>
            <p:nvPr/>
          </p:nvSpPr>
          <p:spPr>
            <a:xfrm>
              <a:off x="10236439" y="1491528"/>
              <a:ext cx="1296366" cy="26869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642E0ED-8E12-D349-9547-78C6620A75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634" t="58313"/>
          <a:stretch/>
        </p:blipFill>
        <p:spPr>
          <a:xfrm>
            <a:off x="512064" y="4188120"/>
            <a:ext cx="2364218" cy="2138558"/>
          </a:xfrm>
          <a:prstGeom prst="rect">
            <a:avLst/>
          </a:prstGeom>
        </p:spPr>
      </p:pic>
      <p:sp>
        <p:nvSpPr>
          <p:cNvPr id="17" name="Footer Placeholder 2">
            <a:extLst>
              <a:ext uri="{FF2B5EF4-FFF2-40B4-BE49-F238E27FC236}">
                <a16:creationId xmlns:a16="http://schemas.microsoft.com/office/drawing/2014/main" xmlns="" id="{54EF5A80-183A-A348-A119-9816DA69977E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 dirty="0"/>
              <a:t>Muhammad Haider, HPE</a:t>
            </a:r>
          </a:p>
        </p:txBody>
      </p:sp>
      <p:sp>
        <p:nvSpPr>
          <p:cNvPr id="18" name="Shape 89">
            <a:extLst>
              <a:ext uri="{FF2B5EF4-FFF2-40B4-BE49-F238E27FC236}">
                <a16:creationId xmlns:a16="http://schemas.microsoft.com/office/drawing/2014/main" xmlns="" id="{E2DFD649-1794-6449-A211-F8F77E4DEEA5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September 2019</a:t>
            </a:r>
            <a:endParaRPr sz="18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8002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914400" y="633413"/>
            <a:ext cx="10361100" cy="439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Evaluation Metrics</a:t>
            </a:r>
            <a:endParaRPr sz="2400" dirty="0"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124425" y="1093213"/>
            <a:ext cx="10361100" cy="50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endParaRPr lang="en-US" sz="20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endParaRPr lang="en-US" sz="20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endParaRPr lang="en-US" sz="18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endParaRPr lang="en-US" sz="18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48640" lvl="0" indent="-285750" algn="just">
              <a:spcBef>
                <a:spcPts val="0"/>
              </a:spcBef>
              <a:buSzPts val="1600"/>
              <a:buFont typeface="Arial" panose="020B0604020202020204" pitchFamily="34" charset="0"/>
              <a:buChar char="•"/>
            </a:pPr>
            <a:endParaRPr lang="en-US" sz="120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5793318" y="6475414"/>
            <a:ext cx="7047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xmlns="" id="{B48AAE4C-0B84-4A48-9639-A06D6D73145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 dirty="0"/>
              <a:t>Muhammad Haider, HPE</a:t>
            </a:r>
          </a:p>
        </p:txBody>
      </p:sp>
      <p:sp>
        <p:nvSpPr>
          <p:cNvPr id="13" name="Shape 116">
            <a:extLst>
              <a:ext uri="{FF2B5EF4-FFF2-40B4-BE49-F238E27FC236}">
                <a16:creationId xmlns:a16="http://schemas.microsoft.com/office/drawing/2014/main" xmlns="" id="{B10881E6-A2B2-EB4B-B204-528A22E981B9}"/>
              </a:ext>
            </a:extLst>
          </p:cNvPr>
          <p:cNvSpPr txBox="1">
            <a:spLocks/>
          </p:cNvSpPr>
          <p:nvPr/>
        </p:nvSpPr>
        <p:spPr>
          <a:xfrm>
            <a:off x="228599" y="1066800"/>
            <a:ext cx="11658601" cy="193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469900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Average DL and UL user spectral efficiencies</a:t>
            </a:r>
          </a:p>
          <a:p>
            <a:pPr marL="927100" lvl="1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Definition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Average spectral efficiency is the aggregate throughput of all users (the number of correctly received bits, i.e., the number of bits contained in the SDUs delivered to Layer 3, over a certain period of time) divided by the channel bandwidth of a specific band divided by the number of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TRxPs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is measured in bit/s/Hz/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TRxP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927100" lvl="1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Requirements for </a:t>
            </a:r>
            <a:r>
              <a:rPr lang="en-US" sz="1800" b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eMBB</a:t>
            </a:r>
            <a:r>
              <a:rPr lang="en-US" sz="1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Dense Urban scenario:</a:t>
            </a:r>
          </a:p>
          <a:p>
            <a:pPr marL="412750" indent="-28575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endParaRPr lang="en-US" sz="18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758435D-A20C-4540-A8C8-3DAA4A987F80}"/>
              </a:ext>
            </a:extLst>
          </p:cNvPr>
          <p:cNvGrpSpPr/>
          <p:nvPr/>
        </p:nvGrpSpPr>
        <p:grpSpPr>
          <a:xfrm>
            <a:off x="2009487" y="4284387"/>
            <a:ext cx="7567662" cy="1622297"/>
            <a:chOff x="2009744" y="4172075"/>
            <a:chExt cx="7567662" cy="162229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B4AD0F2B-38FD-DF48-B433-8D14A0904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66647" y="4172075"/>
              <a:ext cx="7375443" cy="1622297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6062E1A-BC15-A54A-975B-1AEF508B9459}"/>
                </a:ext>
              </a:extLst>
            </p:cNvPr>
            <p:cNvSpPr/>
            <p:nvPr/>
          </p:nvSpPr>
          <p:spPr>
            <a:xfrm>
              <a:off x="2009744" y="5231757"/>
              <a:ext cx="7567662" cy="251151"/>
            </a:xfrm>
            <a:prstGeom prst="rect">
              <a:avLst/>
            </a:prstGeom>
            <a:solidFill>
              <a:srgbClr val="FFFF00">
                <a:alpha val="6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Shape 89">
            <a:extLst>
              <a:ext uri="{FF2B5EF4-FFF2-40B4-BE49-F238E27FC236}">
                <a16:creationId xmlns:a16="http://schemas.microsoft.com/office/drawing/2014/main" xmlns="" id="{0107DD15-0B36-5349-BC57-491D52299BDA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September 2019</a:t>
            </a:r>
            <a:endParaRPr sz="18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42772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E3D52E4-CADC-EA4F-AAF9-DF4EF1C230A1}"/>
              </a:ext>
            </a:extLst>
          </p:cNvPr>
          <p:cNvGrpSpPr/>
          <p:nvPr/>
        </p:nvGrpSpPr>
        <p:grpSpPr>
          <a:xfrm>
            <a:off x="2311119" y="3276600"/>
            <a:ext cx="7567662" cy="1905525"/>
            <a:chOff x="2618061" y="2168764"/>
            <a:chExt cx="6377686" cy="13843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DE5ADA98-BB77-9541-919D-18FE15616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18061" y="2168764"/>
              <a:ext cx="6235700" cy="138430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201100FC-737A-064A-9A04-BBB78333AD8D}"/>
                </a:ext>
              </a:extLst>
            </p:cNvPr>
            <p:cNvSpPr/>
            <p:nvPr/>
          </p:nvSpPr>
          <p:spPr>
            <a:xfrm>
              <a:off x="2618061" y="3065364"/>
              <a:ext cx="6377686" cy="205028"/>
            </a:xfrm>
            <a:prstGeom prst="rect">
              <a:avLst/>
            </a:prstGeom>
            <a:solidFill>
              <a:srgbClr val="FFFF00">
                <a:alpha val="6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914400" y="633413"/>
            <a:ext cx="10361100" cy="439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Evaluation Metrics</a:t>
            </a:r>
            <a:endParaRPr sz="2400" dirty="0"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124425" y="1093213"/>
            <a:ext cx="10361100" cy="50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endParaRPr lang="en-US" sz="20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endParaRPr lang="en-US" sz="20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endParaRPr lang="en-US" sz="18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endParaRPr lang="en-US" sz="18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48640" lvl="0" indent="-285750" algn="just">
              <a:spcBef>
                <a:spcPts val="0"/>
              </a:spcBef>
              <a:buSzPts val="1600"/>
              <a:buFont typeface="Arial" panose="020B0604020202020204" pitchFamily="34" charset="0"/>
              <a:buChar char="•"/>
            </a:pPr>
            <a:endParaRPr lang="en-US" sz="120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5793318" y="6475414"/>
            <a:ext cx="7047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xmlns="" id="{B48AAE4C-0B84-4A48-9639-A06D6D73145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 dirty="0"/>
              <a:t>Muhammad Haider, HPE</a:t>
            </a:r>
          </a:p>
        </p:txBody>
      </p:sp>
      <p:sp>
        <p:nvSpPr>
          <p:cNvPr id="13" name="Shape 116">
            <a:extLst>
              <a:ext uri="{FF2B5EF4-FFF2-40B4-BE49-F238E27FC236}">
                <a16:creationId xmlns:a16="http://schemas.microsoft.com/office/drawing/2014/main" xmlns="" id="{B10881E6-A2B2-EB4B-B204-528A22E981B9}"/>
              </a:ext>
            </a:extLst>
          </p:cNvPr>
          <p:cNvSpPr txBox="1">
            <a:spLocks/>
          </p:cNvSpPr>
          <p:nvPr/>
        </p:nvSpPr>
        <p:spPr>
          <a:xfrm>
            <a:off x="228599" y="1066800"/>
            <a:ext cx="11658601" cy="193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469900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Average DL and UL user spectral efficiencies</a:t>
            </a:r>
          </a:p>
          <a:p>
            <a:pPr marL="469900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2000" b="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percentile DL and UL user spectral efficiencies</a:t>
            </a:r>
          </a:p>
          <a:p>
            <a:pPr marL="927100" lvl="1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Definition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5th percentile user spectral efficiency is the 5th percentile point of the cumulative distribution function (CDF) of the normalized user throughput, estimated from all possible user locations.</a:t>
            </a:r>
          </a:p>
          <a:p>
            <a:pPr marL="927100" lvl="1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Requirements for </a:t>
            </a:r>
            <a:r>
              <a:rPr lang="en-US" sz="1600" b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eMBB</a:t>
            </a:r>
            <a:r>
              <a:rPr lang="en-US" sz="16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Dense Urban scenario:</a:t>
            </a:r>
          </a:p>
          <a:p>
            <a:pPr marL="412750" indent="-28575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endParaRPr lang="en-US" sz="18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89">
            <a:extLst>
              <a:ext uri="{FF2B5EF4-FFF2-40B4-BE49-F238E27FC236}">
                <a16:creationId xmlns:a16="http://schemas.microsoft.com/office/drawing/2014/main" xmlns="" id="{A68EE14B-68DD-C149-BD12-676283E2F72D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September 2019</a:t>
            </a:r>
            <a:endParaRPr sz="18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2321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914400" y="633413"/>
            <a:ext cx="10361100" cy="439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Results(1): Performance in SU MIMO Downlink (DL)</a:t>
            </a:r>
            <a:endParaRPr sz="2400" dirty="0"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124425" y="1093213"/>
            <a:ext cx="10361100" cy="1903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endParaRPr lang="en-US" sz="20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endParaRPr lang="en-US" sz="20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endParaRPr lang="en-US" sz="18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endParaRPr lang="en-US" sz="18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48640" lvl="0" indent="-285750" algn="just">
              <a:spcBef>
                <a:spcPts val="0"/>
              </a:spcBef>
              <a:buSzPts val="1600"/>
              <a:buFont typeface="Arial" panose="020B0604020202020204" pitchFamily="34" charset="0"/>
              <a:buChar char="•"/>
            </a:pPr>
            <a:endParaRPr lang="en-US" sz="120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5793318" y="6475414"/>
            <a:ext cx="7047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xmlns="" id="{B48AAE4C-0B84-4A48-9639-A06D6D73145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 dirty="0"/>
              <a:t>Muhammad Haider, HPE</a:t>
            </a:r>
          </a:p>
        </p:txBody>
      </p:sp>
      <p:sp>
        <p:nvSpPr>
          <p:cNvPr id="13" name="Shape 116">
            <a:extLst>
              <a:ext uri="{FF2B5EF4-FFF2-40B4-BE49-F238E27FC236}">
                <a16:creationId xmlns:a16="http://schemas.microsoft.com/office/drawing/2014/main" xmlns="" id="{B10881E6-A2B2-EB4B-B204-528A22E981B9}"/>
              </a:ext>
            </a:extLst>
          </p:cNvPr>
          <p:cNvSpPr txBox="1">
            <a:spLocks/>
          </p:cNvSpPr>
          <p:nvPr/>
        </p:nvSpPr>
        <p:spPr>
          <a:xfrm>
            <a:off x="228599" y="1066800"/>
            <a:ext cx="11658601" cy="193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469900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Average spectral efficiency – 6.8 bps/Hz (requirement – 7.8 bps/Hz)</a:t>
            </a:r>
          </a:p>
          <a:p>
            <a:pPr marL="469900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2000" b="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percentile user spectral efficiency – 0.14 bps/Hz (requirement – 0.225 bps/Hz)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E8F5E56-5965-1642-836C-489CD4286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364" y="2595292"/>
            <a:ext cx="6350000" cy="3810000"/>
          </a:xfrm>
          <a:prstGeom prst="rect">
            <a:avLst/>
          </a:prstGeom>
        </p:spPr>
      </p:pic>
      <p:sp>
        <p:nvSpPr>
          <p:cNvPr id="15" name="Shape 89">
            <a:extLst>
              <a:ext uri="{FF2B5EF4-FFF2-40B4-BE49-F238E27FC236}">
                <a16:creationId xmlns:a16="http://schemas.microsoft.com/office/drawing/2014/main" xmlns="" id="{BB2BE89C-D4E3-0F47-B16E-B159D8625A42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September 2019</a:t>
            </a:r>
            <a:endParaRPr sz="18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45416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914400" y="633413"/>
            <a:ext cx="10361100" cy="439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Results(2): Performance in MU MIMO Downlink (DL)</a:t>
            </a:r>
            <a:endParaRPr sz="2400" dirty="0"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124425" y="1093213"/>
            <a:ext cx="10361100" cy="1903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endParaRPr lang="en-US" sz="20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endParaRPr lang="en-US" sz="20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endParaRPr lang="en-US" sz="18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endParaRPr lang="en-US" sz="18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48640" lvl="0" indent="-285750" algn="just">
              <a:spcBef>
                <a:spcPts val="0"/>
              </a:spcBef>
              <a:buSzPts val="1600"/>
              <a:buFont typeface="Arial" panose="020B0604020202020204" pitchFamily="34" charset="0"/>
              <a:buChar char="•"/>
            </a:pPr>
            <a:endParaRPr lang="en-US" sz="120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5793318" y="6475414"/>
            <a:ext cx="7047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xmlns="" id="{B48AAE4C-0B84-4A48-9639-A06D6D73145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 dirty="0"/>
              <a:t>Muhammad Haider, HPE</a:t>
            </a:r>
          </a:p>
        </p:txBody>
      </p:sp>
      <p:sp>
        <p:nvSpPr>
          <p:cNvPr id="13" name="Shape 116">
            <a:extLst>
              <a:ext uri="{FF2B5EF4-FFF2-40B4-BE49-F238E27FC236}">
                <a16:creationId xmlns:a16="http://schemas.microsoft.com/office/drawing/2014/main" xmlns="" id="{B10881E6-A2B2-EB4B-B204-528A22E981B9}"/>
              </a:ext>
            </a:extLst>
          </p:cNvPr>
          <p:cNvSpPr txBox="1">
            <a:spLocks/>
          </p:cNvSpPr>
          <p:nvPr/>
        </p:nvSpPr>
        <p:spPr>
          <a:xfrm>
            <a:off x="228599" y="1066800"/>
            <a:ext cx="11658601" cy="193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469900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Average spectral efficiency – 8.05 bps/Hz (requirement – 7.8 bps/Hz)</a:t>
            </a:r>
          </a:p>
          <a:p>
            <a:pPr marL="469900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2000" b="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percentile user spectral efficiency – 0.38 bps/Hz (requirement – 0.225 bps/Hz)</a:t>
            </a:r>
          </a:p>
          <a:p>
            <a:pPr marL="469900" indent="-342900">
              <a:spcBef>
                <a:spcPts val="0"/>
              </a:spcBef>
              <a:buClr>
                <a:schemeClr val="dk1"/>
              </a:buClr>
              <a:buSzPts val="1600"/>
              <a:buFont typeface="Wingdings" pitchFamily="2" charset="2"/>
              <a:buChar char="ü"/>
            </a:pP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Conclusion: 802.11ax in its current configuration satisfies the IMT-2020 </a:t>
            </a:r>
            <a:r>
              <a:rPr lang="en-US" sz="2000" b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eMBB</a:t>
            </a: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Dense Urban DL 5</a:t>
            </a:r>
            <a:r>
              <a:rPr lang="en-US" sz="2000" b="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percentile and average spectral efficiency requirements of 0.38 bps/Hz and 8.05 bps/Hz respectively.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AF9F7E4-EB3B-6848-BC08-C8C8C588F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686" y="2646096"/>
            <a:ext cx="6350000" cy="3810000"/>
          </a:xfrm>
          <a:prstGeom prst="rect">
            <a:avLst/>
          </a:prstGeom>
        </p:spPr>
      </p:pic>
      <p:sp>
        <p:nvSpPr>
          <p:cNvPr id="10" name="Shape 89">
            <a:extLst>
              <a:ext uri="{FF2B5EF4-FFF2-40B4-BE49-F238E27FC236}">
                <a16:creationId xmlns:a16="http://schemas.microsoft.com/office/drawing/2014/main" xmlns="" id="{D4EBE816-D4C6-DA41-9C06-3C5EF98A6C4B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September 2019</a:t>
            </a:r>
            <a:endParaRPr sz="18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88929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35232</TotalTime>
  <Words>1286</Words>
  <Application>Microsoft Office PowerPoint</Application>
  <PresentationFormat>Widescreen</PresentationFormat>
  <Paragraphs>192</Paragraphs>
  <Slides>13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Wingdings</vt:lpstr>
      <vt:lpstr>Office Theme</vt:lpstr>
      <vt:lpstr>Document</vt:lpstr>
      <vt:lpstr>Simulation Evaluation of 802.11ax for IMT-2020 eMBB Dense Urban Scenario</vt:lpstr>
      <vt:lpstr>Abstract</vt:lpstr>
      <vt:lpstr>Background</vt:lpstr>
      <vt:lpstr>Simulation setup</vt:lpstr>
      <vt:lpstr>Network Topology</vt:lpstr>
      <vt:lpstr>Evaluation Metrics</vt:lpstr>
      <vt:lpstr>Evaluation Metrics</vt:lpstr>
      <vt:lpstr>Results(1): Performance in SU MIMO Downlink (DL)</vt:lpstr>
      <vt:lpstr>Results(2): Performance in MU MIMO Downlink (DL)</vt:lpstr>
      <vt:lpstr>Results(3): Performance in SU MIMO Uplink (UL)</vt:lpstr>
      <vt:lpstr>Results(2): Performance in MU MIMO Uplink (UL)</vt:lpstr>
      <vt:lpstr>Summary</vt:lpstr>
      <vt:lpstr>References</vt:lpstr>
    </vt:vector>
  </TitlesOfParts>
  <Company>Hewlett Packard Enterprise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Simulation Evaluation of 802.11ax for IMT-2020 eMBB Dense Urban Scenario</dc:title>
  <dc:creator>muhammad.haider@hpe.com</dc:creator>
  <cp:keywords>11-19-1522r0</cp:keywords>
  <cp:lastModifiedBy>Stanley, Dorothy</cp:lastModifiedBy>
  <cp:revision>466</cp:revision>
  <dcterms:modified xsi:type="dcterms:W3CDTF">2019-09-25T21:53:16Z</dcterms:modified>
</cp:coreProperties>
</file>