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411" r:id="rId3"/>
    <p:sldId id="413" r:id="rId4"/>
    <p:sldId id="410" r:id="rId5"/>
    <p:sldId id="412" r:id="rId6"/>
    <p:sldId id="414" r:id="rId7"/>
    <p:sldId id="417" r:id="rId8"/>
    <p:sldId id="415" r:id="rId9"/>
    <p:sldId id="418" r:id="rId10"/>
    <p:sldId id="416" r:id="rId11"/>
    <p:sldId id="406" r:id="rId12"/>
    <p:sldId id="407" r:id="rId13"/>
    <p:sldId id="435" r:id="rId14"/>
    <p:sldId id="436" r:id="rId15"/>
    <p:sldId id="437"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92051" autoAdjust="0"/>
  </p:normalViewPr>
  <p:slideViewPr>
    <p:cSldViewPr>
      <p:cViewPr varScale="1">
        <p:scale>
          <a:sx n="112" d="100"/>
          <a:sy n="112" d="100"/>
        </p:scale>
        <p:origin x="1332"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8" d="100"/>
          <a:sy n="68" d="100"/>
        </p:scale>
        <p:origin x="2813" y="3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1/9/2020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idx="10"/>
          </p:nvPr>
        </p:nvSpPr>
        <p:spPr/>
        <p:txBody>
          <a:bodyPr/>
          <a:lstStyle/>
          <a:p>
            <a:r>
              <a:rPr lang="en-US" smtClean="0"/>
              <a:t>doc.: IEEE 802.11-yy/xxxxr0</a:t>
            </a:r>
            <a:endParaRPr lang="en-US" dirty="0"/>
          </a:p>
        </p:txBody>
      </p:sp>
      <p:sp>
        <p:nvSpPr>
          <p:cNvPr id="5" name="날짜 개체 틀 4"/>
          <p:cNvSpPr>
            <a:spLocks noGrp="1"/>
          </p:cNvSpPr>
          <p:nvPr>
            <p:ph type="dt" idx="11"/>
          </p:nvPr>
        </p:nvSpPr>
        <p:spPr/>
        <p:txBody>
          <a:bodyPr/>
          <a:lstStyle/>
          <a:p>
            <a:r>
              <a:rPr lang="en-US" smtClean="0"/>
              <a:t>Month Year</a:t>
            </a:r>
            <a:endParaRPr lang="en-US" dirty="0"/>
          </a:p>
        </p:txBody>
      </p:sp>
      <p:sp>
        <p:nvSpPr>
          <p:cNvPr id="6" name="바닥글 개체 틀 5"/>
          <p:cNvSpPr>
            <a:spLocks noGrp="1"/>
          </p:cNvSpPr>
          <p:nvPr>
            <p:ph type="ftr" idx="12"/>
          </p:nvPr>
        </p:nvSpPr>
        <p:spPr/>
        <p:txBody>
          <a:bodyPr/>
          <a:lstStyle/>
          <a:p>
            <a:r>
              <a:rPr lang="en-US" smtClean="0"/>
              <a:t>John Doe, Some Company</a:t>
            </a:r>
            <a:endParaRPr lang="en-US" dirty="0"/>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3015824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ko-KR" altLang="en-US" smtClean="0"/>
              <a:t>마스터 제목 스타일 편집</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ltLang="ko-KR" dirty="0" smtClean="0"/>
              <a:t>September</a:t>
            </a:r>
            <a:r>
              <a:rPr lang="en-US" dirty="0" smtClean="0"/>
              <a:t>, </a:t>
            </a:r>
            <a:r>
              <a:rPr lang="en-US" altLang="ko-KR" dirty="0" smtClean="0"/>
              <a:t>2019</a:t>
            </a:r>
            <a:endParaRPr lang="en-GB" dirty="0"/>
          </a:p>
        </p:txBody>
      </p:sp>
      <p:sp>
        <p:nvSpPr>
          <p:cNvPr id="5" name="Footer Placeholder 4"/>
          <p:cNvSpPr>
            <a:spLocks noGrp="1"/>
          </p:cNvSpPr>
          <p:nvPr>
            <p:ph type="ftr" idx="11"/>
          </p:nvPr>
        </p:nvSpPr>
        <p:spPr/>
        <p:txBody>
          <a:bodyPr/>
          <a:lstStyle>
            <a:lvl1pPr>
              <a:defRPr/>
            </a:lvl1pPr>
          </a:lstStyle>
          <a:p>
            <a:r>
              <a:rPr lang="en-GB" dirty="0" smtClean="0"/>
              <a:t>Jeongki Kim, LGE</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GB"/>
          </a:p>
        </p:txBody>
      </p:sp>
      <p:sp>
        <p:nvSpPr>
          <p:cNvPr id="3" name="Content Placeholder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smtClean="0"/>
              <a:t>Jeongki Kim, LGE</a:t>
            </a:r>
            <a:endParaRPr lang="en-GB" altLang="ko-KR"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smtClean="0"/>
              <a:t>September</a:t>
            </a:r>
            <a:r>
              <a:rPr lang="en-US" dirty="0" smtClean="0"/>
              <a:t>, </a:t>
            </a:r>
            <a:r>
              <a:rPr lang="en-US" altLang="ko-KR" dirty="0" smtClean="0"/>
              <a:t>2019</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Jeongki Kim, LGE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802.11-19/1510</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ltLang="ko-KR" dirty="0"/>
              <a:t>September</a:t>
            </a:r>
            <a:r>
              <a:rPr lang="en-US" dirty="0" smtClean="0"/>
              <a:t>, 2019</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t>EHT Power saving considering multi-link</a:t>
            </a:r>
            <a:endParaRPr lang="en-GB" sz="2800" dirty="0"/>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a:t>
            </a:r>
            <a:r>
              <a:rPr lang="en-GB" sz="2000" b="0" smtClean="0"/>
              <a:t>2019-09-15</a:t>
            </a:r>
            <a:endParaRPr lang="en-GB" sz="2000" b="0" dirty="0"/>
          </a:p>
        </p:txBody>
      </p:sp>
      <p:sp>
        <p:nvSpPr>
          <p:cNvPr id="3076" name="Rectangle 4"/>
          <p:cNvSpPr>
            <a:spLocks noChangeArrowheads="1"/>
          </p:cNvSpPr>
          <p:nvPr/>
        </p:nvSpPr>
        <p:spPr bwMode="auto">
          <a:xfrm>
            <a:off x="533400" y="218390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0" name="바닥글 개체 틀 4"/>
          <p:cNvSpPr>
            <a:spLocks noGrp="1"/>
          </p:cNvSpPr>
          <p:nvPr>
            <p:ph type="ftr" idx="14"/>
          </p:nvPr>
        </p:nvSpPr>
        <p:spPr>
          <a:xfrm>
            <a:off x="5357818" y="6475413"/>
            <a:ext cx="3184520" cy="180975"/>
          </a:xfrm>
        </p:spPr>
        <p:txBody>
          <a:bodyPr/>
          <a:lstStyle/>
          <a:p>
            <a:r>
              <a:rPr lang="en-GB" altLang="ko-KR" dirty="0" smtClean="0"/>
              <a:t>Jeongki Kim, LGE</a:t>
            </a:r>
            <a:endParaRPr lang="en-GB" altLang="ko-KR" dirty="0"/>
          </a:p>
        </p:txBody>
      </p:sp>
      <p:graphicFrame>
        <p:nvGraphicFramePr>
          <p:cNvPr id="9" name="Table 55"/>
          <p:cNvGraphicFramePr>
            <a:graphicFrameLocks noGrp="1"/>
          </p:cNvGraphicFramePr>
          <p:nvPr>
            <p:extLst>
              <p:ext uri="{D42A27DB-BD31-4B8C-83A1-F6EECF244321}">
                <p14:modId xmlns:p14="http://schemas.microsoft.com/office/powerpoint/2010/main" val="2151122318"/>
              </p:ext>
            </p:extLst>
          </p:nvPr>
        </p:nvGraphicFramePr>
        <p:xfrm>
          <a:off x="681038" y="2780928"/>
          <a:ext cx="7707386" cy="2940329"/>
        </p:xfrm>
        <a:graphic>
          <a:graphicData uri="http://schemas.openxmlformats.org/drawingml/2006/table">
            <a:tbl>
              <a:tblPr/>
              <a:tblGrid>
                <a:gridCol w="1573841"/>
                <a:gridCol w="1973829"/>
                <a:gridCol w="1866505"/>
                <a:gridCol w="2293211"/>
              </a:tblGrid>
              <a:tr h="420047">
                <a:tc>
                  <a:txBody>
                    <a:bodyPr/>
                    <a:lstStyle/>
                    <a:p>
                      <a:pPr marL="0" marR="0" algn="ctr">
                        <a:lnSpc>
                          <a:spcPct val="100000"/>
                        </a:lnSpc>
                        <a:spcBef>
                          <a:spcPts val="600"/>
                        </a:spcBef>
                        <a:spcAft>
                          <a:spcPts val="0"/>
                        </a:spcAft>
                      </a:pPr>
                      <a:r>
                        <a:rPr lang="en-US" sz="1200" b="1" kern="0" dirty="0">
                          <a:latin typeface="+mj-lt"/>
                          <a:ea typeface="Batang"/>
                        </a:rPr>
                        <a:t>Name</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a:latin typeface="+mj-lt"/>
                          <a:ea typeface="Malgun Gothic"/>
                        </a:rPr>
                        <a:t>Affiliations</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a:latin typeface="+mj-lt"/>
                          <a:ea typeface="Malgun Gothic"/>
                        </a:rPr>
                        <a:t>Address</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smtClean="0">
                          <a:latin typeface="+mj-lt"/>
                          <a:ea typeface="Malgun Gothic"/>
                        </a:rPr>
                        <a:t>Email</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Jeongki Kim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smtClean="0">
                          <a:solidFill>
                            <a:schemeClr val="tx1"/>
                          </a:solidFill>
                          <a:latin typeface="+mn-lt"/>
                          <a:ea typeface="Malgun Gothic"/>
                          <a:cs typeface="+mn-cs"/>
                        </a:rPr>
                        <a:t>LG Electronics</a:t>
                      </a: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marL="0" marR="0" indent="0" algn="ctr" defTabSz="914400" rtl="0" eaLnBrk="1" fontAlgn="auto" latinLnBrk="1"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LG </a:t>
                      </a:r>
                      <a:r>
                        <a:rPr lang="en-US" altLang="ko-KR" sz="1200" kern="1200" dirty="0" err="1" smtClean="0">
                          <a:solidFill>
                            <a:schemeClr val="tx1"/>
                          </a:solidFill>
                          <a:latin typeface="+mn-lt"/>
                          <a:ea typeface="Malgun Gothic"/>
                          <a:cs typeface="+mn-cs"/>
                        </a:rPr>
                        <a:t>Seocho</a:t>
                      </a:r>
                      <a:r>
                        <a:rPr lang="en-US" altLang="ko-KR" sz="1200" kern="1200" baseline="0" dirty="0" smtClean="0">
                          <a:solidFill>
                            <a:schemeClr val="tx1"/>
                          </a:solidFill>
                          <a:latin typeface="+mn-lt"/>
                          <a:ea typeface="Malgun Gothic"/>
                          <a:cs typeface="+mn-cs"/>
                        </a:rPr>
                        <a:t> R&amp;D Campus, Korea</a:t>
                      </a:r>
                      <a:endParaRPr lang="en-US" altLang="ko-KR" sz="1200" kern="1200" dirty="0" smtClean="0">
                        <a:solidFill>
                          <a:schemeClr val="tx1"/>
                        </a:solidFill>
                        <a:latin typeface="+mn-lt"/>
                        <a:ea typeface="Malgun Gothic"/>
                        <a:cs typeface="+mn-cs"/>
                      </a:endParaRPr>
                    </a:p>
                    <a:p>
                      <a:pPr marL="0" marR="0" algn="ctr">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ko-KR" sz="1200" b="0" dirty="0" smtClean="0"/>
                        <a:t>jeongki.kim@lge.com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err="1" smtClean="0">
                          <a:solidFill>
                            <a:schemeClr val="tx1"/>
                          </a:solidFill>
                          <a:latin typeface="+mn-lt"/>
                          <a:ea typeface="Malgun Gothic"/>
                          <a:cs typeface="+mn-cs"/>
                        </a:rPr>
                        <a:t>Suhwook</a:t>
                      </a:r>
                      <a:r>
                        <a:rPr lang="en-US" altLang="ko-KR" sz="1200" kern="1200" dirty="0" smtClean="0">
                          <a:solidFill>
                            <a:schemeClr val="tx1"/>
                          </a:solidFill>
                          <a:latin typeface="+mn-lt"/>
                          <a:ea typeface="Malgun Gothic"/>
                          <a:cs typeface="+mn-cs"/>
                        </a:rPr>
                        <a:t> Kim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200" b="0" kern="1200" dirty="0" smtClean="0">
                          <a:solidFill>
                            <a:schemeClr val="tx1"/>
                          </a:solidFill>
                          <a:latin typeface="+mn-lt"/>
                          <a:ea typeface="+mn-ea"/>
                          <a:cs typeface="+mn-cs"/>
                        </a:rPr>
                        <a:t>suhwook.kim@lge.com</a:t>
                      </a:r>
                      <a:endParaRPr lang="ko-KR" altLang="en-US" sz="1200" b="0" kern="1200" smtClean="0">
                        <a:solidFill>
                          <a:schemeClr val="tx1"/>
                        </a:solidFill>
                        <a:latin typeface="+mn-lt"/>
                        <a:ea typeface="+mn-ea"/>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Jinsoo Choi</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200" b="0" dirty="0" smtClean="0"/>
                        <a:t>js.choi@lge.com</a:t>
                      </a:r>
                      <a:endParaRPr lang="ko-KR" altLang="en-US" sz="1200" b="0" smtClean="0"/>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rPr>
                        <a:t>Insun Jang</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kumimoji="0" lang="en-US" altLang="ko-KR" sz="12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rPr>
                        <a:t>insun.jang@lge.com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rPr>
                        <a:t>Sungjin Park</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kumimoji="0" lang="en-US" altLang="ko-KR" sz="12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rPr>
                        <a:t>allean.park@lge.com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Taewon Song</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kumimoji="0" lang="en-US" altLang="ko-KR" sz="12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taewon.song@lge.com </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Intra-BSS PPDU PS for 11be</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800" dirty="0" smtClean="0"/>
              <a:t>When an AP sends EHT PPDU via only a link, the AP can indicate if the other link (s) is (are) available or not</a:t>
            </a:r>
          </a:p>
          <a:p>
            <a:pPr>
              <a:buFont typeface="Arial" panose="020B0604020202020204" pitchFamily="34" charset="0"/>
              <a:buChar char="•"/>
            </a:pPr>
            <a:r>
              <a:rPr lang="en-US" altLang="ko-KR" sz="1800" dirty="0" smtClean="0"/>
              <a:t>The other link (s) of AP may not be available because</a:t>
            </a:r>
          </a:p>
          <a:p>
            <a:pPr lvl="1">
              <a:buFont typeface="Arial" panose="020B0604020202020204" pitchFamily="34" charset="0"/>
              <a:buChar char="•"/>
            </a:pPr>
            <a:r>
              <a:rPr lang="en-US" altLang="ko-KR" sz="1600" dirty="0" smtClean="0"/>
              <a:t>Intra-BSS STA sends UL frame to the AP via the other link</a:t>
            </a:r>
          </a:p>
          <a:p>
            <a:pPr lvl="1">
              <a:buFont typeface="Arial" panose="020B0604020202020204" pitchFamily="34" charset="0"/>
              <a:buChar char="•"/>
            </a:pPr>
            <a:r>
              <a:rPr lang="en-US" altLang="ko-KR" sz="1600" dirty="0" smtClean="0"/>
              <a:t>OBSS STA sends a frame via the other link and thus the strong interference exists</a:t>
            </a:r>
          </a:p>
          <a:p>
            <a:pPr>
              <a:buFont typeface="Arial" panose="020B0604020202020204" pitchFamily="34" charset="0"/>
              <a:buChar char="•"/>
            </a:pPr>
            <a:r>
              <a:rPr lang="en-US" altLang="ko-KR" sz="1800" dirty="0" smtClean="0"/>
              <a:t>In that case, Intra-BSS STAs can enter the doze state until the end of DL frame</a:t>
            </a:r>
            <a:endParaRPr lang="ko-KR" altLang="en-US" sz="180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a:t>
            </a:r>
            <a:r>
              <a:rPr lang="en-US" altLang="ko-KR" dirty="0" smtClean="0"/>
              <a:t>2019</a:t>
            </a:r>
            <a:endParaRPr lang="en-GB" dirty="0"/>
          </a:p>
        </p:txBody>
      </p:sp>
      <p:sp>
        <p:nvSpPr>
          <p:cNvPr id="7" name="TextBox 6"/>
          <p:cNvSpPr txBox="1"/>
          <p:nvPr/>
        </p:nvSpPr>
        <p:spPr>
          <a:xfrm>
            <a:off x="3059832" y="5405679"/>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8" name="직선 연결선 7"/>
          <p:cNvCxnSpPr/>
          <p:nvPr/>
        </p:nvCxnSpPr>
        <p:spPr bwMode="auto">
          <a:xfrm>
            <a:off x="3596256" y="5532585"/>
            <a:ext cx="3568032"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 name="TextBox 8"/>
          <p:cNvSpPr txBox="1"/>
          <p:nvPr/>
        </p:nvSpPr>
        <p:spPr>
          <a:xfrm>
            <a:off x="3059832" y="5847075"/>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10" name="직선 연결선 9"/>
          <p:cNvCxnSpPr/>
          <p:nvPr/>
        </p:nvCxnSpPr>
        <p:spPr bwMode="auto">
          <a:xfrm>
            <a:off x="3596256" y="5949280"/>
            <a:ext cx="3568032"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1" name="TextBox 10"/>
          <p:cNvSpPr txBox="1"/>
          <p:nvPr/>
        </p:nvSpPr>
        <p:spPr>
          <a:xfrm>
            <a:off x="2525065" y="5582824"/>
            <a:ext cx="529259" cy="246221"/>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20" name="모서리가 둥근 직사각형 19"/>
          <p:cNvSpPr/>
          <p:nvPr/>
        </p:nvSpPr>
        <p:spPr>
          <a:xfrm>
            <a:off x="4139952" y="5988945"/>
            <a:ext cx="2088232" cy="142253"/>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22" name="직선 연결선 21"/>
          <p:cNvCxnSpPr/>
          <p:nvPr/>
        </p:nvCxnSpPr>
        <p:spPr bwMode="auto">
          <a:xfrm flipV="1">
            <a:off x="3585492" y="5091087"/>
            <a:ext cx="3578796" cy="1687"/>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3" name="TextBox 22"/>
          <p:cNvSpPr txBox="1"/>
          <p:nvPr/>
        </p:nvSpPr>
        <p:spPr>
          <a:xfrm>
            <a:off x="3069122" y="4969663"/>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24" name="직선 연결선 23"/>
          <p:cNvCxnSpPr/>
          <p:nvPr/>
        </p:nvCxnSpPr>
        <p:spPr bwMode="auto">
          <a:xfrm>
            <a:off x="3585492" y="4667958"/>
            <a:ext cx="3578796"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5" name="TextBox 24"/>
          <p:cNvSpPr txBox="1"/>
          <p:nvPr/>
        </p:nvSpPr>
        <p:spPr>
          <a:xfrm>
            <a:off x="3069122" y="4546964"/>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26" name="TextBox 25"/>
          <p:cNvSpPr txBox="1"/>
          <p:nvPr/>
        </p:nvSpPr>
        <p:spPr>
          <a:xfrm>
            <a:off x="2547958" y="4758314"/>
            <a:ext cx="511874" cy="246221"/>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AP</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31" name="직선 화살표 연결선 30"/>
          <p:cNvCxnSpPr>
            <a:stCxn id="20" idx="1"/>
            <a:endCxn id="32" idx="0"/>
          </p:cNvCxnSpPr>
          <p:nvPr/>
        </p:nvCxnSpPr>
        <p:spPr bwMode="auto">
          <a:xfrm>
            <a:off x="4139952" y="6060072"/>
            <a:ext cx="430642" cy="21905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2" name="TextBox 31"/>
          <p:cNvSpPr txBox="1"/>
          <p:nvPr/>
        </p:nvSpPr>
        <p:spPr>
          <a:xfrm>
            <a:off x="3561076" y="6279123"/>
            <a:ext cx="2019036" cy="246221"/>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Doze state of STA for 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35" name="직사각형 34"/>
          <p:cNvSpPr/>
          <p:nvPr/>
        </p:nvSpPr>
        <p:spPr>
          <a:xfrm>
            <a:off x="3958006" y="4424667"/>
            <a:ext cx="2313696" cy="244593"/>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DL frame TX </a:t>
            </a:r>
            <a:endParaRPr kumimoji="0" lang="en-US" altLang="ko-KR" sz="1050" b="0" i="0" u="none" strike="noStrike" cap="none" normalizeH="0" dirty="0" smtClean="0">
              <a:ln>
                <a:noFill/>
              </a:ln>
              <a:solidFill>
                <a:schemeClr val="tx1"/>
              </a:solidFill>
              <a:effectLst/>
              <a:latin typeface="Times New Roman" pitchFamily="16" charset="0"/>
              <a:ea typeface="MS Gothic" charset="-128"/>
            </a:endParaRPr>
          </a:p>
        </p:txBody>
      </p:sp>
      <p:cxnSp>
        <p:nvCxnSpPr>
          <p:cNvPr id="38" name="직선 화살표 연결선 37"/>
          <p:cNvCxnSpPr/>
          <p:nvPr/>
        </p:nvCxnSpPr>
        <p:spPr bwMode="auto">
          <a:xfrm>
            <a:off x="5148064" y="4667958"/>
            <a:ext cx="0" cy="86462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9" name="직사각형 38"/>
          <p:cNvSpPr/>
          <p:nvPr/>
        </p:nvSpPr>
        <p:spPr>
          <a:xfrm>
            <a:off x="3859878" y="4846494"/>
            <a:ext cx="2411824" cy="244593"/>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UL frame RX</a:t>
            </a:r>
            <a:endParaRPr kumimoji="0" lang="en-US" altLang="ko-KR" sz="1050" b="0" i="0" u="none" strike="noStrike" cap="none" normalizeH="0" dirty="0" smtClean="0">
              <a:ln>
                <a:noFill/>
              </a:ln>
              <a:solidFill>
                <a:schemeClr val="tx1"/>
              </a:solidFill>
              <a:effectLst/>
              <a:latin typeface="Times New Roman" pitchFamily="16" charset="0"/>
              <a:ea typeface="MS Gothic" charset="-128"/>
            </a:endParaRPr>
          </a:p>
        </p:txBody>
      </p:sp>
      <p:sp>
        <p:nvSpPr>
          <p:cNvPr id="43" name="직사각형 42"/>
          <p:cNvSpPr/>
          <p:nvPr/>
        </p:nvSpPr>
        <p:spPr>
          <a:xfrm>
            <a:off x="3995936" y="4499059"/>
            <a:ext cx="144016" cy="120994"/>
          </a:xfrm>
          <a:prstGeom prst="rect">
            <a:avLst/>
          </a:prstGeom>
          <a:solidFill>
            <a:srgbClr val="FFC00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44" name="직선 화살표 연결선 43"/>
          <p:cNvCxnSpPr>
            <a:stCxn id="43" idx="1"/>
            <a:endCxn id="45" idx="3"/>
          </p:cNvCxnSpPr>
          <p:nvPr/>
        </p:nvCxnSpPr>
        <p:spPr bwMode="auto">
          <a:xfrm flipH="1" flipV="1">
            <a:off x="3114095" y="4422737"/>
            <a:ext cx="881841" cy="13681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5" name="TextBox 44"/>
          <p:cNvSpPr txBox="1"/>
          <p:nvPr/>
        </p:nvSpPr>
        <p:spPr>
          <a:xfrm>
            <a:off x="1632599" y="4299626"/>
            <a:ext cx="148149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Unavailability of 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67" name="모서리가 둥근 직사각형 66"/>
          <p:cNvSpPr/>
          <p:nvPr/>
        </p:nvSpPr>
        <p:spPr>
          <a:xfrm>
            <a:off x="6815941" y="6098641"/>
            <a:ext cx="536628" cy="262298"/>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8" name="TextBox 67"/>
          <p:cNvSpPr txBox="1"/>
          <p:nvPr/>
        </p:nvSpPr>
        <p:spPr>
          <a:xfrm>
            <a:off x="7586513" y="6023592"/>
            <a:ext cx="1317990" cy="4001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Power saving (e.g., </a:t>
            </a:r>
          </a:p>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doze state)</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Tree>
    <p:extLst>
      <p:ext uri="{BB962C8B-B14F-4D97-AF65-F5344CB8AC3E}">
        <p14:creationId xmlns:p14="http://schemas.microsoft.com/office/powerpoint/2010/main" val="41342700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t>We need to consider the power efficiency of EHT STAs for 11be</a:t>
            </a:r>
          </a:p>
          <a:p>
            <a:pPr>
              <a:buFont typeface="Arial" panose="020B0604020202020204" pitchFamily="34" charset="0"/>
              <a:buChar char="•"/>
            </a:pPr>
            <a:r>
              <a:rPr lang="en-US" altLang="ko-KR" dirty="0" smtClean="0"/>
              <a:t>We proposed some enhanced power saving mechanisms considering the multi-link concept</a:t>
            </a:r>
          </a:p>
          <a:p>
            <a:pPr lvl="1">
              <a:buFont typeface="Arial" panose="020B0604020202020204" pitchFamily="34" charset="0"/>
              <a:buChar char="•"/>
            </a:pPr>
            <a:r>
              <a:rPr lang="en-US" altLang="ko-KR" dirty="0" smtClean="0"/>
              <a:t>OM Control</a:t>
            </a:r>
          </a:p>
          <a:p>
            <a:pPr lvl="1">
              <a:buFont typeface="Arial" panose="020B0604020202020204" pitchFamily="34" charset="0"/>
              <a:buChar char="•"/>
            </a:pPr>
            <a:r>
              <a:rPr lang="en-US" altLang="ko-KR" dirty="0" smtClean="0"/>
              <a:t>TWT operation</a:t>
            </a:r>
          </a:p>
          <a:p>
            <a:pPr lvl="1">
              <a:buFont typeface="Arial" panose="020B0604020202020204" pitchFamily="34" charset="0"/>
              <a:buChar char="•"/>
            </a:pPr>
            <a:r>
              <a:rPr lang="en-US" altLang="ko-KR" dirty="0" smtClean="0"/>
              <a:t>Intra-BSS PPDU Power save</a:t>
            </a:r>
          </a:p>
          <a:p>
            <a:pPr marL="0" indent="0"/>
            <a:endParaRPr lang="en-US" altLang="ko-KR" dirty="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2019</a:t>
            </a:r>
            <a:endParaRPr lang="en-GB" dirty="0"/>
          </a:p>
        </p:txBody>
      </p:sp>
    </p:spTree>
    <p:extLst>
      <p:ext uri="{BB962C8B-B14F-4D97-AF65-F5344CB8AC3E}">
        <p14:creationId xmlns:p14="http://schemas.microsoft.com/office/powerpoint/2010/main" val="7408688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a:t>
            </a:r>
            <a:endParaRPr lang="ko-KR" altLang="en-US"/>
          </a:p>
        </p:txBody>
      </p:sp>
      <p:sp>
        <p:nvSpPr>
          <p:cNvPr id="3" name="내용 개체 틀 2"/>
          <p:cNvSpPr>
            <a:spLocks noGrp="1"/>
          </p:cNvSpPr>
          <p:nvPr>
            <p:ph idx="1"/>
          </p:nvPr>
        </p:nvSpPr>
        <p:spPr/>
        <p:txBody>
          <a:bodyPr/>
          <a:lstStyle/>
          <a:p>
            <a:r>
              <a:rPr lang="en-US" altLang="ko-KR" dirty="0"/>
              <a:t>[1] </a:t>
            </a:r>
            <a:r>
              <a:rPr lang="en-US" altLang="ko-KR" dirty="0" smtClean="0"/>
              <a:t>11-18/1231r6, EHT Proposed PAR</a:t>
            </a:r>
            <a:endParaRPr lang="en-US" altLang="ko-KR" dirty="0"/>
          </a:p>
          <a:p>
            <a:r>
              <a:rPr lang="en-US" altLang="ko-KR" dirty="0"/>
              <a:t>[2] </a:t>
            </a:r>
            <a:r>
              <a:rPr lang="en-US" altLang="ko-KR" dirty="0" smtClean="0"/>
              <a:t>Draft P802.11ax D4.3</a:t>
            </a:r>
          </a:p>
          <a:p>
            <a:r>
              <a:rPr lang="en-US" altLang="ko-KR" dirty="0" smtClean="0"/>
              <a:t>[3] 11-18/1171, View </a:t>
            </a:r>
            <a:r>
              <a:rPr lang="en-US" altLang="ko-KR" dirty="0"/>
              <a:t>on EHT objectives and </a:t>
            </a:r>
            <a:r>
              <a:rPr lang="en-US" altLang="ko-KR" dirty="0" smtClean="0"/>
              <a:t>technologies</a:t>
            </a:r>
          </a:p>
          <a:p>
            <a:r>
              <a:rPr lang="en-US" altLang="ko-KR" dirty="0" smtClean="0"/>
              <a:t>[4] 11-18/1525, </a:t>
            </a:r>
            <a:r>
              <a:rPr lang="en-US" altLang="ko-KR" dirty="0"/>
              <a:t>EHT features for Multi-Band </a:t>
            </a:r>
            <a:r>
              <a:rPr lang="en-US" altLang="ko-KR" dirty="0" smtClean="0"/>
              <a:t>Operation</a:t>
            </a:r>
          </a:p>
          <a:p>
            <a:r>
              <a:rPr lang="en-US" altLang="ko-KR" dirty="0" smtClean="0"/>
              <a:t>[5] 11-18/1908, </a:t>
            </a:r>
            <a:r>
              <a:rPr lang="en-US" altLang="ko-KR" dirty="0"/>
              <a:t>Overview of Full Duplex over</a:t>
            </a:r>
            <a:br>
              <a:rPr lang="en-US" altLang="ko-KR" dirty="0"/>
            </a:br>
            <a:r>
              <a:rPr lang="en-US" altLang="ko-KR" dirty="0"/>
              <a:t>Multi- Band (FD-MB) for </a:t>
            </a:r>
            <a:r>
              <a:rPr lang="en-US" altLang="ko-KR" dirty="0" smtClean="0"/>
              <a:t>EHT</a:t>
            </a:r>
          </a:p>
          <a:p>
            <a:r>
              <a:rPr lang="en-US" altLang="ko-KR" dirty="0" smtClean="0"/>
              <a:t>[6] 11-19/773, </a:t>
            </a:r>
            <a:r>
              <a:rPr lang="en-US" altLang="ko-KR" dirty="0"/>
              <a:t>Multi-link Operation </a:t>
            </a:r>
            <a:r>
              <a:rPr lang="en-US" altLang="ko-KR" dirty="0" smtClean="0"/>
              <a:t>Framework</a:t>
            </a:r>
          </a:p>
          <a:p>
            <a:r>
              <a:rPr lang="en-US" altLang="ko-KR" dirty="0" smtClean="0"/>
              <a:t>[7] 11-19/777, </a:t>
            </a:r>
            <a:r>
              <a:rPr lang="en-US" altLang="ko-KR" dirty="0"/>
              <a:t>Performance on Multi-band Operation</a:t>
            </a:r>
            <a:endParaRPr lang="en-US" altLang="ko-KR" dirty="0" smtClean="0"/>
          </a:p>
          <a:p>
            <a:r>
              <a:rPr lang="en-US" altLang="ko-KR" dirty="0" smtClean="0"/>
              <a:t>[8] 11-19/823, Multi-Link Aggregation</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2019</a:t>
            </a:r>
            <a:endParaRPr lang="en-GB" dirty="0"/>
          </a:p>
        </p:txBody>
      </p:sp>
    </p:spTree>
    <p:extLst>
      <p:ext uri="{BB962C8B-B14F-4D97-AF65-F5344CB8AC3E}">
        <p14:creationId xmlns:p14="http://schemas.microsoft.com/office/powerpoint/2010/main" val="35189139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a:t>Do you agree to </a:t>
            </a:r>
            <a:r>
              <a:rPr lang="en-US" altLang="ko-KR" dirty="0" smtClean="0"/>
              <a:t>add the following into the </a:t>
            </a:r>
            <a:r>
              <a:rPr lang="en-US" altLang="ko-KR" dirty="0" err="1" smtClean="0"/>
              <a:t>TGbe</a:t>
            </a:r>
            <a:r>
              <a:rPr lang="en-US" altLang="ko-KR" dirty="0" smtClean="0"/>
              <a:t> SFD?</a:t>
            </a:r>
            <a:endParaRPr lang="en-US" altLang="ko-KR" dirty="0"/>
          </a:p>
          <a:p>
            <a:pPr marL="800100" lvl="1" indent="-342900">
              <a:buFont typeface="Wingdings" panose="05000000000000000000" pitchFamily="2" charset="2"/>
              <a:buChar char="ü"/>
            </a:pPr>
            <a:r>
              <a:rPr lang="en-US" altLang="ko-KR" dirty="0"/>
              <a:t>A </a:t>
            </a:r>
            <a:r>
              <a:rPr lang="en-US" altLang="ko-KR" dirty="0" smtClean="0"/>
              <a:t>STA </a:t>
            </a:r>
            <a:r>
              <a:rPr lang="en-US" altLang="ko-KR" dirty="0"/>
              <a:t>within </a:t>
            </a:r>
            <a:r>
              <a:rPr lang="en-US" altLang="ko-KR" dirty="0" smtClean="0"/>
              <a:t>a non-AP MLD can send its associated AP a request frame to request the </a:t>
            </a:r>
            <a:r>
              <a:rPr lang="en-US" altLang="ko-KR" dirty="0"/>
              <a:t>TWT Service </a:t>
            </a:r>
            <a:r>
              <a:rPr lang="en-US" altLang="ko-KR" dirty="0" smtClean="0"/>
              <a:t>Period(s) </a:t>
            </a:r>
            <a:r>
              <a:rPr lang="en-US" altLang="ko-KR" dirty="0"/>
              <a:t>for </a:t>
            </a:r>
            <a:r>
              <a:rPr lang="en-US" altLang="ko-KR" dirty="0" smtClean="0"/>
              <a:t>other link(s) </a:t>
            </a:r>
            <a:r>
              <a:rPr lang="en-US" altLang="ko-KR" dirty="0"/>
              <a:t>within the same </a:t>
            </a:r>
            <a:r>
              <a:rPr lang="en-US" altLang="ko-KR" dirty="0" smtClean="0"/>
              <a:t>non-AP MLD</a:t>
            </a:r>
          </a:p>
          <a:p>
            <a:pPr marL="800100" lvl="1" indent="-342900">
              <a:buFont typeface="Wingdings" panose="05000000000000000000" pitchFamily="2" charset="2"/>
              <a:buChar char="ü"/>
            </a:pPr>
            <a:r>
              <a:rPr lang="en-US" altLang="ko-KR" dirty="0" smtClean="0"/>
              <a:t>An AP </a:t>
            </a:r>
            <a:r>
              <a:rPr lang="en-US" altLang="ko-KR" dirty="0"/>
              <a:t>within </a:t>
            </a:r>
            <a:r>
              <a:rPr lang="en-US" altLang="ko-KR" dirty="0" smtClean="0"/>
              <a:t>an AP </a:t>
            </a:r>
            <a:r>
              <a:rPr lang="en-US" altLang="ko-KR" dirty="0"/>
              <a:t>MLD </a:t>
            </a:r>
            <a:r>
              <a:rPr lang="en-US" altLang="ko-KR" dirty="0" smtClean="0"/>
              <a:t>can </a:t>
            </a:r>
            <a:r>
              <a:rPr lang="en-US" altLang="ko-KR" dirty="0"/>
              <a:t>send </a:t>
            </a:r>
            <a:r>
              <a:rPr lang="en-US" altLang="ko-KR" dirty="0" smtClean="0"/>
              <a:t>a STA within a non-AP MLD </a:t>
            </a:r>
            <a:r>
              <a:rPr lang="en-US" altLang="ko-KR" dirty="0"/>
              <a:t>a </a:t>
            </a:r>
            <a:r>
              <a:rPr lang="en-US" altLang="ko-KR" dirty="0" smtClean="0"/>
              <a:t>response frame including the information for </a:t>
            </a:r>
            <a:r>
              <a:rPr lang="en-US" altLang="ko-KR" dirty="0"/>
              <a:t>TWT Service Period(s) for other link(s) within the </a:t>
            </a:r>
            <a:r>
              <a:rPr lang="en-US" altLang="ko-KR" dirty="0" smtClean="0"/>
              <a:t>same non-AP MLD in response to the request frame if the AP receives the request frame from the STA</a:t>
            </a:r>
            <a:endParaRPr lang="en-US" altLang="ko-KR" dirty="0"/>
          </a:p>
          <a:p>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smtClean="0"/>
              <a:t>September</a:t>
            </a:r>
            <a:r>
              <a:rPr lang="en-US" smtClean="0"/>
              <a:t>, </a:t>
            </a:r>
            <a:r>
              <a:rPr lang="en-US" altLang="ko-KR" smtClean="0"/>
              <a:t>2019</a:t>
            </a:r>
            <a:endParaRPr lang="en-GB" dirty="0"/>
          </a:p>
        </p:txBody>
      </p:sp>
    </p:spTree>
    <p:extLst>
      <p:ext uri="{BB962C8B-B14F-4D97-AF65-F5344CB8AC3E}">
        <p14:creationId xmlns:p14="http://schemas.microsoft.com/office/powerpoint/2010/main" val="32548013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2</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a:t>Do you agree to add the following into the </a:t>
            </a:r>
            <a:r>
              <a:rPr lang="en-US" altLang="ko-KR" dirty="0" err="1"/>
              <a:t>TGbe</a:t>
            </a:r>
            <a:r>
              <a:rPr lang="en-US" altLang="ko-KR" dirty="0"/>
              <a:t> SFD?</a:t>
            </a:r>
          </a:p>
          <a:p>
            <a:pPr lvl="1">
              <a:buFont typeface="Arial" panose="020B0604020202020204" pitchFamily="34" charset="0"/>
              <a:buChar char="•"/>
            </a:pPr>
            <a:r>
              <a:rPr lang="en-US" altLang="ko-KR" dirty="0" smtClean="0"/>
              <a:t>An </a:t>
            </a:r>
            <a:r>
              <a:rPr lang="en-US" altLang="ko-KR" dirty="0"/>
              <a:t>AP within </a:t>
            </a:r>
            <a:r>
              <a:rPr lang="en-US" altLang="ko-KR" dirty="0" smtClean="0"/>
              <a:t>AP </a:t>
            </a:r>
            <a:r>
              <a:rPr lang="en-US" altLang="ko-KR" dirty="0"/>
              <a:t>MLD can send a non-AP STA within a </a:t>
            </a:r>
            <a:r>
              <a:rPr lang="en-US" altLang="ko-KR" dirty="0" smtClean="0"/>
              <a:t>non-AP MLD a </a:t>
            </a:r>
            <a:r>
              <a:rPr lang="en-US" altLang="ko-KR" dirty="0"/>
              <a:t>frame to wake up other non-AP STA(s) within the same non-AP </a:t>
            </a:r>
            <a:r>
              <a:rPr lang="en-US" altLang="ko-KR" dirty="0" smtClean="0"/>
              <a:t>MLD that has(have) entered doze state</a:t>
            </a:r>
          </a:p>
          <a:p>
            <a:pPr lvl="1">
              <a:buFont typeface="Arial" panose="020B0604020202020204" pitchFamily="34" charset="0"/>
              <a:buChar char="•"/>
            </a:pPr>
            <a:r>
              <a:rPr lang="en-US" altLang="ko-KR" dirty="0" smtClean="0"/>
              <a:t>If a STA within a non-AP MLD receives a frame to wake up other STA(s) within the same non-AP MLD that has(have) entered doze state, the other STA(s) indicated by the frame shall transition from doze state into awake state </a:t>
            </a:r>
          </a:p>
          <a:p>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smtClean="0"/>
              <a:t>September</a:t>
            </a:r>
            <a:r>
              <a:rPr lang="en-US" smtClean="0"/>
              <a:t>, </a:t>
            </a:r>
            <a:r>
              <a:rPr lang="en-US" altLang="ko-KR" smtClean="0"/>
              <a:t>2019</a:t>
            </a:r>
            <a:endParaRPr lang="en-GB" dirty="0"/>
          </a:p>
        </p:txBody>
      </p:sp>
    </p:spTree>
    <p:extLst>
      <p:ext uri="{BB962C8B-B14F-4D97-AF65-F5344CB8AC3E}">
        <p14:creationId xmlns:p14="http://schemas.microsoft.com/office/powerpoint/2010/main" val="29579839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3</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a:t>Do you agree to add the following into the </a:t>
            </a:r>
            <a:r>
              <a:rPr lang="en-US" altLang="ko-KR" dirty="0" err="1"/>
              <a:t>TGbe</a:t>
            </a:r>
            <a:r>
              <a:rPr lang="en-US" altLang="ko-KR" dirty="0"/>
              <a:t> SFD?</a:t>
            </a:r>
          </a:p>
          <a:p>
            <a:pPr lvl="1">
              <a:buFont typeface="Arial" panose="020B0604020202020204" pitchFamily="34" charset="0"/>
              <a:buChar char="•"/>
            </a:pPr>
            <a:r>
              <a:rPr lang="en-US" altLang="ko-KR" dirty="0" smtClean="0"/>
              <a:t>A </a:t>
            </a:r>
            <a:r>
              <a:rPr lang="en-US" altLang="ko-KR" dirty="0"/>
              <a:t>non-AP STA within an non-AP MLD can send its associated AP a frame to indicate that other non-AP STA(s) within the same non-AP MLD </a:t>
            </a:r>
            <a:r>
              <a:rPr lang="en-US" altLang="ko-KR" dirty="0" smtClean="0"/>
              <a:t>that has(have) entered doze state is(are) in </a:t>
            </a:r>
            <a:r>
              <a:rPr lang="en-US" altLang="ko-KR" dirty="0"/>
              <a:t>awake state currently</a:t>
            </a:r>
          </a:p>
          <a:p>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smtClean="0"/>
              <a:t>September</a:t>
            </a:r>
            <a:r>
              <a:rPr lang="en-US" smtClean="0"/>
              <a:t>, </a:t>
            </a:r>
            <a:r>
              <a:rPr lang="en-US" altLang="ko-KR" smtClean="0"/>
              <a:t>2019</a:t>
            </a:r>
            <a:endParaRPr lang="en-GB" dirty="0"/>
          </a:p>
        </p:txBody>
      </p:sp>
    </p:spTree>
    <p:extLst>
      <p:ext uri="{BB962C8B-B14F-4D97-AF65-F5344CB8AC3E}">
        <p14:creationId xmlns:p14="http://schemas.microsoft.com/office/powerpoint/2010/main" val="2776365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t>PAR for </a:t>
            </a:r>
            <a:r>
              <a:rPr lang="en-US" altLang="ko-KR" dirty="0" err="1" smtClean="0"/>
              <a:t>TGbe</a:t>
            </a:r>
            <a:r>
              <a:rPr lang="en-US" altLang="ko-KR" dirty="0" smtClean="0"/>
              <a:t> [1] </a:t>
            </a:r>
          </a:p>
          <a:p>
            <a:pPr lvl="1">
              <a:buFont typeface="Arial" panose="020B0604020202020204" pitchFamily="34" charset="0"/>
              <a:buChar char="•"/>
            </a:pPr>
            <a:r>
              <a:rPr lang="en-GB" altLang="ko-KR" b="1" dirty="0"/>
              <a:t>5.5 Need for the Project</a:t>
            </a:r>
            <a:r>
              <a:rPr lang="en-GB" altLang="ko-KR" b="1" dirty="0" smtClean="0"/>
              <a:t>:</a:t>
            </a:r>
          </a:p>
          <a:p>
            <a:pPr lvl="2">
              <a:buFont typeface="Arial" panose="020B0604020202020204" pitchFamily="34" charset="0"/>
              <a:buChar char="•"/>
            </a:pPr>
            <a:r>
              <a:rPr lang="en-GB" altLang="ko-KR" b="1" dirty="0" smtClean="0"/>
              <a:t>…</a:t>
            </a:r>
            <a:endParaRPr lang="en-GB" altLang="ko-KR" dirty="0" smtClean="0"/>
          </a:p>
          <a:p>
            <a:pPr lvl="2">
              <a:buFont typeface="Arial" panose="020B0604020202020204" pitchFamily="34" charset="0"/>
              <a:buChar char="•"/>
            </a:pPr>
            <a:r>
              <a:rPr lang="en-GB" altLang="ko-KR" dirty="0" smtClean="0"/>
              <a:t>With </a:t>
            </a:r>
            <a:r>
              <a:rPr lang="en-GB" altLang="ko-KR" dirty="0"/>
              <a:t>the high throughput and stringent real-time delay requirements of these applications, users expect enhanced throughput, enhanced reliability, reduced latency and jitter, and </a:t>
            </a:r>
            <a:r>
              <a:rPr lang="en-GB" altLang="ko-KR" dirty="0">
                <a:solidFill>
                  <a:srgbClr val="FF0000"/>
                </a:solidFill>
              </a:rPr>
              <a:t>improved power efficiency </a:t>
            </a:r>
            <a:r>
              <a:rPr lang="en-GB" altLang="ko-KR" dirty="0"/>
              <a:t>in supporting their applications over WLAN.</a:t>
            </a:r>
            <a:endParaRPr lang="ko-KR" altLang="ko-KR"/>
          </a:p>
          <a:p>
            <a:pPr lvl="1">
              <a:buFont typeface="Arial" panose="020B0604020202020204" pitchFamily="34" charset="0"/>
              <a:buChar char="•"/>
            </a:pPr>
            <a:endParaRPr lang="en-US" altLang="ko-KR" dirty="0" smtClean="0"/>
          </a:p>
          <a:p>
            <a:pPr>
              <a:buFont typeface="Arial" panose="020B0604020202020204" pitchFamily="34" charset="0"/>
              <a:buChar char="•"/>
            </a:pPr>
            <a:r>
              <a:rPr lang="en-US" altLang="ko-KR" dirty="0" smtClean="0"/>
              <a:t>In </a:t>
            </a:r>
            <a:r>
              <a:rPr lang="en-US" altLang="ko-KR" dirty="0"/>
              <a:t>this contribution, we </a:t>
            </a:r>
            <a:r>
              <a:rPr lang="en-US" altLang="ko-KR" dirty="0" smtClean="0"/>
              <a:t>propose </a:t>
            </a:r>
            <a:r>
              <a:rPr lang="en-US" altLang="ko-KR" dirty="0"/>
              <a:t>the enhanced power saving mechanism for EHT STAs in 11be</a:t>
            </a:r>
            <a:endParaRPr lang="ko-KR" altLang="en-US"/>
          </a:p>
          <a:p>
            <a:pPr>
              <a:buFont typeface="Arial" panose="020B0604020202020204" pitchFamily="34" charset="0"/>
              <a:buChar char="•"/>
            </a:pP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a:t>
            </a:r>
            <a:r>
              <a:rPr lang="en-US" altLang="ko-KR" dirty="0" smtClean="0"/>
              <a:t>2019</a:t>
            </a:r>
            <a:endParaRPr lang="en-GB" dirty="0"/>
          </a:p>
        </p:txBody>
      </p:sp>
    </p:spTree>
    <p:extLst>
      <p:ext uri="{BB962C8B-B14F-4D97-AF65-F5344CB8AC3E}">
        <p14:creationId xmlns:p14="http://schemas.microsoft.com/office/powerpoint/2010/main" val="11429306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Background</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600" dirty="0" smtClean="0"/>
              <a:t>Operating Mode (OM) Control in 11ax [2]</a:t>
            </a:r>
          </a:p>
          <a:p>
            <a:pPr lvl="1">
              <a:buFont typeface="Arial" panose="020B0604020202020204" pitchFamily="34" charset="0"/>
              <a:buChar char="•"/>
            </a:pPr>
            <a:r>
              <a:rPr lang="en-US" altLang="ko-KR" sz="1400" dirty="0" smtClean="0"/>
              <a:t>Non-AP STA can inform its AP of the bandwidth and number of spatial stream to receive the DL PPDU or</a:t>
            </a:r>
            <a:r>
              <a:rPr lang="ko-KR" altLang="en-US" sz="1400" smtClean="0"/>
              <a:t> </a:t>
            </a:r>
            <a:r>
              <a:rPr lang="en-US" altLang="ko-KR" sz="1400" dirty="0" smtClean="0"/>
              <a:t>transmit the UL PPDU by using OM Control field</a:t>
            </a:r>
          </a:p>
          <a:p>
            <a:pPr lvl="1">
              <a:buFont typeface="Arial" panose="020B0604020202020204" pitchFamily="34" charset="0"/>
              <a:buChar char="•"/>
            </a:pPr>
            <a:r>
              <a:rPr lang="en-US" altLang="ko-KR" sz="1400" dirty="0" smtClean="0"/>
              <a:t>AP sends DL frame to the STA based on the requested Receive Operating Mode Indication (ROMI) and allocates the UL resource to the STA based on the requested Transmit Operating Mode Indication (TOMI)</a:t>
            </a:r>
          </a:p>
          <a:p>
            <a:pPr lvl="1">
              <a:buFont typeface="Arial" panose="020B0604020202020204" pitchFamily="34" charset="0"/>
              <a:buChar char="•"/>
            </a:pPr>
            <a:r>
              <a:rPr lang="en-US" altLang="ko-KR" sz="1400" dirty="0" smtClean="0"/>
              <a:t>Example of ROMI</a:t>
            </a:r>
          </a:p>
          <a:p>
            <a:pPr lvl="1">
              <a:buFont typeface="Arial" panose="020B0604020202020204" pitchFamily="34" charset="0"/>
              <a:buChar char="•"/>
            </a:pPr>
            <a:endParaRPr lang="en-US" altLang="ko-KR" sz="1200" dirty="0" smtClean="0"/>
          </a:p>
          <a:p>
            <a:pPr lvl="1">
              <a:buFont typeface="Arial" panose="020B0604020202020204" pitchFamily="34" charset="0"/>
              <a:buChar char="•"/>
            </a:pPr>
            <a:endParaRPr lang="en-US" altLang="ko-KR" sz="14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2019</a:t>
            </a:r>
            <a:endParaRPr lang="en-GB" dirty="0"/>
          </a:p>
        </p:txBody>
      </p:sp>
      <p:cxnSp>
        <p:nvCxnSpPr>
          <p:cNvPr id="10" name="직선 연결선 9"/>
          <p:cNvCxnSpPr/>
          <p:nvPr/>
        </p:nvCxnSpPr>
        <p:spPr bwMode="auto">
          <a:xfrm>
            <a:off x="1259632" y="4876325"/>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TextBox 16"/>
          <p:cNvSpPr txBox="1"/>
          <p:nvPr/>
        </p:nvSpPr>
        <p:spPr>
          <a:xfrm>
            <a:off x="912236" y="4868425"/>
            <a:ext cx="407483"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18" name="TextBox 17"/>
          <p:cNvSpPr txBox="1"/>
          <p:nvPr/>
        </p:nvSpPr>
        <p:spPr>
          <a:xfrm>
            <a:off x="912236" y="4638238"/>
            <a:ext cx="343364"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AP</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19" name="직사각형 18"/>
          <p:cNvSpPr/>
          <p:nvPr/>
        </p:nvSpPr>
        <p:spPr>
          <a:xfrm>
            <a:off x="1634324" y="4876325"/>
            <a:ext cx="937412"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UL Data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0" name="직사각형 19"/>
          <p:cNvSpPr/>
          <p:nvPr/>
        </p:nvSpPr>
        <p:spPr>
          <a:xfrm>
            <a:off x="2699792" y="4589220"/>
            <a:ext cx="503378"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BA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12" name="TextBox 11"/>
          <p:cNvSpPr txBox="1"/>
          <p:nvPr/>
        </p:nvSpPr>
        <p:spPr>
          <a:xfrm>
            <a:off x="213126" y="4123035"/>
            <a:ext cx="1197847" cy="400110"/>
          </a:xfrm>
          <a:prstGeom prst="rect">
            <a:avLst/>
          </a:prstGeom>
          <a:noFill/>
          <a:ln>
            <a:solidFill>
              <a:srgbClr val="92D050"/>
            </a:solid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Rx NSS =2, Rx BW= 40MHz</a:t>
            </a:r>
            <a:endParaRPr kumimoji="1" lang="ko-KR" altLang="en-US" sz="1000" dirty="0" err="1" smtClean="0">
              <a:solidFill>
                <a:srgbClr val="000000"/>
              </a:solidFill>
              <a:latin typeface="Arial" pitchFamily="34" charset="0"/>
              <a:ea typeface="돋움" pitchFamily="50" charset="-127"/>
            </a:endParaRPr>
          </a:p>
        </p:txBody>
      </p:sp>
      <p:sp>
        <p:nvSpPr>
          <p:cNvPr id="13" name="모서리가 둥근 직사각형 12"/>
          <p:cNvSpPr/>
          <p:nvPr/>
        </p:nvSpPr>
        <p:spPr>
          <a:xfrm>
            <a:off x="1187624" y="5228529"/>
            <a:ext cx="446699" cy="232552"/>
          </a:xfrm>
          <a:prstGeom prst="roundRect">
            <a:avLst/>
          </a:prstGeom>
          <a:solidFill>
            <a:schemeClr val="accent1">
              <a:lumMod val="40000"/>
              <a:lumOff val="60000"/>
            </a:schemeClr>
          </a:solidFill>
          <a:ln>
            <a:no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Times New Roman" pitchFamily="16" charset="0"/>
                <a:ea typeface="MS Gothic" charset="-128"/>
              </a:rPr>
              <a:t>RX</a:t>
            </a:r>
            <a:endParaRPr kumimoji="0" lang="ko-KR" altLang="en-US" sz="10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3" name="모서리가 둥근 직사각형 22"/>
          <p:cNvSpPr/>
          <p:nvPr/>
        </p:nvSpPr>
        <p:spPr>
          <a:xfrm>
            <a:off x="2603727" y="5228529"/>
            <a:ext cx="599443" cy="232552"/>
          </a:xfrm>
          <a:prstGeom prst="roundRect">
            <a:avLst/>
          </a:prstGeom>
          <a:solidFill>
            <a:schemeClr val="accent1">
              <a:lumMod val="40000"/>
              <a:lumOff val="60000"/>
            </a:schemeClr>
          </a:solidFill>
          <a:ln>
            <a:no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Times New Roman" pitchFamily="16" charset="0"/>
                <a:ea typeface="MS Gothic" charset="-128"/>
              </a:rPr>
              <a:t>RX</a:t>
            </a:r>
            <a:endParaRPr kumimoji="0" lang="ko-KR" altLang="en-US" sz="10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4" name="모서리가 둥근 직사각형 23"/>
          <p:cNvSpPr/>
          <p:nvPr/>
        </p:nvSpPr>
        <p:spPr>
          <a:xfrm>
            <a:off x="3235162" y="5228529"/>
            <a:ext cx="3785110" cy="232552"/>
          </a:xfrm>
          <a:prstGeom prst="roundRect">
            <a:avLst/>
          </a:prstGeom>
          <a:solidFill>
            <a:schemeClr val="accent1">
              <a:lumMod val="40000"/>
              <a:lumOff val="60000"/>
            </a:schemeClr>
          </a:solidFill>
          <a:ln>
            <a:no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Times New Roman" pitchFamily="16" charset="0"/>
                <a:ea typeface="MS Gothic" charset="-128"/>
              </a:rPr>
              <a:t>RX</a:t>
            </a:r>
            <a:endParaRPr kumimoji="0" lang="ko-KR" altLang="en-US" sz="10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5" name="직사각형 24"/>
          <p:cNvSpPr/>
          <p:nvPr/>
        </p:nvSpPr>
        <p:spPr>
          <a:xfrm>
            <a:off x="4551640" y="4588372"/>
            <a:ext cx="1244495"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DL Data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6" name="직사각형 25"/>
          <p:cNvSpPr/>
          <p:nvPr/>
        </p:nvSpPr>
        <p:spPr>
          <a:xfrm>
            <a:off x="5923333" y="4876325"/>
            <a:ext cx="503378"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BA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8" name="모서리가 둥근 직사각형 27"/>
          <p:cNvSpPr/>
          <p:nvPr/>
        </p:nvSpPr>
        <p:spPr>
          <a:xfrm>
            <a:off x="1651994" y="5228529"/>
            <a:ext cx="919741" cy="232552"/>
          </a:xfrm>
          <a:prstGeom prst="roundRect">
            <a:avLst/>
          </a:prstGeom>
          <a:solidFill>
            <a:srgbClr val="FFC000"/>
          </a:solidFill>
          <a:ln>
            <a:no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Times New Roman" pitchFamily="16" charset="0"/>
                <a:ea typeface="MS Gothic" charset="-128"/>
              </a:rPr>
              <a:t>TX</a:t>
            </a:r>
            <a:endParaRPr kumimoji="0" lang="ko-KR" altLang="en-US" sz="10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5" name="직선 화살표 연결선 14"/>
          <p:cNvCxnSpPr>
            <a:stCxn id="12" idx="2"/>
            <a:endCxn id="17" idx="1"/>
          </p:cNvCxnSpPr>
          <p:nvPr/>
        </p:nvCxnSpPr>
        <p:spPr bwMode="auto">
          <a:xfrm>
            <a:off x="812050" y="4523145"/>
            <a:ext cx="100186" cy="468391"/>
          </a:xfrm>
          <a:prstGeom prst="straightConnector1">
            <a:avLst/>
          </a:prstGeom>
          <a:solidFill>
            <a:srgbClr val="00B8FF"/>
          </a:solidFill>
          <a:ln w="9525" cap="flat" cmpd="sng" algn="ctr">
            <a:solidFill>
              <a:srgbClr val="92D050"/>
            </a:solidFill>
            <a:prstDash val="solid"/>
            <a:round/>
            <a:headEnd type="none" w="med" len="med"/>
            <a:tailEnd type="triangle"/>
          </a:ln>
          <a:effectLst/>
        </p:spPr>
      </p:cxnSp>
      <p:cxnSp>
        <p:nvCxnSpPr>
          <p:cNvPr id="30" name="직선 화살표 연결선 29"/>
          <p:cNvCxnSpPr>
            <a:stCxn id="34" idx="3"/>
            <a:endCxn id="28" idx="2"/>
          </p:cNvCxnSpPr>
          <p:nvPr/>
        </p:nvCxnSpPr>
        <p:spPr bwMode="auto">
          <a:xfrm flipV="1">
            <a:off x="1534137" y="5461081"/>
            <a:ext cx="577728" cy="406980"/>
          </a:xfrm>
          <a:prstGeom prst="straightConnector1">
            <a:avLst/>
          </a:prstGeom>
          <a:solidFill>
            <a:srgbClr val="00B8FF"/>
          </a:solidFill>
          <a:ln w="9525" cap="flat" cmpd="sng" algn="ctr">
            <a:solidFill>
              <a:srgbClr val="92D050"/>
            </a:solidFill>
            <a:prstDash val="solid"/>
            <a:round/>
            <a:headEnd type="none" w="med" len="med"/>
            <a:tailEnd type="triangle"/>
          </a:ln>
          <a:effectLst/>
        </p:spPr>
      </p:cxnSp>
      <p:sp>
        <p:nvSpPr>
          <p:cNvPr id="34" name="TextBox 33"/>
          <p:cNvSpPr txBox="1"/>
          <p:nvPr/>
        </p:nvSpPr>
        <p:spPr>
          <a:xfrm>
            <a:off x="336290" y="5591062"/>
            <a:ext cx="1197847" cy="553998"/>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STA requests new Rx NSS=1, Rx BW=20MHz</a:t>
            </a:r>
            <a:endParaRPr kumimoji="1" lang="ko-KR" altLang="en-US" sz="1000" dirty="0" err="1" smtClean="0">
              <a:solidFill>
                <a:srgbClr val="000000"/>
              </a:solidFill>
              <a:latin typeface="Arial" pitchFamily="34" charset="0"/>
              <a:ea typeface="돋움" pitchFamily="50" charset="-127"/>
            </a:endParaRPr>
          </a:p>
        </p:txBody>
      </p:sp>
      <p:cxnSp>
        <p:nvCxnSpPr>
          <p:cNvPr id="35" name="직선 화살표 연결선 34"/>
          <p:cNvCxnSpPr>
            <a:stCxn id="23" idx="2"/>
            <a:endCxn id="37" idx="1"/>
          </p:cNvCxnSpPr>
          <p:nvPr/>
        </p:nvCxnSpPr>
        <p:spPr bwMode="auto">
          <a:xfrm>
            <a:off x="2903449" y="5461081"/>
            <a:ext cx="331713" cy="709599"/>
          </a:xfrm>
          <a:prstGeom prst="straightConnector1">
            <a:avLst/>
          </a:prstGeom>
          <a:solidFill>
            <a:srgbClr val="00B8FF"/>
          </a:solidFill>
          <a:ln w="9525" cap="flat" cmpd="sng" algn="ctr">
            <a:solidFill>
              <a:srgbClr val="92D050"/>
            </a:solidFill>
            <a:prstDash val="solid"/>
            <a:round/>
            <a:headEnd type="none" w="med" len="med"/>
            <a:tailEnd type="triangle"/>
          </a:ln>
          <a:effectLst/>
        </p:spPr>
      </p:cxnSp>
      <p:sp>
        <p:nvSpPr>
          <p:cNvPr id="37" name="TextBox 36"/>
          <p:cNvSpPr txBox="1"/>
          <p:nvPr/>
        </p:nvSpPr>
        <p:spPr>
          <a:xfrm>
            <a:off x="3235162" y="5970625"/>
            <a:ext cx="1840894" cy="400110"/>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STA receives BA using </a:t>
            </a:r>
          </a:p>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Rx NSS=2, Rx BW=40MHz</a:t>
            </a:r>
            <a:endParaRPr kumimoji="1" lang="ko-KR" altLang="en-US" sz="1000" dirty="0" err="1" smtClean="0">
              <a:solidFill>
                <a:srgbClr val="000000"/>
              </a:solidFill>
              <a:latin typeface="Arial" pitchFamily="34" charset="0"/>
              <a:ea typeface="돋움" pitchFamily="50" charset="-127"/>
            </a:endParaRPr>
          </a:p>
        </p:txBody>
      </p:sp>
      <p:sp>
        <p:nvSpPr>
          <p:cNvPr id="39" name="TextBox 38"/>
          <p:cNvSpPr txBox="1"/>
          <p:nvPr/>
        </p:nvSpPr>
        <p:spPr>
          <a:xfrm>
            <a:off x="4270375" y="5461081"/>
            <a:ext cx="1817082"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Rx NSS=1, Rx BW=20MHz</a:t>
            </a:r>
            <a:endParaRPr kumimoji="1" lang="ko-KR" altLang="en-US" sz="1000" dirty="0" err="1" smtClean="0">
              <a:solidFill>
                <a:srgbClr val="000000"/>
              </a:solidFill>
              <a:latin typeface="Arial" pitchFamily="34" charset="0"/>
              <a:ea typeface="돋움" pitchFamily="50" charset="-127"/>
            </a:endParaRPr>
          </a:p>
        </p:txBody>
      </p:sp>
      <p:sp>
        <p:nvSpPr>
          <p:cNvPr id="46" name="TextBox 45"/>
          <p:cNvSpPr txBox="1"/>
          <p:nvPr/>
        </p:nvSpPr>
        <p:spPr>
          <a:xfrm>
            <a:off x="2445485" y="4853950"/>
            <a:ext cx="1197847"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i="1" dirty="0" smtClean="0">
                <a:solidFill>
                  <a:srgbClr val="000000"/>
                </a:solidFill>
                <a:latin typeface="Arial" pitchFamily="34" charset="0"/>
                <a:ea typeface="돋움" pitchFamily="50" charset="-127"/>
              </a:rPr>
              <a:t>Accept</a:t>
            </a:r>
            <a:endParaRPr kumimoji="1" lang="ko-KR" altLang="en-US" sz="1000" i="1" dirty="0" err="1" smtClean="0">
              <a:solidFill>
                <a:srgbClr val="000000"/>
              </a:solidFill>
              <a:latin typeface="Arial" pitchFamily="34" charset="0"/>
              <a:ea typeface="돋움" pitchFamily="50" charset="-127"/>
            </a:endParaRPr>
          </a:p>
        </p:txBody>
      </p:sp>
      <p:sp>
        <p:nvSpPr>
          <p:cNvPr id="47" name="TextBox 46"/>
          <p:cNvSpPr txBox="1"/>
          <p:nvPr/>
        </p:nvSpPr>
        <p:spPr>
          <a:xfrm>
            <a:off x="5506264" y="4005064"/>
            <a:ext cx="1840894" cy="553998"/>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AP sends DL Data with new changed Rx values</a:t>
            </a:r>
          </a:p>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 (Rx NSS=1, Rx BW=20MHz)</a:t>
            </a:r>
            <a:endParaRPr kumimoji="1" lang="ko-KR" altLang="en-US" sz="1000" dirty="0" err="1" smtClean="0">
              <a:solidFill>
                <a:srgbClr val="000000"/>
              </a:solidFill>
              <a:latin typeface="Arial" pitchFamily="34" charset="0"/>
              <a:ea typeface="돋움" pitchFamily="50" charset="-127"/>
            </a:endParaRPr>
          </a:p>
        </p:txBody>
      </p:sp>
      <p:cxnSp>
        <p:nvCxnSpPr>
          <p:cNvPr id="49" name="직선 화살표 연결선 48"/>
          <p:cNvCxnSpPr>
            <a:stCxn id="47" idx="1"/>
            <a:endCxn id="25" idx="0"/>
          </p:cNvCxnSpPr>
          <p:nvPr/>
        </p:nvCxnSpPr>
        <p:spPr bwMode="auto">
          <a:xfrm flipH="1">
            <a:off x="5173888" y="4282063"/>
            <a:ext cx="332376" cy="30630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3511684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Background</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600" dirty="0" smtClean="0"/>
              <a:t>TWT operation in 11ax [2]</a:t>
            </a:r>
          </a:p>
          <a:p>
            <a:pPr lvl="1">
              <a:buFont typeface="Arial" panose="020B0604020202020204" pitchFamily="34" charset="0"/>
              <a:buChar char="•"/>
            </a:pPr>
            <a:r>
              <a:rPr lang="en-US" altLang="ko-KR" sz="1400" dirty="0" smtClean="0"/>
              <a:t>Individual TWT: Non-AP STA wakes up every TWT service period negotiated with TWT REQ&amp;RSP and sends/receives the frames with the associated AP</a:t>
            </a:r>
          </a:p>
          <a:p>
            <a:pPr lvl="2">
              <a:buFont typeface="Arial" panose="020B0604020202020204" pitchFamily="34" charset="0"/>
              <a:buChar char="•"/>
            </a:pPr>
            <a:r>
              <a:rPr lang="en-US" altLang="ko-KR" sz="1200" dirty="0" smtClean="0"/>
              <a:t>The STA can enter the doze state until its TWT SP</a:t>
            </a:r>
          </a:p>
          <a:p>
            <a:pPr lvl="1">
              <a:buFont typeface="Arial" panose="020B0604020202020204" pitchFamily="34" charset="0"/>
              <a:buChar char="•"/>
            </a:pPr>
            <a:endParaRPr lang="en-US" altLang="ko-KR" sz="1400" dirty="0" smtClean="0"/>
          </a:p>
          <a:p>
            <a:pPr lvl="1">
              <a:buFont typeface="Arial" panose="020B0604020202020204" pitchFamily="34" charset="0"/>
              <a:buChar char="•"/>
            </a:pPr>
            <a:endParaRPr lang="en-US" altLang="ko-KR" sz="1400" dirty="0" smtClean="0"/>
          </a:p>
          <a:p>
            <a:pPr lvl="1">
              <a:buFont typeface="Arial" panose="020B0604020202020204" pitchFamily="34" charset="0"/>
              <a:buChar char="•"/>
            </a:pPr>
            <a:endParaRPr lang="en-US" altLang="ko-KR" sz="1400" dirty="0"/>
          </a:p>
          <a:p>
            <a:pPr lvl="1">
              <a:buFont typeface="Arial" panose="020B0604020202020204" pitchFamily="34" charset="0"/>
              <a:buChar char="•"/>
            </a:pPr>
            <a:endParaRPr lang="en-US" altLang="ko-KR" sz="1400" dirty="0"/>
          </a:p>
          <a:p>
            <a:pPr lvl="1">
              <a:buFont typeface="Arial" panose="020B0604020202020204" pitchFamily="34" charset="0"/>
              <a:buChar char="•"/>
            </a:pPr>
            <a:endParaRPr lang="en-US" altLang="ko-KR" sz="1400" dirty="0" smtClean="0"/>
          </a:p>
          <a:p>
            <a:pPr lvl="1">
              <a:buFont typeface="Arial" panose="020B0604020202020204" pitchFamily="34" charset="0"/>
              <a:buChar char="•"/>
            </a:pPr>
            <a:r>
              <a:rPr lang="en-US" altLang="ko-KR" sz="1400" dirty="0" smtClean="0"/>
              <a:t>Broadcast TWT: Non-AP STA obtains the TWT information from the received Beacon </a:t>
            </a:r>
            <a:r>
              <a:rPr lang="en-US" altLang="ko-KR" sz="1400" dirty="0"/>
              <a:t>every its TBTT negotiated with TWT REQ&amp;RSP </a:t>
            </a:r>
            <a:endParaRPr lang="en-US" altLang="ko-KR" sz="1400" dirty="0" smtClean="0"/>
          </a:p>
          <a:p>
            <a:pPr lvl="2">
              <a:buFont typeface="Arial" panose="020B0604020202020204" pitchFamily="34" charset="0"/>
              <a:buChar char="•"/>
            </a:pPr>
            <a:r>
              <a:rPr lang="en-US" altLang="ko-KR" sz="1200" dirty="0" smtClean="0"/>
              <a:t>The STA can enter the doze state until the TBTT or its TWT service period</a:t>
            </a:r>
            <a:endParaRPr lang="ko-KR" altLang="en-US" sz="12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2019</a:t>
            </a:r>
            <a:endParaRPr lang="en-GB" dirty="0"/>
          </a:p>
        </p:txBody>
      </p:sp>
      <p:pic>
        <p:nvPicPr>
          <p:cNvPr id="10" name="그림 9"/>
          <p:cNvPicPr>
            <a:picLocks noChangeAspect="1"/>
          </p:cNvPicPr>
          <p:nvPr/>
        </p:nvPicPr>
        <p:blipFill>
          <a:blip r:embed="rId2"/>
          <a:stretch>
            <a:fillRect/>
          </a:stretch>
        </p:blipFill>
        <p:spPr>
          <a:xfrm>
            <a:off x="1572680" y="5220986"/>
            <a:ext cx="5544616" cy="1619074"/>
          </a:xfrm>
          <a:prstGeom prst="rect">
            <a:avLst/>
          </a:prstGeom>
        </p:spPr>
      </p:pic>
      <p:cxnSp>
        <p:nvCxnSpPr>
          <p:cNvPr id="12" name="직선 연결선 11"/>
          <p:cNvCxnSpPr/>
          <p:nvPr/>
        </p:nvCxnSpPr>
        <p:spPr bwMode="auto">
          <a:xfrm>
            <a:off x="972902" y="4397472"/>
            <a:ext cx="7272808"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 name="직선 연결선 12"/>
          <p:cNvCxnSpPr/>
          <p:nvPr/>
        </p:nvCxnSpPr>
        <p:spPr bwMode="auto">
          <a:xfrm>
            <a:off x="972902" y="3749400"/>
            <a:ext cx="7272808"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직사각형 13"/>
          <p:cNvSpPr/>
          <p:nvPr/>
        </p:nvSpPr>
        <p:spPr>
          <a:xfrm rot="16200000">
            <a:off x="917594" y="3983426"/>
            <a:ext cx="576064" cy="25202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smtClean="0">
                <a:ln>
                  <a:noFill/>
                </a:ln>
                <a:solidFill>
                  <a:schemeClr val="tx1"/>
                </a:solidFill>
                <a:effectLst/>
                <a:latin typeface="+mj-lt"/>
                <a:ea typeface="맑은 고딕" panose="020B0503020000020004" pitchFamily="50" charset="-127"/>
              </a:rPr>
              <a:t>TWT </a:t>
            </a:r>
            <a:r>
              <a:rPr kumimoji="0" lang="en-US" altLang="ko-KR" sz="800" b="0" i="0" u="none" strike="noStrike" cap="none" normalizeH="0" baseline="0" dirty="0" err="1" smtClean="0">
                <a:ln>
                  <a:noFill/>
                </a:ln>
                <a:solidFill>
                  <a:schemeClr val="tx1"/>
                </a:solidFill>
                <a:effectLst/>
                <a:latin typeface="+mj-lt"/>
                <a:ea typeface="맑은 고딕" panose="020B0503020000020004" pitchFamily="50" charset="-127"/>
              </a:rPr>
              <a:t>req</a:t>
            </a:r>
            <a:endParaRPr kumimoji="0" lang="ko-KR" altLang="en-US" sz="8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15" name="직사각형 14"/>
          <p:cNvSpPr/>
          <p:nvPr/>
        </p:nvSpPr>
        <p:spPr>
          <a:xfrm rot="16200000">
            <a:off x="1346291" y="3331579"/>
            <a:ext cx="576064" cy="25202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smtClean="0">
                <a:ln>
                  <a:noFill/>
                </a:ln>
                <a:solidFill>
                  <a:schemeClr val="tx1"/>
                </a:solidFill>
                <a:effectLst/>
                <a:latin typeface="+mj-lt"/>
                <a:ea typeface="맑은 고딕" panose="020B0503020000020004" pitchFamily="50" charset="-127"/>
              </a:rPr>
              <a:t>TWT </a:t>
            </a:r>
            <a:r>
              <a:rPr kumimoji="0" lang="en-US" altLang="ko-KR" sz="800" b="0" i="0" u="none" strike="noStrike" cap="none" normalizeH="0" baseline="0" dirty="0" err="1" smtClean="0">
                <a:ln>
                  <a:noFill/>
                </a:ln>
                <a:solidFill>
                  <a:schemeClr val="tx1"/>
                </a:solidFill>
                <a:effectLst/>
                <a:latin typeface="+mj-lt"/>
                <a:ea typeface="맑은 고딕" panose="020B0503020000020004" pitchFamily="50" charset="-127"/>
              </a:rPr>
              <a:t>rsp</a:t>
            </a:r>
            <a:endParaRPr kumimoji="0" lang="ko-KR" altLang="en-US" sz="800" b="0" i="0" u="none" strike="noStrike" cap="none" normalizeH="0" baseline="0" smtClean="0">
              <a:ln>
                <a:noFill/>
              </a:ln>
              <a:solidFill>
                <a:schemeClr val="tx1"/>
              </a:solidFill>
              <a:effectLst/>
              <a:latin typeface="+mj-lt"/>
              <a:ea typeface="맑은 고딕" panose="020B0503020000020004" pitchFamily="50" charset="-127"/>
            </a:endParaRPr>
          </a:p>
        </p:txBody>
      </p:sp>
      <p:cxnSp>
        <p:nvCxnSpPr>
          <p:cNvPr id="17" name="직선 화살표 연결선 16"/>
          <p:cNvCxnSpPr/>
          <p:nvPr/>
        </p:nvCxnSpPr>
        <p:spPr bwMode="auto">
          <a:xfrm>
            <a:off x="3635896" y="3203533"/>
            <a:ext cx="295232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18" name="TextBox 17"/>
          <p:cNvSpPr txBox="1"/>
          <p:nvPr/>
        </p:nvSpPr>
        <p:spPr>
          <a:xfrm>
            <a:off x="4478364" y="2957312"/>
            <a:ext cx="668773"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19" name="TextBox 18"/>
          <p:cNvSpPr txBox="1"/>
          <p:nvPr/>
        </p:nvSpPr>
        <p:spPr>
          <a:xfrm>
            <a:off x="329052" y="4253456"/>
            <a:ext cx="68640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STA(1..n)</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20" name="TextBox 19"/>
          <p:cNvSpPr txBox="1"/>
          <p:nvPr/>
        </p:nvSpPr>
        <p:spPr>
          <a:xfrm>
            <a:off x="472015" y="3629413"/>
            <a:ext cx="343364"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AP</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21" name="직사각형 20"/>
          <p:cNvSpPr/>
          <p:nvPr/>
        </p:nvSpPr>
        <p:spPr>
          <a:xfrm rot="16200000">
            <a:off x="3685672" y="3369470"/>
            <a:ext cx="500281" cy="25202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smtClean="0">
                <a:ln>
                  <a:noFill/>
                </a:ln>
                <a:solidFill>
                  <a:schemeClr val="tx1"/>
                </a:solidFill>
                <a:effectLst/>
                <a:latin typeface="+mj-lt"/>
                <a:ea typeface="맑은 고딕" panose="020B0503020000020004" pitchFamily="50" charset="-127"/>
              </a:rPr>
              <a:t>Trigger</a:t>
            </a:r>
            <a:endParaRPr kumimoji="0" lang="ko-KR" altLang="en-US" sz="8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2" name="직사각형 21"/>
          <p:cNvSpPr/>
          <p:nvPr/>
        </p:nvSpPr>
        <p:spPr>
          <a:xfrm rot="16200000">
            <a:off x="4118156" y="4014903"/>
            <a:ext cx="500281" cy="25202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smtClean="0">
                <a:ln>
                  <a:noFill/>
                </a:ln>
                <a:solidFill>
                  <a:schemeClr val="tx1"/>
                </a:solidFill>
                <a:effectLst/>
                <a:latin typeface="+mj-lt"/>
                <a:ea typeface="맑은 고딕" panose="020B0503020000020004" pitchFamily="50" charset="-127"/>
              </a:rPr>
              <a:t>PS-Poll</a:t>
            </a:r>
            <a:endParaRPr kumimoji="0" lang="ko-KR" altLang="en-US" sz="8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3" name="직사각형 22"/>
          <p:cNvSpPr/>
          <p:nvPr/>
        </p:nvSpPr>
        <p:spPr>
          <a:xfrm rot="16200000">
            <a:off x="4411869" y="3369469"/>
            <a:ext cx="500281" cy="25202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smtClean="0">
                <a:ln>
                  <a:noFill/>
                </a:ln>
                <a:solidFill>
                  <a:schemeClr val="tx1"/>
                </a:solidFill>
                <a:effectLst/>
                <a:latin typeface="+mj-lt"/>
                <a:ea typeface="맑은 고딕" panose="020B0503020000020004" pitchFamily="50" charset="-127"/>
              </a:rPr>
              <a:t>M-BA</a:t>
            </a:r>
            <a:endParaRPr kumimoji="0" lang="ko-KR" altLang="en-US" sz="8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4" name="직사각형 23"/>
          <p:cNvSpPr/>
          <p:nvPr/>
        </p:nvSpPr>
        <p:spPr>
          <a:xfrm>
            <a:off x="5164819" y="3245341"/>
            <a:ext cx="946469" cy="500283"/>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smtClean="0">
                <a:ln>
                  <a:noFill/>
                </a:ln>
                <a:solidFill>
                  <a:schemeClr val="tx1"/>
                </a:solidFill>
                <a:effectLst/>
                <a:latin typeface="+mj-lt"/>
                <a:ea typeface="맑은 고딕" panose="020B0503020000020004" pitchFamily="50" charset="-127"/>
              </a:rPr>
              <a:t>DL MU PPDU</a:t>
            </a:r>
            <a:endParaRPr kumimoji="0" lang="ko-KR" altLang="en-US" sz="8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6" name="직사각형 25"/>
          <p:cNvSpPr/>
          <p:nvPr/>
        </p:nvSpPr>
        <p:spPr>
          <a:xfrm rot="16200000">
            <a:off x="6099308" y="4014903"/>
            <a:ext cx="500281" cy="25202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smtClean="0">
                <a:ln>
                  <a:noFill/>
                </a:ln>
                <a:solidFill>
                  <a:schemeClr val="tx1"/>
                </a:solidFill>
                <a:effectLst/>
                <a:latin typeface="+mj-lt"/>
                <a:ea typeface="맑은 고딕" panose="020B0503020000020004" pitchFamily="50" charset="-127"/>
              </a:rPr>
              <a:t>BA</a:t>
            </a:r>
            <a:endParaRPr kumimoji="0" lang="ko-KR" altLang="en-US" sz="800" b="0" i="0" u="none" strike="noStrike" cap="none" normalizeH="0" baseline="0" smtClean="0">
              <a:ln>
                <a:noFill/>
              </a:ln>
              <a:solidFill>
                <a:schemeClr val="tx1"/>
              </a:solidFill>
              <a:effectLst/>
              <a:latin typeface="+mj-lt"/>
              <a:ea typeface="맑은 고딕" panose="020B0503020000020004" pitchFamily="50" charset="-127"/>
            </a:endParaRPr>
          </a:p>
        </p:txBody>
      </p:sp>
      <p:cxnSp>
        <p:nvCxnSpPr>
          <p:cNvPr id="28" name="직선 화살표 연결선 27"/>
          <p:cNvCxnSpPr/>
          <p:nvPr/>
        </p:nvCxnSpPr>
        <p:spPr bwMode="auto">
          <a:xfrm>
            <a:off x="1835696" y="4392750"/>
            <a:ext cx="1800200"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29" name="TextBox 28"/>
          <p:cNvSpPr txBox="1"/>
          <p:nvPr/>
        </p:nvSpPr>
        <p:spPr>
          <a:xfrm>
            <a:off x="2476950" y="4147880"/>
            <a:ext cx="481222"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Doze</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Tree>
    <p:extLst>
      <p:ext uri="{BB962C8B-B14F-4D97-AF65-F5344CB8AC3E}">
        <p14:creationId xmlns:p14="http://schemas.microsoft.com/office/powerpoint/2010/main" val="3037260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Background</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600" dirty="0" smtClean="0"/>
              <a:t>Intra-PPDU Power save in 11ax [2]</a:t>
            </a:r>
          </a:p>
          <a:p>
            <a:pPr lvl="1">
              <a:buFont typeface="Arial" panose="020B0604020202020204" pitchFamily="34" charset="0"/>
              <a:buChar char="•"/>
            </a:pPr>
            <a:r>
              <a:rPr lang="en-US" altLang="ko-KR" sz="1400" dirty="0" smtClean="0"/>
              <a:t>When an HE non-AP STA receives a PPDU, the STA can enter the doze state until the end of the PPDU if</a:t>
            </a:r>
            <a:r>
              <a:rPr lang="ko-KR" altLang="en-US" sz="1400" smtClean="0"/>
              <a:t> </a:t>
            </a:r>
            <a:r>
              <a:rPr lang="en-US" altLang="ko-KR" sz="1400" dirty="0" smtClean="0"/>
              <a:t>the PPDU is</a:t>
            </a:r>
            <a:r>
              <a:rPr lang="ko-KR" altLang="en-US" sz="1400" smtClean="0"/>
              <a:t> </a:t>
            </a:r>
            <a:r>
              <a:rPr lang="en-US" altLang="ko-KR" sz="1400" dirty="0" smtClean="0"/>
              <a:t>determined as Intra-BSS PPDU using the following field</a:t>
            </a:r>
          </a:p>
          <a:p>
            <a:pPr lvl="2">
              <a:buFont typeface="Arial" panose="020B0604020202020204" pitchFamily="34" charset="0"/>
              <a:buChar char="•"/>
            </a:pPr>
            <a:r>
              <a:rPr lang="en-US" altLang="ko-KR" sz="1200" dirty="0" smtClean="0"/>
              <a:t>In HE-SIGs: BSS Color, UL/DL flag, STA ID</a:t>
            </a:r>
          </a:p>
          <a:p>
            <a:pPr lvl="2">
              <a:buFont typeface="Arial" panose="020B0604020202020204" pitchFamily="34" charset="0"/>
              <a:buChar char="•"/>
            </a:pPr>
            <a:r>
              <a:rPr lang="en-US" altLang="ko-KR" sz="1200" dirty="0" smtClean="0"/>
              <a:t>In VHT-SIG: Partial AID of UL PPDU</a:t>
            </a:r>
          </a:p>
          <a:p>
            <a:pPr lvl="2">
              <a:buFont typeface="Arial" panose="020B0604020202020204" pitchFamily="34" charset="0"/>
              <a:buChar char="•"/>
            </a:pPr>
            <a:r>
              <a:rPr lang="en-US" altLang="ko-KR" sz="1200" dirty="0" smtClean="0"/>
              <a:t>In MAC header: MAC address fields (e.g., RA, TA, BSSID)</a:t>
            </a:r>
          </a:p>
          <a:p>
            <a:pPr lvl="1">
              <a:buFont typeface="Arial" panose="020B0604020202020204" pitchFamily="34" charset="0"/>
              <a:buChar char="•"/>
            </a:pPr>
            <a:endParaRPr lang="en-US" altLang="ko-KR" sz="14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2019</a:t>
            </a:r>
            <a:endParaRPr lang="en-GB" dirty="0"/>
          </a:p>
        </p:txBody>
      </p:sp>
      <p:cxnSp>
        <p:nvCxnSpPr>
          <p:cNvPr id="27" name="직선 연결선 26"/>
          <p:cNvCxnSpPr/>
          <p:nvPr/>
        </p:nvCxnSpPr>
        <p:spPr bwMode="auto">
          <a:xfrm>
            <a:off x="847497" y="4293096"/>
            <a:ext cx="7272808"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1" name="직사각형 30"/>
          <p:cNvSpPr/>
          <p:nvPr/>
        </p:nvSpPr>
        <p:spPr>
          <a:xfrm>
            <a:off x="1187623" y="3789040"/>
            <a:ext cx="1224137" cy="504056"/>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mj-lt"/>
                <a:ea typeface="맑은 고딕" panose="020B0503020000020004" pitchFamily="50" charset="-127"/>
              </a:rPr>
              <a:t>Legacy Preamble</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(L-SIG)</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32" name="직사각형 31"/>
          <p:cNvSpPr/>
          <p:nvPr/>
        </p:nvSpPr>
        <p:spPr>
          <a:xfrm>
            <a:off x="2411760" y="3789040"/>
            <a:ext cx="1368151" cy="504056"/>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mj-lt"/>
                <a:ea typeface="맑은 고딕" panose="020B0503020000020004" pitchFamily="50" charset="-127"/>
              </a:rPr>
              <a:t>HE Preamble</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(RL-SIG, SIG-A, …)</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33" name="직사각형 32"/>
          <p:cNvSpPr/>
          <p:nvPr/>
        </p:nvSpPr>
        <p:spPr>
          <a:xfrm>
            <a:off x="3779912" y="3789041"/>
            <a:ext cx="3960440" cy="504054"/>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mj-lt"/>
                <a:ea typeface="맑은 고딕" panose="020B0503020000020004" pitchFamily="50" charset="-127"/>
              </a:rPr>
              <a:t>PSDU</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8" name="왼쪽 중괄호 7"/>
          <p:cNvSpPr/>
          <p:nvPr/>
        </p:nvSpPr>
        <p:spPr bwMode="auto">
          <a:xfrm rot="5400000">
            <a:off x="2906444" y="3779672"/>
            <a:ext cx="280261" cy="1322659"/>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 name="TextBox 8"/>
          <p:cNvSpPr txBox="1"/>
          <p:nvPr/>
        </p:nvSpPr>
        <p:spPr>
          <a:xfrm>
            <a:off x="1946602" y="4576772"/>
            <a:ext cx="1833310" cy="430887"/>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100" b="1" dirty="0" smtClean="0">
                <a:solidFill>
                  <a:srgbClr val="000000"/>
                </a:solidFill>
                <a:latin typeface="Arial" pitchFamily="34" charset="0"/>
                <a:ea typeface="돋움" pitchFamily="50" charset="-127"/>
              </a:rPr>
              <a:t>BSS Color, UL/DL Flag, STA_ID</a:t>
            </a:r>
            <a:endParaRPr kumimoji="1" lang="ko-KR" altLang="en-US" sz="1100" b="1" dirty="0" err="1" smtClean="0">
              <a:solidFill>
                <a:srgbClr val="000000"/>
              </a:solidFill>
              <a:latin typeface="Arial" pitchFamily="34" charset="0"/>
              <a:ea typeface="돋움" pitchFamily="50" charset="-127"/>
            </a:endParaRPr>
          </a:p>
        </p:txBody>
      </p:sp>
      <p:sp>
        <p:nvSpPr>
          <p:cNvPr id="11" name="직사각형 10"/>
          <p:cNvSpPr/>
          <p:nvPr/>
        </p:nvSpPr>
        <p:spPr>
          <a:xfrm>
            <a:off x="3779911" y="4365103"/>
            <a:ext cx="3960441" cy="432047"/>
          </a:xfrm>
          <a:prstGeom prst="rect">
            <a:avLst/>
          </a:prstGeom>
          <a:solidFill>
            <a:srgbClr val="92D050"/>
          </a:solid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2400" b="0" i="0" u="none" strike="noStrike" cap="none" normalizeH="0" baseline="0" dirty="0" smtClean="0">
                <a:ln>
                  <a:noFill/>
                </a:ln>
                <a:solidFill>
                  <a:schemeClr val="tx1"/>
                </a:solidFill>
                <a:effectLst/>
                <a:latin typeface="Times New Roman" pitchFamily="16" charset="0"/>
                <a:ea typeface="MS Gothic" charset="-128"/>
              </a:rPr>
              <a:t>Doze State</a:t>
            </a:r>
            <a:endParaRPr kumimoji="0" lang="ko-KR" altLang="en-US" sz="2400" b="0" i="0" u="none" strike="noStrike" cap="none" normalizeH="0" baseline="0" smtClean="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31307011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Motivation</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2000" dirty="0" smtClean="0"/>
              <a:t>One of main features in </a:t>
            </a:r>
            <a:r>
              <a:rPr lang="en-US" altLang="ko-KR" sz="2000" dirty="0" err="1" smtClean="0"/>
              <a:t>TGbe</a:t>
            </a:r>
            <a:r>
              <a:rPr lang="en-US" altLang="ko-KR" sz="2000" dirty="0" smtClean="0"/>
              <a:t> is multi-band/multi-link operation [1], [3]~[8]</a:t>
            </a:r>
          </a:p>
          <a:p>
            <a:pPr lvl="1">
              <a:buFont typeface="Arial" panose="020B0604020202020204" pitchFamily="34" charset="0"/>
              <a:buChar char="•"/>
            </a:pPr>
            <a:r>
              <a:rPr lang="en-US" altLang="ko-KR" sz="1400" dirty="0" smtClean="0"/>
              <a:t>A single device can support the multiple links and the data of the device can be delivered to another device through the multiple links</a:t>
            </a:r>
          </a:p>
          <a:p>
            <a:pPr lvl="1">
              <a:buFont typeface="Arial" panose="020B0604020202020204" pitchFamily="34" charset="0"/>
              <a:buChar char="•"/>
            </a:pPr>
            <a:endParaRPr lang="en-US" altLang="ko-KR" sz="1400" dirty="0"/>
          </a:p>
          <a:p>
            <a:pPr lvl="1">
              <a:buFont typeface="Arial" panose="020B0604020202020204" pitchFamily="34" charset="0"/>
              <a:buChar char="•"/>
            </a:pPr>
            <a:endParaRPr lang="en-US" altLang="ko-KR" sz="1400" dirty="0" smtClean="0"/>
          </a:p>
          <a:p>
            <a:pPr lvl="1">
              <a:buFont typeface="Arial" panose="020B0604020202020204" pitchFamily="34" charset="0"/>
              <a:buChar char="•"/>
            </a:pPr>
            <a:endParaRPr lang="en-US" altLang="ko-KR" sz="1400" dirty="0"/>
          </a:p>
          <a:p>
            <a:pPr lvl="1">
              <a:buFont typeface="Arial" panose="020B0604020202020204" pitchFamily="34" charset="0"/>
              <a:buChar char="•"/>
            </a:pPr>
            <a:endParaRPr lang="en-US" altLang="ko-KR" sz="1400" dirty="0" smtClean="0"/>
          </a:p>
          <a:p>
            <a:pPr lvl="1">
              <a:buFont typeface="Arial" panose="020B0604020202020204" pitchFamily="34" charset="0"/>
              <a:buChar char="•"/>
            </a:pPr>
            <a:endParaRPr lang="en-US" altLang="ko-KR" sz="1400" dirty="0"/>
          </a:p>
          <a:p>
            <a:pPr lvl="1">
              <a:buFont typeface="Arial" panose="020B0604020202020204" pitchFamily="34" charset="0"/>
              <a:buChar char="•"/>
            </a:pPr>
            <a:r>
              <a:rPr lang="en-US" altLang="ko-KR" sz="1400" dirty="0" smtClean="0"/>
              <a:t>Multi-link feature can increase the peak/average throughput of the device but require more complexity, cost, or power of the device</a:t>
            </a:r>
          </a:p>
          <a:p>
            <a:pPr lvl="1">
              <a:buFont typeface="Arial" panose="020B0604020202020204" pitchFamily="34" charset="0"/>
              <a:buChar char="•"/>
            </a:pPr>
            <a:endParaRPr lang="en-US" altLang="ko-KR" sz="1400" dirty="0" smtClean="0"/>
          </a:p>
          <a:p>
            <a:pPr>
              <a:buFont typeface="Arial" panose="020B0604020202020204" pitchFamily="34" charset="0"/>
              <a:buChar char="•"/>
            </a:pPr>
            <a:r>
              <a:rPr lang="en-US" altLang="ko-KR" sz="1800" dirty="0" smtClean="0"/>
              <a:t>In this contribution we propose some enhanced power saving mechanisms considering multi-link feature</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2019</a:t>
            </a:r>
            <a:endParaRPr lang="en-GB" dirty="0"/>
          </a:p>
        </p:txBody>
      </p:sp>
      <p:sp>
        <p:nvSpPr>
          <p:cNvPr id="7" name="직사각형 6"/>
          <p:cNvSpPr/>
          <p:nvPr/>
        </p:nvSpPr>
        <p:spPr>
          <a:xfrm>
            <a:off x="1115616" y="3356992"/>
            <a:ext cx="1296144" cy="1080120"/>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 name="직사각형 28"/>
          <p:cNvSpPr/>
          <p:nvPr/>
        </p:nvSpPr>
        <p:spPr>
          <a:xfrm>
            <a:off x="5508104" y="3356992"/>
            <a:ext cx="1296144" cy="1080120"/>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 name="TextBox 7"/>
          <p:cNvSpPr txBox="1"/>
          <p:nvPr/>
        </p:nvSpPr>
        <p:spPr>
          <a:xfrm>
            <a:off x="1067472" y="3728686"/>
            <a:ext cx="1392432" cy="276999"/>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200" b="1" dirty="0" smtClean="0">
                <a:solidFill>
                  <a:srgbClr val="000000"/>
                </a:solidFill>
                <a:latin typeface="Arial" pitchFamily="34" charset="0"/>
                <a:ea typeface="돋움" pitchFamily="50" charset="-127"/>
              </a:rPr>
              <a:t>Device(/MLLE) A</a:t>
            </a:r>
            <a:endParaRPr kumimoji="1" lang="ko-KR" altLang="en-US" sz="1200" b="1" dirty="0" err="1" smtClean="0">
              <a:solidFill>
                <a:srgbClr val="000000"/>
              </a:solidFill>
              <a:latin typeface="Arial" pitchFamily="34" charset="0"/>
              <a:ea typeface="돋움" pitchFamily="50" charset="-127"/>
            </a:endParaRPr>
          </a:p>
        </p:txBody>
      </p:sp>
      <p:sp>
        <p:nvSpPr>
          <p:cNvPr id="31" name="TextBox 30"/>
          <p:cNvSpPr txBox="1"/>
          <p:nvPr/>
        </p:nvSpPr>
        <p:spPr>
          <a:xfrm>
            <a:off x="5457104" y="3752762"/>
            <a:ext cx="1398140" cy="276999"/>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200" b="1" dirty="0" smtClean="0">
                <a:solidFill>
                  <a:srgbClr val="000000"/>
                </a:solidFill>
                <a:latin typeface="Arial" pitchFamily="34" charset="0"/>
                <a:ea typeface="돋움" pitchFamily="50" charset="-127"/>
              </a:rPr>
              <a:t>Device(/</a:t>
            </a:r>
            <a:r>
              <a:rPr kumimoji="1" lang="en-US" altLang="ko-KR" sz="1200" b="1" dirty="0">
                <a:solidFill>
                  <a:srgbClr val="000000"/>
                </a:solidFill>
                <a:latin typeface="Arial" pitchFamily="34" charset="0"/>
                <a:ea typeface="돋움" pitchFamily="50" charset="-127"/>
              </a:rPr>
              <a:t>MLLE) </a:t>
            </a:r>
            <a:r>
              <a:rPr kumimoji="1" lang="en-US" altLang="ko-KR" sz="1200" b="1" dirty="0" smtClean="0">
                <a:solidFill>
                  <a:srgbClr val="000000"/>
                </a:solidFill>
                <a:latin typeface="Arial" pitchFamily="34" charset="0"/>
                <a:ea typeface="돋움" pitchFamily="50" charset="-127"/>
              </a:rPr>
              <a:t>B</a:t>
            </a:r>
            <a:endParaRPr kumimoji="1" lang="ko-KR" altLang="en-US" sz="1200" b="1" dirty="0" err="1" smtClean="0">
              <a:solidFill>
                <a:srgbClr val="000000"/>
              </a:solidFill>
              <a:latin typeface="Arial" pitchFamily="34" charset="0"/>
              <a:ea typeface="돋움" pitchFamily="50" charset="-127"/>
            </a:endParaRPr>
          </a:p>
        </p:txBody>
      </p:sp>
      <p:cxnSp>
        <p:nvCxnSpPr>
          <p:cNvPr id="11" name="직선 연결선 10"/>
          <p:cNvCxnSpPr/>
          <p:nvPr/>
        </p:nvCxnSpPr>
        <p:spPr bwMode="auto">
          <a:xfrm>
            <a:off x="2411760" y="3645024"/>
            <a:ext cx="309634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TextBox 13"/>
          <p:cNvSpPr txBox="1"/>
          <p:nvPr/>
        </p:nvSpPr>
        <p:spPr>
          <a:xfrm>
            <a:off x="2420325" y="3352636"/>
            <a:ext cx="668774" cy="292388"/>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300" b="1" dirty="0" smtClean="0">
                <a:solidFill>
                  <a:srgbClr val="000000"/>
                </a:solidFill>
                <a:latin typeface="Arial" pitchFamily="34" charset="0"/>
                <a:ea typeface="돋움" pitchFamily="50" charset="-127"/>
              </a:rPr>
              <a:t>Link 1</a:t>
            </a:r>
            <a:endParaRPr kumimoji="1" lang="ko-KR" altLang="en-US" sz="1300" b="1" dirty="0" err="1" smtClean="0">
              <a:solidFill>
                <a:srgbClr val="000000"/>
              </a:solidFill>
              <a:latin typeface="Arial" pitchFamily="34" charset="0"/>
              <a:ea typeface="돋움" pitchFamily="50" charset="-127"/>
            </a:endParaRPr>
          </a:p>
        </p:txBody>
      </p:sp>
      <p:cxnSp>
        <p:nvCxnSpPr>
          <p:cNvPr id="36" name="직선 연결선 35"/>
          <p:cNvCxnSpPr/>
          <p:nvPr/>
        </p:nvCxnSpPr>
        <p:spPr bwMode="auto">
          <a:xfrm>
            <a:off x="2411760" y="4161474"/>
            <a:ext cx="309634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8" name="TextBox 37"/>
          <p:cNvSpPr txBox="1"/>
          <p:nvPr/>
        </p:nvSpPr>
        <p:spPr>
          <a:xfrm>
            <a:off x="2420325" y="3869086"/>
            <a:ext cx="668774" cy="292388"/>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300" b="1" dirty="0" smtClean="0">
                <a:solidFill>
                  <a:srgbClr val="000000"/>
                </a:solidFill>
                <a:latin typeface="Arial" pitchFamily="34" charset="0"/>
                <a:ea typeface="돋움" pitchFamily="50" charset="-127"/>
              </a:rPr>
              <a:t>Link 2</a:t>
            </a:r>
            <a:endParaRPr kumimoji="1" lang="ko-KR" altLang="en-US" sz="1300" b="1" dirty="0" err="1" smtClean="0">
              <a:solidFill>
                <a:srgbClr val="000000"/>
              </a:solidFill>
              <a:latin typeface="Arial" pitchFamily="34" charset="0"/>
              <a:ea typeface="돋움" pitchFamily="50" charset="-127"/>
            </a:endParaRPr>
          </a:p>
        </p:txBody>
      </p:sp>
      <p:sp>
        <p:nvSpPr>
          <p:cNvPr id="40" name="직사각형 39"/>
          <p:cNvSpPr/>
          <p:nvPr/>
        </p:nvSpPr>
        <p:spPr>
          <a:xfrm>
            <a:off x="3220962" y="3356992"/>
            <a:ext cx="558950"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Data 1</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41" name="직사각형 40"/>
          <p:cNvSpPr/>
          <p:nvPr/>
        </p:nvSpPr>
        <p:spPr>
          <a:xfrm>
            <a:off x="3891288" y="3869086"/>
            <a:ext cx="536695"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Data 2</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42" name="직사각형 41"/>
          <p:cNvSpPr/>
          <p:nvPr/>
        </p:nvSpPr>
        <p:spPr>
          <a:xfrm>
            <a:off x="4138811" y="3356992"/>
            <a:ext cx="536695"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Data 3</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43" name="직사각형 42"/>
          <p:cNvSpPr/>
          <p:nvPr/>
        </p:nvSpPr>
        <p:spPr>
          <a:xfrm>
            <a:off x="4662849" y="3869086"/>
            <a:ext cx="536695"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Data 4</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Tree>
    <p:extLst>
      <p:ext uri="{BB962C8B-B14F-4D97-AF65-F5344CB8AC3E}">
        <p14:creationId xmlns:p14="http://schemas.microsoft.com/office/powerpoint/2010/main" val="13780082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OM Control for multi-link</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2000" dirty="0" smtClean="0"/>
              <a:t>When an EHT STA supporting the multi-link wants to reduce its power consumption, the STA can request to disable the other link(s) within the same MLLE* to its AP</a:t>
            </a:r>
          </a:p>
          <a:p>
            <a:pPr>
              <a:buFont typeface="Arial" panose="020B0604020202020204" pitchFamily="34" charset="0"/>
              <a:buChar char="•"/>
            </a:pPr>
            <a:r>
              <a:rPr lang="en-US" altLang="ko-KR" sz="2000" dirty="0" smtClean="0"/>
              <a:t>The STA can request to enable the disabled links when the STA wants it</a:t>
            </a:r>
            <a:endParaRPr lang="ko-KR" altLang="en-US" sz="20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a:t>
            </a:r>
            <a:r>
              <a:rPr lang="en-US" altLang="ko-KR" dirty="0" smtClean="0"/>
              <a:t>2019</a:t>
            </a:r>
            <a:endParaRPr lang="en-GB" dirty="0"/>
          </a:p>
        </p:txBody>
      </p:sp>
      <p:cxnSp>
        <p:nvCxnSpPr>
          <p:cNvPr id="7" name="직선 연결선 6"/>
          <p:cNvCxnSpPr/>
          <p:nvPr/>
        </p:nvCxnSpPr>
        <p:spPr bwMode="auto">
          <a:xfrm>
            <a:off x="1187624" y="4842854"/>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 name="TextBox 7"/>
          <p:cNvSpPr txBox="1"/>
          <p:nvPr/>
        </p:nvSpPr>
        <p:spPr>
          <a:xfrm>
            <a:off x="656619" y="5458793"/>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9" name="TextBox 8"/>
          <p:cNvSpPr txBox="1"/>
          <p:nvPr/>
        </p:nvSpPr>
        <p:spPr>
          <a:xfrm>
            <a:off x="671254" y="4719743"/>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10" name="직사각형 9"/>
          <p:cNvSpPr/>
          <p:nvPr/>
        </p:nvSpPr>
        <p:spPr>
          <a:xfrm>
            <a:off x="1371030" y="5296968"/>
            <a:ext cx="937412"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UL frame</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11" name="직사각형 10"/>
          <p:cNvSpPr/>
          <p:nvPr/>
        </p:nvSpPr>
        <p:spPr>
          <a:xfrm>
            <a:off x="2651303" y="4554901"/>
            <a:ext cx="503378"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BA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1" name="TextBox 20"/>
          <p:cNvSpPr txBox="1"/>
          <p:nvPr/>
        </p:nvSpPr>
        <p:spPr>
          <a:xfrm>
            <a:off x="3001429" y="6125234"/>
            <a:ext cx="1197847" cy="400110"/>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STA requests to disable Link 2</a:t>
            </a:r>
            <a:endParaRPr kumimoji="1" lang="ko-KR" altLang="en-US" sz="1000" dirty="0" err="1" smtClean="0">
              <a:solidFill>
                <a:srgbClr val="000000"/>
              </a:solidFill>
              <a:latin typeface="Arial" pitchFamily="34" charset="0"/>
              <a:ea typeface="돋움" pitchFamily="50" charset="-127"/>
            </a:endParaRPr>
          </a:p>
        </p:txBody>
      </p:sp>
      <p:sp>
        <p:nvSpPr>
          <p:cNvPr id="23" name="TextBox 22"/>
          <p:cNvSpPr txBox="1"/>
          <p:nvPr/>
        </p:nvSpPr>
        <p:spPr>
          <a:xfrm>
            <a:off x="5388937" y="6065837"/>
            <a:ext cx="1840894" cy="400110"/>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After receiving BA, link2 is disabled</a:t>
            </a:r>
            <a:endParaRPr kumimoji="1" lang="ko-KR" altLang="en-US" sz="1000" dirty="0" err="1" smtClean="0">
              <a:solidFill>
                <a:srgbClr val="000000"/>
              </a:solidFill>
              <a:latin typeface="Arial" pitchFamily="34" charset="0"/>
              <a:ea typeface="돋움" pitchFamily="50" charset="-127"/>
            </a:endParaRPr>
          </a:p>
        </p:txBody>
      </p:sp>
      <p:cxnSp>
        <p:nvCxnSpPr>
          <p:cNvPr id="27" name="직선 화살표 연결선 26"/>
          <p:cNvCxnSpPr>
            <a:stCxn id="21" idx="0"/>
            <a:endCxn id="57" idx="2"/>
          </p:cNvCxnSpPr>
          <p:nvPr/>
        </p:nvCxnSpPr>
        <p:spPr bwMode="auto">
          <a:xfrm flipV="1">
            <a:off x="3600353" y="5931567"/>
            <a:ext cx="468706" cy="19366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9" name="직선 연결선 28"/>
          <p:cNvCxnSpPr/>
          <p:nvPr/>
        </p:nvCxnSpPr>
        <p:spPr bwMode="auto">
          <a:xfrm>
            <a:off x="1187267" y="5588900"/>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2" name="직선 연결선 31"/>
          <p:cNvCxnSpPr/>
          <p:nvPr/>
        </p:nvCxnSpPr>
        <p:spPr bwMode="auto">
          <a:xfrm>
            <a:off x="1187624" y="4418038"/>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3" name="직사각형 32"/>
          <p:cNvSpPr/>
          <p:nvPr/>
        </p:nvSpPr>
        <p:spPr>
          <a:xfrm>
            <a:off x="2347043" y="4130085"/>
            <a:ext cx="503378"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BA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35" name="TextBox 34"/>
          <p:cNvSpPr txBox="1"/>
          <p:nvPr/>
        </p:nvSpPr>
        <p:spPr>
          <a:xfrm>
            <a:off x="671254" y="4297044"/>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40" name="TextBox 39"/>
          <p:cNvSpPr txBox="1"/>
          <p:nvPr/>
        </p:nvSpPr>
        <p:spPr>
          <a:xfrm>
            <a:off x="656351" y="5813082"/>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41" name="직사각형 40"/>
          <p:cNvSpPr/>
          <p:nvPr/>
        </p:nvSpPr>
        <p:spPr>
          <a:xfrm>
            <a:off x="1634056" y="5644949"/>
            <a:ext cx="937412"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UL frame</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cxnSp>
        <p:nvCxnSpPr>
          <p:cNvPr id="43" name="직선 연결선 42"/>
          <p:cNvCxnSpPr/>
          <p:nvPr/>
        </p:nvCxnSpPr>
        <p:spPr bwMode="auto">
          <a:xfrm>
            <a:off x="1187356" y="5932981"/>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4" name="TextBox 43"/>
          <p:cNvSpPr txBox="1"/>
          <p:nvPr/>
        </p:nvSpPr>
        <p:spPr>
          <a:xfrm>
            <a:off x="150090" y="4508394"/>
            <a:ext cx="506172"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AP MLLE</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45" name="TextBox 44"/>
          <p:cNvSpPr txBox="1"/>
          <p:nvPr/>
        </p:nvSpPr>
        <p:spPr>
          <a:xfrm>
            <a:off x="126845" y="5635938"/>
            <a:ext cx="529417"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 MLLE</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46" name="TextBox 45"/>
          <p:cNvSpPr txBox="1"/>
          <p:nvPr/>
        </p:nvSpPr>
        <p:spPr>
          <a:xfrm>
            <a:off x="46365" y="4990004"/>
            <a:ext cx="1197847" cy="400110"/>
          </a:xfrm>
          <a:prstGeom prst="rect">
            <a:avLst/>
          </a:prstGeom>
          <a:noFill/>
          <a:ln>
            <a:solidFill>
              <a:srgbClr val="92D050"/>
            </a:solid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Link 1 &amp;2 are enabled</a:t>
            </a:r>
            <a:endParaRPr kumimoji="1" lang="ko-KR" altLang="en-US" sz="1000" dirty="0" err="1" smtClean="0">
              <a:solidFill>
                <a:srgbClr val="000000"/>
              </a:solidFill>
              <a:latin typeface="Arial" pitchFamily="34" charset="0"/>
              <a:ea typeface="돋움" pitchFamily="50" charset="-127"/>
            </a:endParaRPr>
          </a:p>
        </p:txBody>
      </p:sp>
      <p:cxnSp>
        <p:nvCxnSpPr>
          <p:cNvPr id="47" name="직선 화살표 연결선 46"/>
          <p:cNvCxnSpPr>
            <a:stCxn id="46" idx="2"/>
            <a:endCxn id="8" idx="2"/>
          </p:cNvCxnSpPr>
          <p:nvPr/>
        </p:nvCxnSpPr>
        <p:spPr bwMode="auto">
          <a:xfrm>
            <a:off x="645289" y="5390114"/>
            <a:ext cx="276788" cy="314900"/>
          </a:xfrm>
          <a:prstGeom prst="straightConnector1">
            <a:avLst/>
          </a:prstGeom>
          <a:solidFill>
            <a:srgbClr val="00B8FF"/>
          </a:solidFill>
          <a:ln w="9525" cap="flat" cmpd="sng" algn="ctr">
            <a:solidFill>
              <a:srgbClr val="92D050"/>
            </a:solidFill>
            <a:prstDash val="solid"/>
            <a:round/>
            <a:headEnd type="none" w="med" len="med"/>
            <a:tailEnd type="triangle"/>
          </a:ln>
          <a:effectLst/>
        </p:spPr>
      </p:cxnSp>
      <p:cxnSp>
        <p:nvCxnSpPr>
          <p:cNvPr id="50" name="직선 화살표 연결선 49"/>
          <p:cNvCxnSpPr>
            <a:stCxn id="10" idx="0"/>
          </p:cNvCxnSpPr>
          <p:nvPr/>
        </p:nvCxnSpPr>
        <p:spPr bwMode="auto">
          <a:xfrm flipV="1">
            <a:off x="1839736" y="4414060"/>
            <a:ext cx="0" cy="88290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2" name="직선 화살표 연결선 51"/>
          <p:cNvCxnSpPr>
            <a:stCxn id="41" idx="0"/>
          </p:cNvCxnSpPr>
          <p:nvPr/>
        </p:nvCxnSpPr>
        <p:spPr bwMode="auto">
          <a:xfrm flipV="1">
            <a:off x="2102762" y="4842853"/>
            <a:ext cx="0" cy="802096"/>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54" name="직선 화살표 연결선 53"/>
          <p:cNvCxnSpPr>
            <a:stCxn id="33" idx="2"/>
          </p:cNvCxnSpPr>
          <p:nvPr/>
        </p:nvCxnSpPr>
        <p:spPr bwMode="auto">
          <a:xfrm>
            <a:off x="2598732" y="4418117"/>
            <a:ext cx="0" cy="116057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6" name="직선 화살표 연결선 55"/>
          <p:cNvCxnSpPr>
            <a:stCxn id="11" idx="2"/>
          </p:cNvCxnSpPr>
          <p:nvPr/>
        </p:nvCxnSpPr>
        <p:spPr bwMode="auto">
          <a:xfrm>
            <a:off x="2902992" y="4842933"/>
            <a:ext cx="0" cy="1090048"/>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57" name="직사각형 56"/>
          <p:cNvSpPr/>
          <p:nvPr/>
        </p:nvSpPr>
        <p:spPr>
          <a:xfrm>
            <a:off x="3600353" y="5643535"/>
            <a:ext cx="937412"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UL frame</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cxnSp>
        <p:nvCxnSpPr>
          <p:cNvPr id="58" name="직선 화살표 연결선 57"/>
          <p:cNvCxnSpPr>
            <a:stCxn id="57" idx="0"/>
          </p:cNvCxnSpPr>
          <p:nvPr/>
        </p:nvCxnSpPr>
        <p:spPr bwMode="auto">
          <a:xfrm flipV="1">
            <a:off x="4069059" y="4842853"/>
            <a:ext cx="0" cy="800682"/>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59" name="직사각형 58"/>
          <p:cNvSpPr/>
          <p:nvPr/>
        </p:nvSpPr>
        <p:spPr>
          <a:xfrm>
            <a:off x="4621936" y="4554744"/>
            <a:ext cx="503378"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BA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cxnSp>
        <p:nvCxnSpPr>
          <p:cNvPr id="60" name="직선 화살표 연결선 59"/>
          <p:cNvCxnSpPr>
            <a:stCxn id="59" idx="2"/>
          </p:cNvCxnSpPr>
          <p:nvPr/>
        </p:nvCxnSpPr>
        <p:spPr bwMode="auto">
          <a:xfrm>
            <a:off x="4873625" y="4842776"/>
            <a:ext cx="0" cy="1088791"/>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61" name="모서리가 둥근 직사각형 60"/>
          <p:cNvSpPr/>
          <p:nvPr/>
        </p:nvSpPr>
        <p:spPr>
          <a:xfrm>
            <a:off x="5243997" y="5699996"/>
            <a:ext cx="2712379" cy="232552"/>
          </a:xfrm>
          <a:prstGeom prst="roundRect">
            <a:avLst/>
          </a:prstGeom>
          <a:solidFill>
            <a:srgbClr val="92D050"/>
          </a:solid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Times New Roman" pitchFamily="16" charset="0"/>
                <a:ea typeface="MS Gothic" charset="-128"/>
              </a:rPr>
              <a:t>Disabled</a:t>
            </a:r>
            <a:endParaRPr kumimoji="0" lang="ko-KR" altLang="en-US" sz="1000" b="0" i="0" u="none" strike="noStrike" cap="none" normalizeH="0" baseline="0" dirty="0" smtClean="0">
              <a:ln>
                <a:noFill/>
              </a:ln>
              <a:solidFill>
                <a:schemeClr val="tx1"/>
              </a:solidFill>
              <a:effectLst/>
              <a:latin typeface="Times New Roman" pitchFamily="16" charset="0"/>
              <a:ea typeface="MS Gothic" charset="-128"/>
            </a:endParaRPr>
          </a:p>
        </p:txBody>
      </p:sp>
      <p:sp>
        <p:nvSpPr>
          <p:cNvPr id="67" name="직사각형 66"/>
          <p:cNvSpPr/>
          <p:nvPr/>
        </p:nvSpPr>
        <p:spPr>
          <a:xfrm>
            <a:off x="5388937" y="4130085"/>
            <a:ext cx="695231"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DL frame</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68" name="직사각형 67"/>
          <p:cNvSpPr/>
          <p:nvPr/>
        </p:nvSpPr>
        <p:spPr>
          <a:xfrm>
            <a:off x="6161741" y="5300868"/>
            <a:ext cx="503378"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BA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cxnSp>
        <p:nvCxnSpPr>
          <p:cNvPr id="69" name="직선 화살표 연결선 68"/>
          <p:cNvCxnSpPr/>
          <p:nvPr/>
        </p:nvCxnSpPr>
        <p:spPr bwMode="auto">
          <a:xfrm>
            <a:off x="5724128" y="4428325"/>
            <a:ext cx="0" cy="116057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0" name="직선 화살표 연결선 69"/>
          <p:cNvCxnSpPr/>
          <p:nvPr/>
        </p:nvCxnSpPr>
        <p:spPr bwMode="auto">
          <a:xfrm flipV="1">
            <a:off x="6413430" y="4414060"/>
            <a:ext cx="0" cy="88290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2" name="TextBox 41"/>
          <p:cNvSpPr txBox="1"/>
          <p:nvPr/>
        </p:nvSpPr>
        <p:spPr>
          <a:xfrm>
            <a:off x="4577390" y="5930154"/>
            <a:ext cx="582211"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i="1" dirty="0" smtClean="0">
                <a:solidFill>
                  <a:srgbClr val="000000"/>
                </a:solidFill>
                <a:latin typeface="맑은 고딕" panose="020B0503020000020004" pitchFamily="50" charset="-127"/>
                <a:ea typeface="맑은 고딕" panose="020B0503020000020004" pitchFamily="50" charset="-127"/>
              </a:rPr>
              <a:t>Accept</a:t>
            </a:r>
            <a:endParaRPr kumimoji="1" lang="ko-KR" altLang="en-US" sz="1000" i="1" dirty="0" err="1" smtClean="0">
              <a:solidFill>
                <a:srgbClr val="000000"/>
              </a:solidFill>
              <a:latin typeface="맑은 고딕" panose="020B0503020000020004" pitchFamily="50" charset="-127"/>
              <a:ea typeface="맑은 고딕" panose="020B0503020000020004" pitchFamily="50" charset="-127"/>
            </a:endParaRPr>
          </a:p>
        </p:txBody>
      </p:sp>
      <p:sp>
        <p:nvSpPr>
          <p:cNvPr id="48" name="TextBox 47"/>
          <p:cNvSpPr txBox="1"/>
          <p:nvPr/>
        </p:nvSpPr>
        <p:spPr>
          <a:xfrm>
            <a:off x="6665446" y="1786547"/>
            <a:ext cx="2299042" cy="276999"/>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200" b="1" dirty="0" smtClean="0">
                <a:solidFill>
                  <a:srgbClr val="000000"/>
                </a:solidFill>
                <a:latin typeface="Arial" pitchFamily="34" charset="0"/>
                <a:ea typeface="돋움" pitchFamily="50" charset="-127"/>
              </a:rPr>
              <a:t>* Multi-link logical entity [6]</a:t>
            </a:r>
            <a:endParaRPr kumimoji="1" lang="ko-KR" altLang="en-US" sz="1200" b="1" dirty="0" err="1" smtClean="0">
              <a:solidFill>
                <a:srgbClr val="000000"/>
              </a:solidFill>
              <a:latin typeface="Arial" pitchFamily="34" charset="0"/>
              <a:ea typeface="돋움" pitchFamily="50" charset="-127"/>
            </a:endParaRPr>
          </a:p>
        </p:txBody>
      </p:sp>
      <p:cxnSp>
        <p:nvCxnSpPr>
          <p:cNvPr id="49" name="직선 화살표 연결선 48"/>
          <p:cNvCxnSpPr>
            <a:stCxn id="23" idx="1"/>
            <a:endCxn id="42" idx="0"/>
          </p:cNvCxnSpPr>
          <p:nvPr/>
        </p:nvCxnSpPr>
        <p:spPr bwMode="auto">
          <a:xfrm flipH="1" flipV="1">
            <a:off x="4868496" y="5930154"/>
            <a:ext cx="520441" cy="33573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182776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TWT operation for multi-link (1/2)</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800" dirty="0" smtClean="0"/>
              <a:t>A STA </a:t>
            </a:r>
            <a:r>
              <a:rPr lang="en-US" altLang="ko-KR" sz="1800" dirty="0"/>
              <a:t>can setup the TWT SPs for </a:t>
            </a:r>
            <a:r>
              <a:rPr lang="en-US" altLang="ko-KR" sz="1800" dirty="0" smtClean="0"/>
              <a:t>multi-links </a:t>
            </a:r>
            <a:r>
              <a:rPr lang="en-US" altLang="ko-KR" sz="1800" dirty="0"/>
              <a:t>through </a:t>
            </a:r>
            <a:r>
              <a:rPr lang="en-US" altLang="ko-KR" sz="1800" dirty="0" smtClean="0"/>
              <a:t>a link</a:t>
            </a:r>
          </a:p>
          <a:p>
            <a:pPr>
              <a:buFont typeface="Arial" panose="020B0604020202020204" pitchFamily="34" charset="0"/>
              <a:buChar char="•"/>
            </a:pPr>
            <a:endParaRPr lang="en-US" altLang="ko-KR" sz="1800" dirty="0"/>
          </a:p>
          <a:p>
            <a:pPr>
              <a:buFont typeface="Arial" panose="020B0604020202020204" pitchFamily="34" charset="0"/>
              <a:buChar char="•"/>
            </a:pPr>
            <a:endParaRPr lang="en-US" altLang="ko-KR" sz="1800" dirty="0" smtClean="0"/>
          </a:p>
          <a:p>
            <a:pPr>
              <a:buFont typeface="Arial" panose="020B0604020202020204" pitchFamily="34" charset="0"/>
              <a:buChar char="•"/>
            </a:pPr>
            <a:endParaRPr lang="en-US" altLang="ko-KR" sz="1800" dirty="0"/>
          </a:p>
          <a:p>
            <a:pPr>
              <a:buFont typeface="Arial" panose="020B0604020202020204" pitchFamily="34" charset="0"/>
              <a:buChar char="•"/>
            </a:pPr>
            <a:endParaRPr lang="en-US" altLang="ko-KR" sz="1800" dirty="0" smtClean="0"/>
          </a:p>
          <a:p>
            <a:pPr>
              <a:buFont typeface="Arial" panose="020B0604020202020204" pitchFamily="34" charset="0"/>
              <a:buChar char="•"/>
            </a:pPr>
            <a:r>
              <a:rPr lang="en-US" altLang="ko-KR" sz="1800" dirty="0" smtClean="0"/>
              <a:t>The TWT operation can be performed in partial links (e.g., only one link) among multiple links in a non-AP MLD (i.e., STAs for the other links enter in doze state)</a:t>
            </a:r>
          </a:p>
          <a:p>
            <a:pPr>
              <a:buFont typeface="Arial" panose="020B0604020202020204" pitchFamily="34" charset="0"/>
              <a:buChar char="•"/>
            </a:pPr>
            <a:endParaRPr lang="ko-KR" altLang="en-US" sz="18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a:t>
            </a:r>
            <a:r>
              <a:rPr lang="en-US" altLang="ko-KR" dirty="0" smtClean="0"/>
              <a:t>2019</a:t>
            </a:r>
            <a:endParaRPr lang="en-GB" dirty="0"/>
          </a:p>
        </p:txBody>
      </p:sp>
      <p:sp>
        <p:nvSpPr>
          <p:cNvPr id="8" name="TextBox 7"/>
          <p:cNvSpPr txBox="1"/>
          <p:nvPr/>
        </p:nvSpPr>
        <p:spPr>
          <a:xfrm>
            <a:off x="519564" y="2954624"/>
            <a:ext cx="805029"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15" name="직선 연결선 14"/>
          <p:cNvCxnSpPr/>
          <p:nvPr/>
        </p:nvCxnSpPr>
        <p:spPr bwMode="auto">
          <a:xfrm>
            <a:off x="1187267" y="3084731"/>
            <a:ext cx="525694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 name="TextBox 18"/>
          <p:cNvSpPr txBox="1"/>
          <p:nvPr/>
        </p:nvSpPr>
        <p:spPr>
          <a:xfrm>
            <a:off x="519296" y="3379392"/>
            <a:ext cx="805029"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21" name="직선 연결선 20"/>
          <p:cNvCxnSpPr/>
          <p:nvPr/>
        </p:nvCxnSpPr>
        <p:spPr bwMode="auto">
          <a:xfrm flipV="1">
            <a:off x="1187356" y="3498206"/>
            <a:ext cx="5256852" cy="1085"/>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3" name="TextBox 22"/>
          <p:cNvSpPr txBox="1"/>
          <p:nvPr/>
        </p:nvSpPr>
        <p:spPr>
          <a:xfrm>
            <a:off x="80659" y="3131769"/>
            <a:ext cx="674917" cy="400110"/>
          </a:xfrm>
          <a:prstGeom prst="rect">
            <a:avLst/>
          </a:prstGeom>
          <a:noFill/>
        </p:spPr>
        <p:txBody>
          <a:bodyPr wrap="square" rtlCol="0" anchor="t" anchorCtr="0">
            <a:spAutoFit/>
          </a:bodyPr>
          <a:lstStyle/>
          <a:p>
            <a:pPr algn="ctr" defTabSz="914400" eaLnBrk="1" latinLnBrk="1" hangingPunct="1">
              <a:buClrTx/>
              <a:buSzTx/>
            </a:pPr>
            <a:r>
              <a:rPr kumimoji="1" lang="en-US" altLang="ko-KR" sz="1000" dirty="0" smtClean="0">
                <a:solidFill>
                  <a:srgbClr val="000000"/>
                </a:solidFill>
                <a:latin typeface="맑은 고딕" panose="020B0503020000020004" pitchFamily="50" charset="-127"/>
                <a:ea typeface="맑은 고딕" panose="020B0503020000020004" pitchFamily="50" charset="-127"/>
              </a:rPr>
              <a:t>Non-AP MLD</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24" name="TextBox 23"/>
          <p:cNvSpPr txBox="1"/>
          <p:nvPr/>
        </p:nvSpPr>
        <p:spPr>
          <a:xfrm>
            <a:off x="705785" y="2276872"/>
            <a:ext cx="956253" cy="400110"/>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TWT setup (link1&amp;2)</a:t>
            </a:r>
            <a:endParaRPr kumimoji="1" lang="ko-KR" altLang="en-US" sz="1000" dirty="0" err="1" smtClean="0">
              <a:solidFill>
                <a:srgbClr val="000000"/>
              </a:solidFill>
              <a:latin typeface="Arial" pitchFamily="34" charset="0"/>
              <a:ea typeface="돋움" pitchFamily="50" charset="-127"/>
            </a:endParaRPr>
          </a:p>
        </p:txBody>
      </p:sp>
      <p:cxnSp>
        <p:nvCxnSpPr>
          <p:cNvPr id="40" name="직선 연결선 39"/>
          <p:cNvCxnSpPr/>
          <p:nvPr/>
        </p:nvCxnSpPr>
        <p:spPr bwMode="auto">
          <a:xfrm>
            <a:off x="2498997" y="2846362"/>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1" name="직선 연결선 40"/>
          <p:cNvCxnSpPr/>
          <p:nvPr/>
        </p:nvCxnSpPr>
        <p:spPr bwMode="auto">
          <a:xfrm>
            <a:off x="3291085" y="2851334"/>
            <a:ext cx="0" cy="228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4" name="직선 화살표 연결선 43"/>
          <p:cNvCxnSpPr/>
          <p:nvPr/>
        </p:nvCxnSpPr>
        <p:spPr bwMode="auto">
          <a:xfrm>
            <a:off x="2498997" y="2954624"/>
            <a:ext cx="79208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45" name="직선 연결선 44"/>
          <p:cNvCxnSpPr/>
          <p:nvPr/>
        </p:nvCxnSpPr>
        <p:spPr bwMode="auto">
          <a:xfrm>
            <a:off x="2933907" y="3264809"/>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6" name="직선 연결선 45"/>
          <p:cNvCxnSpPr/>
          <p:nvPr/>
        </p:nvCxnSpPr>
        <p:spPr bwMode="auto">
          <a:xfrm>
            <a:off x="3725995" y="3277873"/>
            <a:ext cx="0" cy="228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7" name="직선 화살표 연결선 46"/>
          <p:cNvCxnSpPr/>
          <p:nvPr/>
        </p:nvCxnSpPr>
        <p:spPr bwMode="auto">
          <a:xfrm>
            <a:off x="2933907" y="3364979"/>
            <a:ext cx="79208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48" name="직선 연결선 47"/>
          <p:cNvCxnSpPr/>
          <p:nvPr/>
        </p:nvCxnSpPr>
        <p:spPr bwMode="auto">
          <a:xfrm>
            <a:off x="4372320" y="2848133"/>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9" name="직선 연결선 48"/>
          <p:cNvCxnSpPr/>
          <p:nvPr/>
        </p:nvCxnSpPr>
        <p:spPr bwMode="auto">
          <a:xfrm>
            <a:off x="5164408" y="2853105"/>
            <a:ext cx="0" cy="228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0" name="직선 화살표 연결선 49"/>
          <p:cNvCxnSpPr/>
          <p:nvPr/>
        </p:nvCxnSpPr>
        <p:spPr bwMode="auto">
          <a:xfrm>
            <a:off x="4372320" y="2956395"/>
            <a:ext cx="79208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51" name="직선 연결선 50"/>
          <p:cNvCxnSpPr/>
          <p:nvPr/>
        </p:nvCxnSpPr>
        <p:spPr bwMode="auto">
          <a:xfrm>
            <a:off x="4707104" y="3264809"/>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2" name="직선 연결선 51"/>
          <p:cNvCxnSpPr/>
          <p:nvPr/>
        </p:nvCxnSpPr>
        <p:spPr bwMode="auto">
          <a:xfrm>
            <a:off x="5499192" y="3269781"/>
            <a:ext cx="0" cy="228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3" name="직선 화살표 연결선 52"/>
          <p:cNvCxnSpPr/>
          <p:nvPr/>
        </p:nvCxnSpPr>
        <p:spPr bwMode="auto">
          <a:xfrm>
            <a:off x="4707104" y="3373071"/>
            <a:ext cx="79208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55" name="직선 화살표 연결선 54"/>
          <p:cNvCxnSpPr/>
          <p:nvPr/>
        </p:nvCxnSpPr>
        <p:spPr bwMode="auto">
          <a:xfrm flipV="1">
            <a:off x="1268544" y="2655227"/>
            <a:ext cx="0" cy="429504"/>
          </a:xfrm>
          <a:prstGeom prst="straightConnector1">
            <a:avLst/>
          </a:prstGeom>
          <a:solidFill>
            <a:srgbClr val="00B8FF"/>
          </a:solidFill>
          <a:ln w="9525" cap="flat" cmpd="sng" algn="ctr">
            <a:solidFill>
              <a:schemeClr val="tx1"/>
            </a:solidFill>
            <a:prstDash val="solid"/>
            <a:round/>
            <a:headEnd type="none" w="med" len="med"/>
            <a:tailEnd type="triangle" w="med" len="med"/>
          </a:ln>
          <a:effectLst/>
        </p:spPr>
      </p:cxnSp>
      <p:sp>
        <p:nvSpPr>
          <p:cNvPr id="76" name="모서리가 둥근 직사각형 75"/>
          <p:cNvSpPr/>
          <p:nvPr/>
        </p:nvSpPr>
        <p:spPr>
          <a:xfrm>
            <a:off x="1484568" y="3107493"/>
            <a:ext cx="1014429"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8" name="모서리가 둥근 직사각형 77"/>
          <p:cNvSpPr/>
          <p:nvPr/>
        </p:nvSpPr>
        <p:spPr>
          <a:xfrm>
            <a:off x="3300430" y="3106786"/>
            <a:ext cx="1071890"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4" name="TextBox 83"/>
          <p:cNvSpPr txBox="1"/>
          <p:nvPr/>
        </p:nvSpPr>
        <p:spPr>
          <a:xfrm>
            <a:off x="2498996" y="2707318"/>
            <a:ext cx="792089"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85" name="TextBox 84"/>
          <p:cNvSpPr txBox="1"/>
          <p:nvPr/>
        </p:nvSpPr>
        <p:spPr>
          <a:xfrm>
            <a:off x="4372318" y="2722397"/>
            <a:ext cx="792089"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86" name="TextBox 85"/>
          <p:cNvSpPr txBox="1"/>
          <p:nvPr/>
        </p:nvSpPr>
        <p:spPr>
          <a:xfrm>
            <a:off x="2933906" y="3328907"/>
            <a:ext cx="792089"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87" name="TextBox 86"/>
          <p:cNvSpPr txBox="1"/>
          <p:nvPr/>
        </p:nvSpPr>
        <p:spPr>
          <a:xfrm>
            <a:off x="4707103" y="3319374"/>
            <a:ext cx="792089"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88" name="모서리가 둥근 직사각형 87"/>
          <p:cNvSpPr/>
          <p:nvPr/>
        </p:nvSpPr>
        <p:spPr>
          <a:xfrm>
            <a:off x="1331640" y="3529150"/>
            <a:ext cx="1590333" cy="129749"/>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9" name="모서리가 둥근 직사각형 88"/>
          <p:cNvSpPr/>
          <p:nvPr/>
        </p:nvSpPr>
        <p:spPr>
          <a:xfrm>
            <a:off x="3723406" y="3528443"/>
            <a:ext cx="997291" cy="119284"/>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0" name="TextBox 89"/>
          <p:cNvSpPr txBox="1"/>
          <p:nvPr/>
        </p:nvSpPr>
        <p:spPr>
          <a:xfrm>
            <a:off x="474506" y="5317013"/>
            <a:ext cx="805029"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91" name="직선 연결선 90"/>
          <p:cNvCxnSpPr>
            <a:stCxn id="90" idx="3"/>
          </p:cNvCxnSpPr>
          <p:nvPr/>
        </p:nvCxnSpPr>
        <p:spPr bwMode="auto">
          <a:xfrm>
            <a:off x="1279535" y="5440124"/>
            <a:ext cx="5169660" cy="548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2" name="TextBox 91"/>
          <p:cNvSpPr txBox="1"/>
          <p:nvPr/>
        </p:nvSpPr>
        <p:spPr>
          <a:xfrm>
            <a:off x="475473" y="5701808"/>
            <a:ext cx="805029"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93" name="직선 연결선 92"/>
          <p:cNvCxnSpPr/>
          <p:nvPr/>
        </p:nvCxnSpPr>
        <p:spPr bwMode="auto">
          <a:xfrm>
            <a:off x="1137220" y="5824919"/>
            <a:ext cx="5297947"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4" name="TextBox 93"/>
          <p:cNvSpPr txBox="1"/>
          <p:nvPr/>
        </p:nvSpPr>
        <p:spPr>
          <a:xfrm>
            <a:off x="80659" y="5445224"/>
            <a:ext cx="674917" cy="400110"/>
          </a:xfrm>
          <a:prstGeom prst="rect">
            <a:avLst/>
          </a:prstGeom>
          <a:noFill/>
        </p:spPr>
        <p:txBody>
          <a:bodyPr wrap="square" rtlCol="0" anchor="t" anchorCtr="0">
            <a:spAutoFit/>
          </a:bodyPr>
          <a:lstStyle/>
          <a:p>
            <a:pPr algn="ctr" defTabSz="914400" eaLnBrk="1" latinLnBrk="1" hangingPunct="1">
              <a:buClrTx/>
              <a:buSzTx/>
            </a:pPr>
            <a:r>
              <a:rPr kumimoji="1" lang="en-US" altLang="ko-KR" sz="1000" dirty="0" smtClean="0">
                <a:solidFill>
                  <a:srgbClr val="000000"/>
                </a:solidFill>
                <a:latin typeface="맑은 고딕" panose="020B0503020000020004" pitchFamily="50" charset="-127"/>
                <a:ea typeface="맑은 고딕" panose="020B0503020000020004" pitchFamily="50" charset="-127"/>
              </a:rPr>
              <a:t>Non-AP MLD</a:t>
            </a:r>
            <a:endParaRPr kumimoji="1" lang="ko-KR" altLang="en-US" sz="1000">
              <a:solidFill>
                <a:srgbClr val="000000"/>
              </a:solidFill>
              <a:latin typeface="맑은 고딕" panose="020B0503020000020004" pitchFamily="50" charset="-127"/>
              <a:ea typeface="맑은 고딕" panose="020B0503020000020004" pitchFamily="50" charset="-127"/>
            </a:endParaRPr>
          </a:p>
        </p:txBody>
      </p:sp>
      <p:sp>
        <p:nvSpPr>
          <p:cNvPr id="95" name="TextBox 94"/>
          <p:cNvSpPr txBox="1"/>
          <p:nvPr/>
        </p:nvSpPr>
        <p:spPr>
          <a:xfrm>
            <a:off x="467544" y="4639261"/>
            <a:ext cx="1467990" cy="400110"/>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TWT setup (only STA 1, doze state for STA2)</a:t>
            </a:r>
            <a:endParaRPr kumimoji="1" lang="ko-KR" altLang="en-US" sz="1000" dirty="0" err="1" smtClean="0">
              <a:solidFill>
                <a:srgbClr val="000000"/>
              </a:solidFill>
              <a:latin typeface="Arial" pitchFamily="34" charset="0"/>
              <a:ea typeface="돋움" pitchFamily="50" charset="-127"/>
            </a:endParaRPr>
          </a:p>
        </p:txBody>
      </p:sp>
      <p:cxnSp>
        <p:nvCxnSpPr>
          <p:cNvPr id="96" name="직선 연결선 95"/>
          <p:cNvCxnSpPr/>
          <p:nvPr/>
        </p:nvCxnSpPr>
        <p:spPr bwMode="auto">
          <a:xfrm>
            <a:off x="2448950" y="5208751"/>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7" name="직선 연결선 96"/>
          <p:cNvCxnSpPr/>
          <p:nvPr/>
        </p:nvCxnSpPr>
        <p:spPr bwMode="auto">
          <a:xfrm>
            <a:off x="3241038" y="5213723"/>
            <a:ext cx="0" cy="228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8" name="직선 화살표 연결선 97"/>
          <p:cNvCxnSpPr/>
          <p:nvPr/>
        </p:nvCxnSpPr>
        <p:spPr bwMode="auto">
          <a:xfrm>
            <a:off x="2448950" y="5317013"/>
            <a:ext cx="79208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102" name="직선 연결선 101"/>
          <p:cNvCxnSpPr/>
          <p:nvPr/>
        </p:nvCxnSpPr>
        <p:spPr bwMode="auto">
          <a:xfrm>
            <a:off x="4322273" y="5210522"/>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3" name="직선 연결선 102"/>
          <p:cNvCxnSpPr/>
          <p:nvPr/>
        </p:nvCxnSpPr>
        <p:spPr bwMode="auto">
          <a:xfrm>
            <a:off x="5114361" y="5215494"/>
            <a:ext cx="0" cy="228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4" name="직선 화살표 연결선 103"/>
          <p:cNvCxnSpPr/>
          <p:nvPr/>
        </p:nvCxnSpPr>
        <p:spPr bwMode="auto">
          <a:xfrm>
            <a:off x="4322273" y="5318784"/>
            <a:ext cx="79208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108" name="직선 화살표 연결선 107"/>
          <p:cNvCxnSpPr/>
          <p:nvPr/>
        </p:nvCxnSpPr>
        <p:spPr bwMode="auto">
          <a:xfrm flipV="1">
            <a:off x="1218497" y="5017616"/>
            <a:ext cx="0" cy="429504"/>
          </a:xfrm>
          <a:prstGeom prst="straightConnector1">
            <a:avLst/>
          </a:prstGeom>
          <a:solidFill>
            <a:srgbClr val="00B8FF"/>
          </a:solidFill>
          <a:ln w="9525" cap="flat" cmpd="sng" algn="ctr">
            <a:solidFill>
              <a:schemeClr val="tx1"/>
            </a:solidFill>
            <a:prstDash val="solid"/>
            <a:round/>
            <a:headEnd type="none" w="med" len="med"/>
            <a:tailEnd type="triangle" w="med" len="med"/>
          </a:ln>
          <a:effectLst/>
        </p:spPr>
      </p:cxnSp>
      <p:sp>
        <p:nvSpPr>
          <p:cNvPr id="109" name="모서리가 둥근 직사각형 108"/>
          <p:cNvSpPr/>
          <p:nvPr/>
        </p:nvSpPr>
        <p:spPr>
          <a:xfrm>
            <a:off x="1434521" y="5486066"/>
            <a:ext cx="1014429"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0" name="모서리가 둥근 직사각형 109"/>
          <p:cNvSpPr/>
          <p:nvPr/>
        </p:nvSpPr>
        <p:spPr>
          <a:xfrm>
            <a:off x="3250383" y="5485359"/>
            <a:ext cx="1071890"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1" name="TextBox 110"/>
          <p:cNvSpPr txBox="1"/>
          <p:nvPr/>
        </p:nvSpPr>
        <p:spPr>
          <a:xfrm>
            <a:off x="2448949" y="5069707"/>
            <a:ext cx="792089"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112" name="TextBox 111"/>
          <p:cNvSpPr txBox="1"/>
          <p:nvPr/>
        </p:nvSpPr>
        <p:spPr>
          <a:xfrm>
            <a:off x="4322271" y="5084786"/>
            <a:ext cx="792089"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115" name="모서리가 둥근 직사각형 114"/>
          <p:cNvSpPr/>
          <p:nvPr/>
        </p:nvSpPr>
        <p:spPr>
          <a:xfrm>
            <a:off x="1259632" y="5867263"/>
            <a:ext cx="5009686" cy="129748"/>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7" name="모서리가 둥근 직사각형 116"/>
          <p:cNvSpPr/>
          <p:nvPr/>
        </p:nvSpPr>
        <p:spPr>
          <a:xfrm>
            <a:off x="5165530" y="3106786"/>
            <a:ext cx="1278677"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8" name="모서리가 둥근 직사각형 117"/>
          <p:cNvSpPr/>
          <p:nvPr/>
        </p:nvSpPr>
        <p:spPr>
          <a:xfrm>
            <a:off x="5499192" y="3543456"/>
            <a:ext cx="792087" cy="115443"/>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2" name="모서리가 둥근 직사각형 121"/>
          <p:cNvSpPr/>
          <p:nvPr/>
        </p:nvSpPr>
        <p:spPr>
          <a:xfrm>
            <a:off x="5110140" y="5485358"/>
            <a:ext cx="1325027"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2" name="모서리가 둥근 직사각형 131"/>
          <p:cNvSpPr/>
          <p:nvPr/>
        </p:nvSpPr>
        <p:spPr>
          <a:xfrm>
            <a:off x="6847250" y="2891296"/>
            <a:ext cx="536628" cy="262298"/>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3" name="TextBox 132"/>
          <p:cNvSpPr txBox="1"/>
          <p:nvPr/>
        </p:nvSpPr>
        <p:spPr>
          <a:xfrm>
            <a:off x="7617822" y="2816247"/>
            <a:ext cx="1317990" cy="4001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Power saving (e.g., </a:t>
            </a:r>
          </a:p>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doze state)</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134" name="모서리가 둥근 직사각형 133"/>
          <p:cNvSpPr/>
          <p:nvPr/>
        </p:nvSpPr>
        <p:spPr>
          <a:xfrm>
            <a:off x="6800767" y="5494158"/>
            <a:ext cx="536628" cy="262298"/>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5" name="TextBox 134"/>
          <p:cNvSpPr txBox="1"/>
          <p:nvPr/>
        </p:nvSpPr>
        <p:spPr>
          <a:xfrm>
            <a:off x="7571339" y="5419109"/>
            <a:ext cx="1317990" cy="4001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Power saving (e.g., </a:t>
            </a:r>
          </a:p>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doze state)</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Tree>
    <p:extLst>
      <p:ext uri="{BB962C8B-B14F-4D97-AF65-F5344CB8AC3E}">
        <p14:creationId xmlns:p14="http://schemas.microsoft.com/office/powerpoint/2010/main" val="7125815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TWT operation for</a:t>
            </a:r>
            <a:r>
              <a:rPr lang="en-US" altLang="ko-KR" dirty="0"/>
              <a:t> 11be</a:t>
            </a:r>
            <a:r>
              <a:rPr lang="en-US" altLang="ko-KR" dirty="0" smtClean="0"/>
              <a:t> (2/2)</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800" dirty="0" smtClean="0"/>
              <a:t>An AP within AP MLD can send a non-AP STA within a non-AP MLD a frame to wake up other non-AP STA(s) within the same non-AP MLD</a:t>
            </a:r>
          </a:p>
          <a:p>
            <a:pPr>
              <a:buFont typeface="Arial" panose="020B0604020202020204" pitchFamily="34" charset="0"/>
              <a:buChar char="•"/>
            </a:pPr>
            <a:r>
              <a:rPr lang="en-US" altLang="ko-KR" sz="1800" dirty="0" smtClean="0"/>
              <a:t>A non-AP STA within an non-AP </a:t>
            </a:r>
            <a:r>
              <a:rPr lang="en-US" altLang="ko-KR" sz="1800" dirty="0"/>
              <a:t>MLD can </a:t>
            </a:r>
            <a:r>
              <a:rPr lang="en-US" altLang="ko-KR" sz="1800" dirty="0" smtClean="0"/>
              <a:t>also send its associated AP a </a:t>
            </a:r>
            <a:r>
              <a:rPr lang="en-US" altLang="ko-KR" sz="1800" dirty="0"/>
              <a:t>frame to </a:t>
            </a:r>
            <a:r>
              <a:rPr lang="en-US" altLang="ko-KR" sz="1800" dirty="0" smtClean="0"/>
              <a:t>indicate that other </a:t>
            </a:r>
            <a:r>
              <a:rPr lang="en-US" altLang="ko-KR" sz="1800" dirty="0"/>
              <a:t>non-AP STA(s) within the same non-AP </a:t>
            </a:r>
            <a:r>
              <a:rPr lang="en-US" altLang="ko-KR" sz="1800" dirty="0" smtClean="0"/>
              <a:t>MLD is awake state currently</a:t>
            </a:r>
            <a:endParaRPr lang="en-US" altLang="ko-KR" sz="1800" dirty="0"/>
          </a:p>
          <a:p>
            <a:pPr>
              <a:buFont typeface="Arial" panose="020B0604020202020204" pitchFamily="34" charset="0"/>
              <a:buChar char="•"/>
            </a:pPr>
            <a:endParaRPr lang="en-US" altLang="ko-KR" sz="2000" dirty="0" smtClean="0"/>
          </a:p>
          <a:p>
            <a:pPr>
              <a:buFont typeface="Arial" panose="020B0604020202020204" pitchFamily="34" charset="0"/>
              <a:buChar char="•"/>
            </a:pPr>
            <a:endParaRPr lang="en-US" altLang="ko-KR" sz="2000" dirty="0"/>
          </a:p>
          <a:p>
            <a:pPr>
              <a:buFont typeface="Arial" panose="020B0604020202020204" pitchFamily="34" charset="0"/>
              <a:buChar char="•"/>
            </a:pPr>
            <a:endParaRPr lang="en-US" altLang="ko-KR" sz="2000" dirty="0" smtClean="0"/>
          </a:p>
          <a:p>
            <a:pPr>
              <a:buFont typeface="Arial" panose="020B0604020202020204" pitchFamily="34" charset="0"/>
              <a:buChar char="•"/>
            </a:pPr>
            <a:endParaRPr lang="en-US" altLang="ko-KR" sz="2000" dirty="0"/>
          </a:p>
          <a:p>
            <a:pPr>
              <a:buFont typeface="Arial" panose="020B0604020202020204" pitchFamily="34" charset="0"/>
              <a:buChar char="•"/>
            </a:pPr>
            <a:endParaRPr lang="en-US" altLang="ko-KR" sz="2000" dirty="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a:t>
            </a:r>
            <a:r>
              <a:rPr lang="en-US" altLang="ko-KR" dirty="0" smtClean="0"/>
              <a:t>2019</a:t>
            </a:r>
            <a:endParaRPr lang="en-GB" dirty="0"/>
          </a:p>
        </p:txBody>
      </p:sp>
      <p:sp>
        <p:nvSpPr>
          <p:cNvPr id="90" name="TextBox 89"/>
          <p:cNvSpPr txBox="1"/>
          <p:nvPr/>
        </p:nvSpPr>
        <p:spPr>
          <a:xfrm>
            <a:off x="474505" y="5529798"/>
            <a:ext cx="805029"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91" name="직선 연결선 90"/>
          <p:cNvCxnSpPr>
            <a:stCxn id="90" idx="3"/>
          </p:cNvCxnSpPr>
          <p:nvPr/>
        </p:nvCxnSpPr>
        <p:spPr bwMode="auto">
          <a:xfrm>
            <a:off x="1279534" y="5652909"/>
            <a:ext cx="5169661" cy="548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2" name="TextBox 91"/>
          <p:cNvSpPr txBox="1"/>
          <p:nvPr/>
        </p:nvSpPr>
        <p:spPr>
          <a:xfrm>
            <a:off x="475473" y="5914593"/>
            <a:ext cx="805029"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93" name="직선 연결선 92"/>
          <p:cNvCxnSpPr/>
          <p:nvPr/>
        </p:nvCxnSpPr>
        <p:spPr bwMode="auto">
          <a:xfrm>
            <a:off x="1137220" y="6037704"/>
            <a:ext cx="5297947"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4" name="TextBox 93"/>
          <p:cNvSpPr txBox="1"/>
          <p:nvPr/>
        </p:nvSpPr>
        <p:spPr>
          <a:xfrm>
            <a:off x="76793" y="5706943"/>
            <a:ext cx="517809"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 MLD</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95" name="TextBox 94"/>
          <p:cNvSpPr txBox="1"/>
          <p:nvPr/>
        </p:nvSpPr>
        <p:spPr>
          <a:xfrm>
            <a:off x="399356" y="4843264"/>
            <a:ext cx="1584754" cy="400110"/>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TWT setup (only STA 1,</a:t>
            </a:r>
          </a:p>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Doze for STA2)</a:t>
            </a:r>
            <a:endParaRPr kumimoji="1" lang="ko-KR" altLang="en-US" sz="1000" dirty="0" err="1" smtClean="0">
              <a:solidFill>
                <a:srgbClr val="000000"/>
              </a:solidFill>
              <a:latin typeface="Arial" pitchFamily="34" charset="0"/>
              <a:ea typeface="돋움" pitchFamily="50" charset="-127"/>
            </a:endParaRPr>
          </a:p>
        </p:txBody>
      </p:sp>
      <p:cxnSp>
        <p:nvCxnSpPr>
          <p:cNvPr id="96" name="직선 연결선 95"/>
          <p:cNvCxnSpPr/>
          <p:nvPr/>
        </p:nvCxnSpPr>
        <p:spPr bwMode="auto">
          <a:xfrm>
            <a:off x="2448950" y="5544351"/>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8" name="직선 화살표 연결선 97"/>
          <p:cNvCxnSpPr/>
          <p:nvPr/>
        </p:nvCxnSpPr>
        <p:spPr bwMode="auto">
          <a:xfrm flipV="1">
            <a:off x="2448950" y="5698082"/>
            <a:ext cx="2644231" cy="5331"/>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102" name="직선 연결선 101"/>
          <p:cNvCxnSpPr/>
          <p:nvPr/>
        </p:nvCxnSpPr>
        <p:spPr bwMode="auto">
          <a:xfrm>
            <a:off x="5116516" y="5544351"/>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3" name="직선 연결선 102"/>
          <p:cNvCxnSpPr/>
          <p:nvPr/>
        </p:nvCxnSpPr>
        <p:spPr bwMode="auto">
          <a:xfrm>
            <a:off x="5114361" y="5428279"/>
            <a:ext cx="0" cy="228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8" name="직선 화살표 연결선 107"/>
          <p:cNvCxnSpPr/>
          <p:nvPr/>
        </p:nvCxnSpPr>
        <p:spPr bwMode="auto">
          <a:xfrm flipV="1">
            <a:off x="1434521" y="5230401"/>
            <a:ext cx="0" cy="429504"/>
          </a:xfrm>
          <a:prstGeom prst="straightConnector1">
            <a:avLst/>
          </a:prstGeom>
          <a:solidFill>
            <a:srgbClr val="00B8FF"/>
          </a:solidFill>
          <a:ln w="9525" cap="flat" cmpd="sng" algn="ctr">
            <a:solidFill>
              <a:schemeClr val="tx1"/>
            </a:solidFill>
            <a:prstDash val="solid"/>
            <a:round/>
            <a:headEnd type="none" w="med" len="med"/>
            <a:tailEnd type="triangle" w="med" len="med"/>
          </a:ln>
          <a:effectLst/>
        </p:spPr>
      </p:cxnSp>
      <p:sp>
        <p:nvSpPr>
          <p:cNvPr id="109" name="모서리가 둥근 직사각형 108"/>
          <p:cNvSpPr/>
          <p:nvPr/>
        </p:nvSpPr>
        <p:spPr>
          <a:xfrm>
            <a:off x="1417563" y="5691113"/>
            <a:ext cx="1014429"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1" name="TextBox 110"/>
          <p:cNvSpPr txBox="1"/>
          <p:nvPr/>
        </p:nvSpPr>
        <p:spPr>
          <a:xfrm>
            <a:off x="2987823" y="5698459"/>
            <a:ext cx="792089"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115" name="모서리가 둥근 직사각형 114"/>
          <p:cNvSpPr/>
          <p:nvPr/>
        </p:nvSpPr>
        <p:spPr>
          <a:xfrm>
            <a:off x="1434520" y="6080048"/>
            <a:ext cx="2074113" cy="10068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2" name="모서리가 둥근 직사각형 121"/>
          <p:cNvSpPr/>
          <p:nvPr/>
        </p:nvSpPr>
        <p:spPr>
          <a:xfrm>
            <a:off x="5148064" y="5689635"/>
            <a:ext cx="1325027"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56" name="직선 연결선 55"/>
          <p:cNvCxnSpPr/>
          <p:nvPr/>
        </p:nvCxnSpPr>
        <p:spPr bwMode="auto">
          <a:xfrm>
            <a:off x="1137220" y="4811390"/>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7" name="TextBox 56"/>
          <p:cNvSpPr txBox="1"/>
          <p:nvPr/>
        </p:nvSpPr>
        <p:spPr>
          <a:xfrm>
            <a:off x="515854" y="4688279"/>
            <a:ext cx="740908"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AP/Link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58" name="직선 연결선 57"/>
          <p:cNvCxnSpPr/>
          <p:nvPr/>
        </p:nvCxnSpPr>
        <p:spPr bwMode="auto">
          <a:xfrm>
            <a:off x="1137220" y="4386574"/>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9" name="TextBox 58"/>
          <p:cNvSpPr txBox="1"/>
          <p:nvPr/>
        </p:nvSpPr>
        <p:spPr>
          <a:xfrm>
            <a:off x="515854" y="4265580"/>
            <a:ext cx="740908"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AP/Link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60" name="TextBox 59"/>
          <p:cNvSpPr txBox="1"/>
          <p:nvPr/>
        </p:nvSpPr>
        <p:spPr>
          <a:xfrm>
            <a:off x="99686" y="4476930"/>
            <a:ext cx="521164"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AP MLD</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18" name="직사각형 17"/>
          <p:cNvSpPr/>
          <p:nvPr/>
        </p:nvSpPr>
        <p:spPr>
          <a:xfrm rot="16200000">
            <a:off x="2540111" y="5217350"/>
            <a:ext cx="595241" cy="275876"/>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PS-Poll</a:t>
            </a:r>
            <a:endParaRPr kumimoji="0" lang="ko-KR" altLang="en-US" sz="1050" b="0" i="0" u="none" strike="noStrike" cap="none" normalizeH="0" baseline="0" smtClean="0">
              <a:ln>
                <a:noFill/>
              </a:ln>
              <a:solidFill>
                <a:schemeClr val="tx1"/>
              </a:solidFill>
              <a:effectLst/>
              <a:latin typeface="Times New Roman" pitchFamily="16" charset="0"/>
              <a:ea typeface="MS Gothic" charset="-128"/>
            </a:endParaRPr>
          </a:p>
        </p:txBody>
      </p:sp>
      <p:sp>
        <p:nvSpPr>
          <p:cNvPr id="70" name="직사각형 69"/>
          <p:cNvSpPr/>
          <p:nvPr/>
        </p:nvSpPr>
        <p:spPr>
          <a:xfrm rot="16200000">
            <a:off x="2807047" y="3892705"/>
            <a:ext cx="746653" cy="241082"/>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dirty="0" smtClean="0">
                <a:ln>
                  <a:noFill/>
                </a:ln>
                <a:solidFill>
                  <a:schemeClr val="tx1"/>
                </a:solidFill>
                <a:effectLst/>
                <a:latin typeface="Times New Roman" pitchFamily="16" charset="0"/>
                <a:ea typeface="MS Gothic" charset="-128"/>
              </a:rPr>
              <a:t>DL frame </a:t>
            </a:r>
          </a:p>
        </p:txBody>
      </p:sp>
      <p:cxnSp>
        <p:nvCxnSpPr>
          <p:cNvPr id="22" name="직선 화살표 연결선 21"/>
          <p:cNvCxnSpPr>
            <a:endCxn id="73" idx="2"/>
          </p:cNvCxnSpPr>
          <p:nvPr/>
        </p:nvCxnSpPr>
        <p:spPr bwMode="auto">
          <a:xfrm flipV="1">
            <a:off x="3292040" y="3819237"/>
            <a:ext cx="449651" cy="20103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3" name="TextBox 72"/>
          <p:cNvSpPr txBox="1"/>
          <p:nvPr/>
        </p:nvSpPr>
        <p:spPr>
          <a:xfrm>
            <a:off x="3221356" y="3573016"/>
            <a:ext cx="1040670"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Wake up STA2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75" name="직선 화살표 연결선 74"/>
          <p:cNvCxnSpPr/>
          <p:nvPr/>
        </p:nvCxnSpPr>
        <p:spPr bwMode="auto">
          <a:xfrm>
            <a:off x="3565593" y="6063750"/>
            <a:ext cx="280987" cy="49903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7" name="TextBox 76"/>
          <p:cNvSpPr txBox="1"/>
          <p:nvPr/>
        </p:nvSpPr>
        <p:spPr>
          <a:xfrm>
            <a:off x="3596866" y="6534408"/>
            <a:ext cx="564578"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Awake</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79" name="직선 화살표 연결선 78"/>
          <p:cNvCxnSpPr/>
          <p:nvPr/>
        </p:nvCxnSpPr>
        <p:spPr bwMode="auto">
          <a:xfrm flipH="1">
            <a:off x="3180373" y="4384891"/>
            <a:ext cx="12530" cy="128093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80" name="모서리가 둥근 직사각형 79"/>
          <p:cNvSpPr/>
          <p:nvPr/>
        </p:nvSpPr>
        <p:spPr>
          <a:xfrm>
            <a:off x="5148063" y="6050278"/>
            <a:ext cx="1325027"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1" name="직사각형 80"/>
          <p:cNvSpPr/>
          <p:nvPr/>
        </p:nvSpPr>
        <p:spPr>
          <a:xfrm>
            <a:off x="4132894" y="4136414"/>
            <a:ext cx="943162" cy="244593"/>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DL frame</a:t>
            </a:r>
            <a:endParaRPr kumimoji="0" lang="en-US" altLang="ko-KR" sz="1050" b="0" i="0" u="none" strike="noStrike" cap="none" normalizeH="0" dirty="0" smtClean="0">
              <a:ln>
                <a:noFill/>
              </a:ln>
              <a:solidFill>
                <a:schemeClr val="tx1"/>
              </a:solidFill>
              <a:effectLst/>
              <a:latin typeface="Times New Roman" pitchFamily="16" charset="0"/>
              <a:ea typeface="MS Gothic" charset="-128"/>
            </a:endParaRPr>
          </a:p>
        </p:txBody>
      </p:sp>
      <p:sp>
        <p:nvSpPr>
          <p:cNvPr id="82" name="직사각형 81"/>
          <p:cNvSpPr/>
          <p:nvPr/>
        </p:nvSpPr>
        <p:spPr>
          <a:xfrm>
            <a:off x="3779912" y="4566796"/>
            <a:ext cx="943162" cy="244593"/>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DL frame</a:t>
            </a:r>
            <a:endParaRPr kumimoji="0" lang="en-US" altLang="ko-KR" sz="1050" b="0" i="0" u="none" strike="noStrike" cap="none" normalizeH="0" dirty="0" smtClean="0">
              <a:ln>
                <a:noFill/>
              </a:ln>
              <a:solidFill>
                <a:schemeClr val="tx1"/>
              </a:solidFill>
              <a:effectLst/>
              <a:latin typeface="Times New Roman" pitchFamily="16" charset="0"/>
              <a:ea typeface="MS Gothic" charset="-128"/>
            </a:endParaRPr>
          </a:p>
        </p:txBody>
      </p:sp>
      <p:cxnSp>
        <p:nvCxnSpPr>
          <p:cNvPr id="83" name="직선 화살표 연결선 82"/>
          <p:cNvCxnSpPr>
            <a:stCxn id="81" idx="2"/>
          </p:cNvCxnSpPr>
          <p:nvPr/>
        </p:nvCxnSpPr>
        <p:spPr bwMode="auto">
          <a:xfrm>
            <a:off x="4604475" y="4381007"/>
            <a:ext cx="0" cy="126573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99" name="직선 화살표 연결선 98"/>
          <p:cNvCxnSpPr>
            <a:stCxn id="82" idx="2"/>
          </p:cNvCxnSpPr>
          <p:nvPr/>
        </p:nvCxnSpPr>
        <p:spPr bwMode="auto">
          <a:xfrm>
            <a:off x="4251493" y="4811389"/>
            <a:ext cx="0" cy="122631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00" name="모서리가 둥근 직사각형 99"/>
          <p:cNvSpPr/>
          <p:nvPr/>
        </p:nvSpPr>
        <p:spPr>
          <a:xfrm>
            <a:off x="6815261" y="5706943"/>
            <a:ext cx="536628" cy="262298"/>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1" name="TextBox 100"/>
          <p:cNvSpPr txBox="1"/>
          <p:nvPr/>
        </p:nvSpPr>
        <p:spPr>
          <a:xfrm>
            <a:off x="7585833" y="5631894"/>
            <a:ext cx="1317990" cy="4001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Power saving (e.g., </a:t>
            </a:r>
          </a:p>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doze state)</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41" name="직사각형 40"/>
          <p:cNvSpPr/>
          <p:nvPr/>
        </p:nvSpPr>
        <p:spPr>
          <a:xfrm rot="16200000">
            <a:off x="3211013" y="5218656"/>
            <a:ext cx="595241" cy="275876"/>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ACK</a:t>
            </a:r>
            <a:endParaRPr kumimoji="0" lang="ko-KR" altLang="en-US" sz="1050" b="0" i="0" u="none" strike="noStrike" cap="none" normalizeH="0" baseline="0" smtClean="0">
              <a:ln>
                <a:noFill/>
              </a:ln>
              <a:solidFill>
                <a:schemeClr val="tx1"/>
              </a:solidFill>
              <a:effectLst/>
              <a:latin typeface="Times New Roman" pitchFamily="16" charset="0"/>
              <a:ea typeface="MS Gothic" charset="-128"/>
            </a:endParaRPr>
          </a:p>
        </p:txBody>
      </p:sp>
      <p:cxnSp>
        <p:nvCxnSpPr>
          <p:cNvPr id="42" name="직선 화살표 연결선 41"/>
          <p:cNvCxnSpPr>
            <a:stCxn id="18" idx="3"/>
          </p:cNvCxnSpPr>
          <p:nvPr/>
        </p:nvCxnSpPr>
        <p:spPr bwMode="auto">
          <a:xfrm flipV="1">
            <a:off x="2837732" y="4384891"/>
            <a:ext cx="0" cy="672777"/>
          </a:xfrm>
          <a:prstGeom prst="straightConnector1">
            <a:avLst/>
          </a:prstGeom>
          <a:solidFill>
            <a:srgbClr val="00B8FF"/>
          </a:solidFill>
          <a:ln w="9525" cap="flat" cmpd="sng" algn="ctr">
            <a:solidFill>
              <a:schemeClr val="tx1"/>
            </a:solidFill>
            <a:prstDash val="solid"/>
            <a:round/>
            <a:headEnd type="none" w="med" len="med"/>
            <a:tailEnd type="triangle" w="med" len="med"/>
          </a:ln>
          <a:effectLst/>
        </p:spPr>
      </p:cxnSp>
      <p:cxnSp>
        <p:nvCxnSpPr>
          <p:cNvPr id="45" name="직선 화살표 연결선 44"/>
          <p:cNvCxnSpPr/>
          <p:nvPr/>
        </p:nvCxnSpPr>
        <p:spPr bwMode="auto">
          <a:xfrm flipV="1">
            <a:off x="3508633" y="4384891"/>
            <a:ext cx="0" cy="672777"/>
          </a:xfrm>
          <a:prstGeom prst="straightConnector1">
            <a:avLst/>
          </a:prstGeom>
          <a:solidFill>
            <a:srgbClr val="00B8FF"/>
          </a:solidFill>
          <a:ln w="9525" cap="flat" cmpd="sng" algn="ctr">
            <a:solidFill>
              <a:schemeClr val="tx1"/>
            </a:solidFill>
            <a:prstDash val="solid"/>
            <a:round/>
            <a:headEnd type="none" w="med" len="med"/>
            <a:tailEnd type="triangle" w="med" len="med"/>
          </a:ln>
          <a:effectLst/>
        </p:spPr>
      </p:cxnSp>
    </p:spTree>
    <p:extLst>
      <p:ext uri="{BB962C8B-B14F-4D97-AF65-F5344CB8AC3E}">
        <p14:creationId xmlns:p14="http://schemas.microsoft.com/office/powerpoint/2010/main" val="30935531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spPr>
      <a:bodyPr vert="horz" wrap="square" lIns="91440" tIns="45720" rIns="91440" bIns="45720" numCol="1" rtlCol="0"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nchor="t" anchorCtr="0">
        <a:spAutoFit/>
      </a:bodyPr>
      <a:lstStyle>
        <a:defPPr algn="ctr" defTabSz="914400" eaLnBrk="1" latinLnBrk="1" hangingPunct="1">
          <a:buClrTx/>
          <a:buSzTx/>
          <a:buFontTx/>
          <a:buNone/>
          <a:defRPr kumimoji="1" sz="1300" b="1" dirty="0" err="1" smtClean="0">
            <a:solidFill>
              <a:srgbClr val="000000"/>
            </a:solidFill>
            <a:latin typeface="Arial" pitchFamily="34" charset="0"/>
            <a:ea typeface="돋움" pitchFamily="50" charset="-127"/>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112843</TotalTime>
  <Words>1476</Words>
  <Application>Microsoft Office PowerPoint</Application>
  <PresentationFormat>화면 슬라이드 쇼(4:3)</PresentationFormat>
  <Paragraphs>274</Paragraphs>
  <Slides>15</Slides>
  <Notes>2</Notes>
  <HiddenSlides>0</HiddenSlides>
  <MMClips>0</MMClips>
  <ScaleCrop>false</ScaleCrop>
  <HeadingPairs>
    <vt:vector size="6" baseType="variant">
      <vt:variant>
        <vt:lpstr>사용한 글꼴</vt:lpstr>
      </vt:variant>
      <vt:variant>
        <vt:i4>10</vt:i4>
      </vt:variant>
      <vt:variant>
        <vt:lpstr>테마</vt:lpstr>
      </vt:variant>
      <vt:variant>
        <vt:i4>1</vt:i4>
      </vt:variant>
      <vt:variant>
        <vt:lpstr>슬라이드 제목</vt:lpstr>
      </vt:variant>
      <vt:variant>
        <vt:i4>15</vt:i4>
      </vt:variant>
    </vt:vector>
  </HeadingPairs>
  <TitlesOfParts>
    <vt:vector size="26" baseType="lpstr">
      <vt:lpstr>Arial Unicode MS</vt:lpstr>
      <vt:lpstr>MS Gothic</vt:lpstr>
      <vt:lpstr>굴림</vt:lpstr>
      <vt:lpstr>돋움</vt:lpstr>
      <vt:lpstr>Malgun Gothic</vt:lpstr>
      <vt:lpstr>Malgun Gothic</vt:lpstr>
      <vt:lpstr>Batang</vt:lpstr>
      <vt:lpstr>Arial</vt:lpstr>
      <vt:lpstr>Times New Roman</vt:lpstr>
      <vt:lpstr>Wingdings</vt:lpstr>
      <vt:lpstr>Office 테마</vt:lpstr>
      <vt:lpstr>EHT Power saving considering multi-link</vt:lpstr>
      <vt:lpstr>Introduction</vt:lpstr>
      <vt:lpstr>Background</vt:lpstr>
      <vt:lpstr>Background</vt:lpstr>
      <vt:lpstr>Background</vt:lpstr>
      <vt:lpstr>Motivation</vt:lpstr>
      <vt:lpstr>OM Control for multi-link</vt:lpstr>
      <vt:lpstr>TWT operation for multi-link (1/2)</vt:lpstr>
      <vt:lpstr>TWT operation for 11be (2/2)</vt:lpstr>
      <vt:lpstr>Intra-BSS PPDU PS for 11be</vt:lpstr>
      <vt:lpstr>Conclusion</vt:lpstr>
      <vt:lpstr>Reference</vt:lpstr>
      <vt:lpstr>Straw Poll 1</vt:lpstr>
      <vt:lpstr>Straw Poll 2</vt:lpstr>
      <vt:lpstr>Straw Poll 3</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Frame format for WUR signal</dc:title>
  <dc:creator>김정기/책임연구원/차세대표준(연)ICS팀(jeongki.kim@lge.com)</dc:creator>
  <cp:lastModifiedBy>김정기/책임연구원/차세대표준(연)ICS팀(jeongki.kim@lge.com)</cp:lastModifiedBy>
  <cp:revision>1482</cp:revision>
  <cp:lastPrinted>1601-01-01T00:00:00Z</cp:lastPrinted>
  <dcterms:created xsi:type="dcterms:W3CDTF">2016-12-14T01:56:24Z</dcterms:created>
  <dcterms:modified xsi:type="dcterms:W3CDTF">2020-01-09T00:42:40Z</dcterms:modified>
</cp:coreProperties>
</file>