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83" r:id="rId2"/>
    <p:sldId id="936" r:id="rId3"/>
    <p:sldId id="942" r:id="rId4"/>
    <p:sldId id="943" r:id="rId5"/>
    <p:sldId id="945" r:id="rId6"/>
    <p:sldId id="944" r:id="rId7"/>
    <p:sldId id="946" r:id="rId8"/>
    <p:sldId id="947" r:id="rId9"/>
    <p:sldId id="948" r:id="rId10"/>
    <p:sldId id="956" r:id="rId11"/>
    <p:sldId id="952" r:id="rId12"/>
    <p:sldId id="953" r:id="rId13"/>
    <p:sldId id="958" r:id="rId14"/>
    <p:sldId id="955" r:id="rId15"/>
    <p:sldId id="954" r:id="rId16"/>
    <p:sldId id="927" r:id="rId17"/>
    <p:sldId id="938" r:id="rId18"/>
    <p:sldId id="957" r:id="rId19"/>
  </p:sldIdLst>
  <p:sldSz cx="9144000" cy="6858000" type="screen4x3"/>
  <p:notesSz cx="9939338" cy="6807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4">
          <p15:clr>
            <a:srgbClr val="A4A3A4"/>
          </p15:clr>
        </p15:guide>
        <p15:guide id="2" pos="313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천진영/책임연구원/차세대표준(연)ICS팀(jiny.chun@lge.com)" initials="천" lastIdx="1" clrIdx="0">
    <p:extLst>
      <p:ext uri="{19B8F6BF-5375-455C-9EA6-DF929625EA0E}">
        <p15:presenceInfo xmlns:p15="http://schemas.microsoft.com/office/powerpoint/2012/main" userId="S-1-5-21-2543426832-1914326140-3112152631-10825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168420"/>
    <a:srgbClr val="0000FF"/>
    <a:srgbClr val="0000CC"/>
    <a:srgbClr val="006C31"/>
    <a:srgbClr val="00863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524" autoAdjust="0"/>
    <p:restoredTop sz="96118" autoAdjust="0"/>
  </p:normalViewPr>
  <p:slideViewPr>
    <p:cSldViewPr>
      <p:cViewPr varScale="1">
        <p:scale>
          <a:sx n="114" d="100"/>
          <a:sy n="114" d="100"/>
        </p:scale>
        <p:origin x="1908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9" d="100"/>
          <a:sy n="99" d="100"/>
        </p:scale>
        <p:origin x="1464" y="84"/>
      </p:cViewPr>
      <p:guideLst>
        <p:guide orient="horz" pos="2144"/>
        <p:guide pos="313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746875" y="698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96950" y="6985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405688" y="6588125"/>
            <a:ext cx="1651000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598988" y="6588125"/>
            <a:ext cx="517525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7C77D250-BF2B-474F-8F3A-CA096EC7180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993775" y="284163"/>
            <a:ext cx="7951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993775" y="6588125"/>
            <a:ext cx="719138" cy="185738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993775" y="6580188"/>
            <a:ext cx="81708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45489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808788" y="12700"/>
            <a:ext cx="2197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936625" y="1270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3425" y="514350"/>
            <a:ext cx="3392488" cy="25447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975" y="3233738"/>
            <a:ext cx="7291388" cy="306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892925" y="6591300"/>
            <a:ext cx="21129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837113" y="6591300"/>
            <a:ext cx="5175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1038225" y="6591300"/>
            <a:ext cx="719138" cy="1841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038225" y="6589713"/>
            <a:ext cx="78628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930275" y="217488"/>
            <a:ext cx="8078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667200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ko-KR" smtClean="0"/>
          </a:p>
        </p:txBody>
      </p:sp>
    </p:spTree>
    <p:extLst>
      <p:ext uri="{BB962C8B-B14F-4D97-AF65-F5344CB8AC3E}">
        <p14:creationId xmlns:p14="http://schemas.microsoft.com/office/powerpoint/2010/main" val="16469561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제목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8" name="날짜 개체 틀 7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Nov. 2019</a:t>
            </a:r>
            <a:endParaRPr lang="en-US" dirty="0"/>
          </a:p>
        </p:txBody>
      </p:sp>
      <p:sp>
        <p:nvSpPr>
          <p:cNvPr id="9" name="바닥글 개체 틀 8"/>
          <p:cNvSpPr>
            <a:spLocks noGrp="1"/>
          </p:cNvSpPr>
          <p:nvPr>
            <p:ph type="ftr" sz="quarter" idx="11"/>
          </p:nvPr>
        </p:nvSpPr>
        <p:spPr>
          <a:xfrm>
            <a:off x="6658793" y="6475413"/>
            <a:ext cx="1885132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Dongguk Lim, LG Electronics</a:t>
            </a:r>
            <a:endParaRPr lang="en-US" altLang="ko-KR" dirty="0"/>
          </a:p>
        </p:txBody>
      </p:sp>
      <p:sp>
        <p:nvSpPr>
          <p:cNvPr id="10" name="슬라이드 번호 개체 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6209152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18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Nov. 2019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58793" y="6475413"/>
            <a:ext cx="188513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Dongguk Lim,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719190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18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Nov. 2019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58793" y="6475413"/>
            <a:ext cx="188513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Dongguk Lim, LG Electronics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>
              <a:defRPr/>
            </a:pPr>
            <a:r>
              <a:rPr kumimoji="0" lang="en-US" altLang="ko-KR" sz="1800" b="1" dirty="0" smtClean="0">
                <a:cs typeface="Arial" charset="0"/>
              </a:rPr>
              <a:t>doc.: IEEE 802.11-19/1486r2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dongguk.lim@lge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js.choi@lge.com" TargetMode="External"/><Relationship Id="rId5" Type="http://schemas.openxmlformats.org/officeDocument/2006/relationships/hyperlink" Target="mailto:Jinmin1230.kim@lge.com" TargetMode="External"/><Relationship Id="rId4" Type="http://schemas.openxmlformats.org/officeDocument/2006/relationships/hyperlink" Target="mailto:Ensung.park@lge.com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44988" y="6475413"/>
            <a:ext cx="5302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dirty="0" smtClean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 smtClean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ko-KR" sz="1200" b="0" dirty="0" smtClean="0">
              <a:cs typeface="Arial" panose="020B0604020202020204" pitchFamily="34" charset="0"/>
            </a:endParaRP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143000"/>
          </a:xfrm>
        </p:spPr>
        <p:txBody>
          <a:bodyPr/>
          <a:lstStyle/>
          <a:p>
            <a:r>
              <a:rPr lang="en-US" altLang="ko-KR" dirty="0">
                <a:ea typeface="굴림" panose="020B0600000101010101" pitchFamily="50" charset="-127"/>
              </a:rPr>
              <a:t>Further discussion for 11be preamble</a:t>
            </a:r>
            <a:endParaRPr lang="en-US" altLang="ko-KR" dirty="0" smtClean="0">
              <a:ea typeface="굴림" panose="020B0600000101010101" pitchFamily="50" charset="-127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ko-KR" sz="2000" dirty="0" smtClean="0">
                <a:ea typeface="굴림" panose="020B0600000101010101" pitchFamily="50" charset="-127"/>
              </a:rPr>
              <a:t>Date:</a:t>
            </a:r>
            <a:r>
              <a:rPr lang="en-US" altLang="ko-KR" sz="2000" b="0" dirty="0" smtClean="0">
                <a:ea typeface="굴림" panose="020B0600000101010101" pitchFamily="50" charset="-127"/>
              </a:rPr>
              <a:t> 2019-11-11</a:t>
            </a:r>
          </a:p>
        </p:txBody>
      </p:sp>
      <p:sp>
        <p:nvSpPr>
          <p:cNvPr id="6151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kumimoji="0" lang="en-US" altLang="ko-KR" sz="2000">
                <a:cs typeface="Arial" panose="020B0604020202020204" pitchFamily="34" charset="0"/>
              </a:rPr>
              <a:t>Authors:</a:t>
            </a:r>
            <a:endParaRPr kumimoji="0" lang="en-US" altLang="ko-KR" sz="2000" b="0">
              <a:cs typeface="Arial" panose="020B0604020202020204" pitchFamily="34" charset="0"/>
            </a:endParaRPr>
          </a:p>
        </p:txBody>
      </p:sp>
      <p:graphicFrame>
        <p:nvGraphicFramePr>
          <p:cNvPr id="11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6644882"/>
              </p:ext>
            </p:extLst>
          </p:nvPr>
        </p:nvGraphicFramePr>
        <p:xfrm>
          <a:off x="762000" y="2895600"/>
          <a:ext cx="7620000" cy="2133599"/>
        </p:xfrm>
        <a:graphic>
          <a:graphicData uri="http://schemas.openxmlformats.org/drawingml/2006/table">
            <a:tbl>
              <a:tblPr/>
              <a:tblGrid>
                <a:gridCol w="1524000"/>
                <a:gridCol w="1203325"/>
                <a:gridCol w="1684338"/>
                <a:gridCol w="1363662"/>
                <a:gridCol w="1844675"/>
              </a:tblGrid>
              <a:tr h="55801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89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Dongguk Lim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3"/>
                        </a:rPr>
                        <a:t>dongguk.lim@lge.com</a:t>
                      </a: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8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Eunsung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Park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4"/>
                        </a:rPr>
                        <a:t>Ensung.park@lge.com</a:t>
                      </a:r>
                      <a:endParaRPr kumimoji="0" lang="en-US" altLang="ko-KR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8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Jinmin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5"/>
                        </a:rPr>
                        <a:t>Jinmin1230.kim@lge.com</a:t>
                      </a: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8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 Choi</a:t>
                      </a:r>
                      <a:endParaRPr kumimoji="0" lang="ko-KR" altLang="en-US" sz="1200" b="0" i="0" u="none" strike="noStrike" kern="1200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6"/>
                        </a:rPr>
                        <a:t>js.choi@lge.com</a:t>
                      </a: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</a:t>
                      </a:r>
                      <a:endParaRPr kumimoji="0" lang="ko-KR" altLang="en-US" sz="1100" b="0" i="0" u="none" strike="noStrike" kern="1200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6658793" y="6475413"/>
            <a:ext cx="1885132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Dongguk Lim, LG Electronics</a:t>
            </a:r>
            <a:endParaRPr lang="en-US" altLang="ko-KR" dirty="0"/>
          </a:p>
        </p:txBody>
      </p:sp>
      <p:sp>
        <p:nvSpPr>
          <p:cNvPr id="10" name="날짜 개체 틀 3"/>
          <p:cNvSpPr txBox="1">
            <a:spLocks/>
          </p:cNvSpPr>
          <p:nvPr/>
        </p:nvSpPr>
        <p:spPr bwMode="auto">
          <a:xfrm>
            <a:off x="696913" y="332601"/>
            <a:ext cx="9618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latinLnBrk="0" hangingPunct="0">
              <a:spcBef>
                <a:spcPct val="0"/>
              </a:spcBef>
              <a:spcAft>
                <a:spcPct val="0"/>
              </a:spcAft>
              <a:defRPr kumimoji="0" sz="18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5pPr>
            <a:lvl6pPr marL="22860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6pPr>
            <a:lvl7pPr marL="27432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7pPr>
            <a:lvl8pPr marL="32004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8pPr>
            <a:lvl9pPr marL="36576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9pPr>
          </a:lstStyle>
          <a:p>
            <a:pPr>
              <a:defRPr/>
            </a:pPr>
            <a:r>
              <a:rPr lang="en-US" altLang="ko-KR" dirty="0" smtClean="0"/>
              <a:t>Nov. 2019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Conclusion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The RL-SIG including the length </a:t>
            </a:r>
            <a:r>
              <a:rPr lang="en-US" altLang="ko-KR" dirty="0"/>
              <a:t>field </a:t>
            </a:r>
            <a:r>
              <a:rPr lang="en-US" altLang="ko-KR" dirty="0" smtClean="0"/>
              <a:t>which set </a:t>
            </a:r>
            <a:r>
              <a:rPr lang="en-US" altLang="ko-KR" dirty="0"/>
              <a:t>to the value as mod3 =</a:t>
            </a:r>
            <a:r>
              <a:rPr lang="en-US" altLang="ko-KR" dirty="0" smtClean="0"/>
              <a:t>0 provides the reliable performance of false detection error. </a:t>
            </a:r>
            <a:endParaRPr lang="en-US" altLang="ko-KR" dirty="0"/>
          </a:p>
          <a:p>
            <a:r>
              <a:rPr lang="en-US" altLang="ko-KR" dirty="0"/>
              <a:t>In addition, we can potentially further reduce the false detection error if we include the PHY identifier 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It gives a false error probability lower than 10^-3. </a:t>
            </a:r>
          </a:p>
          <a:p>
            <a:r>
              <a:rPr lang="en-US" altLang="ko-KR" dirty="0" smtClean="0"/>
              <a:t>For the early indication of the PHY identifier, we can consider the EHT-Sig field composed of two fields, for example, EHT-SIG1 and EHT-SIG2. </a:t>
            </a:r>
          </a:p>
          <a:p>
            <a:pPr lvl="1"/>
            <a:r>
              <a:rPr lang="en-US" altLang="ko-KR" dirty="0" smtClean="0"/>
              <a:t>EHT-SIG1 can be configured with one or two OFDM symbols. </a:t>
            </a:r>
          </a:p>
          <a:p>
            <a:pPr lvl="1"/>
            <a:r>
              <a:rPr lang="en-US" altLang="ko-KR" dirty="0" smtClean="0"/>
              <a:t>Both </a:t>
            </a:r>
            <a:r>
              <a:rPr lang="en-US" altLang="ko-KR" dirty="0"/>
              <a:t>options offer the low false error probability. </a:t>
            </a:r>
          </a:p>
          <a:p>
            <a:endParaRPr lang="en-US" altLang="ko-KR" dirty="0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Nov.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34218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SP1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Do you agree to incorporate the following text into the 11be SFD? </a:t>
            </a:r>
          </a:p>
          <a:p>
            <a:pPr lvl="1"/>
            <a:r>
              <a:rPr lang="en-US" altLang="ko-KR" dirty="0" smtClean="0"/>
              <a:t>The LENGTH </a:t>
            </a:r>
            <a:r>
              <a:rPr lang="en-US" altLang="ko-KR" dirty="0"/>
              <a:t>field value in L-SIG </a:t>
            </a:r>
            <a:r>
              <a:rPr lang="en-GB" altLang="ko-KR" dirty="0"/>
              <a:t>set to </a:t>
            </a:r>
            <a:r>
              <a:rPr lang="en-GB" altLang="ko-KR" dirty="0" smtClean="0"/>
              <a:t>mod3 = 0. </a:t>
            </a:r>
          </a:p>
          <a:p>
            <a:pPr lvl="1"/>
            <a:endParaRPr lang="en-US" altLang="ko-KR" dirty="0" smtClean="0"/>
          </a:p>
          <a:p>
            <a:pPr lvl="1"/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Nov.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171603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SP2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ko-KR" dirty="0"/>
              <a:t>Do you agree </a:t>
            </a:r>
            <a:r>
              <a:rPr lang="en-GB" altLang="ko-KR" dirty="0" smtClean="0"/>
              <a:t>to add the following text into the 11be SFD? </a:t>
            </a:r>
          </a:p>
          <a:p>
            <a:pPr lvl="1"/>
            <a:r>
              <a:rPr lang="en-US" altLang="ko-KR" dirty="0" smtClean="0"/>
              <a:t>The fixed information bits(e.g., PHY identifier)</a:t>
            </a:r>
            <a:r>
              <a:rPr lang="en-GB" altLang="ko-KR" dirty="0" smtClean="0"/>
              <a:t> </a:t>
            </a:r>
            <a:r>
              <a:rPr lang="en-GB" altLang="ko-KR" dirty="0"/>
              <a:t>indicating the PPDU </a:t>
            </a:r>
            <a:r>
              <a:rPr lang="en-US" altLang="ko-KR" dirty="0" smtClean="0"/>
              <a:t>version</a:t>
            </a:r>
            <a:r>
              <a:rPr lang="en-GB" altLang="ko-KR" dirty="0" smtClean="0"/>
              <a:t>(e.g</a:t>
            </a:r>
            <a:r>
              <a:rPr lang="en-GB" altLang="ko-KR" dirty="0"/>
              <a:t>., 11be and </a:t>
            </a:r>
            <a:r>
              <a:rPr lang="en-GB" altLang="ko-KR" dirty="0" smtClean="0"/>
              <a:t>future generation) are </a:t>
            </a:r>
            <a:r>
              <a:rPr lang="en-GB" altLang="ko-KR" dirty="0"/>
              <a:t>included in </a:t>
            </a:r>
            <a:r>
              <a:rPr lang="en-GB" altLang="ko-KR" dirty="0" smtClean="0"/>
              <a:t>EHT-SIG </a:t>
            </a:r>
            <a:r>
              <a:rPr lang="en-GB" altLang="ko-KR" dirty="0" smtClean="0"/>
              <a:t>field </a:t>
            </a:r>
            <a:r>
              <a:rPr lang="en-GB" altLang="ko-KR" dirty="0"/>
              <a:t>of 11be PPDU? </a:t>
            </a:r>
            <a:endParaRPr lang="ko-KR" altLang="en-US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Nov.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75077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SP3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ko-KR" dirty="0"/>
              <a:t>Do you agree to add the following text into the 11be SFD? </a:t>
            </a:r>
          </a:p>
          <a:p>
            <a:pPr lvl="1"/>
            <a:r>
              <a:rPr lang="en-US" altLang="ko-KR" dirty="0" smtClean="0"/>
              <a:t>The </a:t>
            </a:r>
            <a:r>
              <a:rPr lang="en-US" altLang="ko-KR" dirty="0" smtClean="0"/>
              <a:t>EHT-SIG </a:t>
            </a:r>
            <a:r>
              <a:rPr lang="en-US" altLang="ko-KR" dirty="0" smtClean="0"/>
              <a:t>field is composed </a:t>
            </a:r>
            <a:r>
              <a:rPr lang="en-US" altLang="ko-KR" dirty="0"/>
              <a:t>of two fields</a:t>
            </a:r>
            <a:r>
              <a:rPr lang="en-US" altLang="ko-KR" dirty="0" smtClean="0"/>
              <a:t>.</a:t>
            </a:r>
          </a:p>
          <a:p>
            <a:pPr lvl="2"/>
            <a:r>
              <a:rPr lang="en-US" altLang="ko-KR" dirty="0" smtClean="0"/>
              <a:t>This field does not include the user specific information. </a:t>
            </a:r>
            <a:endParaRPr lang="en-US" altLang="ko-KR" dirty="0"/>
          </a:p>
          <a:p>
            <a:pPr lvl="1"/>
            <a:r>
              <a:rPr lang="en-US" altLang="ko-KR" dirty="0" smtClean="0"/>
              <a:t>The </a:t>
            </a:r>
            <a:r>
              <a:rPr lang="en-US" altLang="ko-KR" dirty="0"/>
              <a:t>first field </a:t>
            </a:r>
            <a:r>
              <a:rPr lang="en-US" altLang="ko-KR" dirty="0" smtClean="0"/>
              <a:t>of the </a:t>
            </a:r>
            <a:r>
              <a:rPr lang="en-US" altLang="ko-KR" dirty="0" smtClean="0"/>
              <a:t>EHT-SIG </a:t>
            </a:r>
            <a:r>
              <a:rPr lang="en-US" altLang="ko-KR" dirty="0" smtClean="0"/>
              <a:t>fields </a:t>
            </a:r>
            <a:r>
              <a:rPr lang="en-US" altLang="ko-KR" dirty="0"/>
              <a:t>includes the information bits(e.g., PHY identifier) for the indication of PPDU </a:t>
            </a:r>
            <a:r>
              <a:rPr lang="en-US" altLang="ko-KR" dirty="0" smtClean="0"/>
              <a:t>version</a:t>
            </a:r>
            <a:endParaRPr lang="en-GB" altLang="ko-KR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Nov.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368056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Reference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ko-KR" dirty="0" smtClean="0"/>
              <a:t>[1] </a:t>
            </a:r>
            <a:r>
              <a:rPr lang="en-US" altLang="ko-KR" dirty="0"/>
              <a:t>IEEE </a:t>
            </a:r>
            <a:r>
              <a:rPr lang="en-US" altLang="ko-KR" dirty="0" smtClean="0"/>
              <a:t>802.11-19/1486r1</a:t>
            </a:r>
            <a:r>
              <a:rPr lang="en-US" altLang="ko-KR" dirty="0"/>
              <a:t>, </a:t>
            </a:r>
            <a:r>
              <a:rPr lang="en-US" altLang="ko-KR" dirty="0">
                <a:ea typeface="굴림" panose="020B0600000101010101" pitchFamily="50" charset="-127"/>
              </a:rPr>
              <a:t>Further discussion for 11be </a:t>
            </a:r>
            <a:r>
              <a:rPr lang="en-US" altLang="ko-KR" dirty="0" smtClean="0">
                <a:ea typeface="굴림" panose="020B0600000101010101" pitchFamily="50" charset="-127"/>
              </a:rPr>
              <a:t>preamble</a:t>
            </a:r>
          </a:p>
          <a:p>
            <a:r>
              <a:rPr lang="en-US" altLang="ko-KR" dirty="0" smtClean="0"/>
              <a:t>[2] </a:t>
            </a:r>
            <a:r>
              <a:rPr lang="en-US" altLang="ko-KR" dirty="0"/>
              <a:t>IEEE 802.11-19/1021r1, Preamble Design Harmonization</a:t>
            </a:r>
          </a:p>
          <a:p>
            <a:r>
              <a:rPr lang="en-US" altLang="ko-KR" dirty="0" smtClean="0"/>
              <a:t>[3] </a:t>
            </a:r>
            <a:r>
              <a:rPr lang="en-US" altLang="ko-KR" dirty="0"/>
              <a:t>IEEE 802.11-19/1099r1, Preamble structure in 11be</a:t>
            </a:r>
          </a:p>
          <a:p>
            <a:r>
              <a:rPr lang="en-US" altLang="ko-KR" dirty="0" smtClean="0"/>
              <a:t>[4] </a:t>
            </a:r>
            <a:r>
              <a:rPr lang="en-US" altLang="ko-KR" dirty="0"/>
              <a:t>IEEE 802.11-19/1142r0, Discussion on the preamble for 11be</a:t>
            </a:r>
          </a:p>
          <a:p>
            <a:r>
              <a:rPr lang="en-US" altLang="ko-KR" dirty="0" smtClean="0"/>
              <a:t>[5] </a:t>
            </a:r>
            <a:r>
              <a:rPr lang="en-US" altLang="ko-KR" dirty="0"/>
              <a:t>IEEE 802.11-19/1214r0, Preamble Design Consideration for 802.11be</a:t>
            </a:r>
          </a:p>
          <a:p>
            <a:r>
              <a:rPr lang="en-US" altLang="ko-KR" dirty="0" smtClean="0"/>
              <a:t>[6] </a:t>
            </a:r>
            <a:r>
              <a:rPr lang="en-US" altLang="ko-KR" dirty="0"/>
              <a:t>IEEE 802.11-19/1085r0, high-level-</a:t>
            </a:r>
            <a:r>
              <a:rPr lang="en-US" altLang="ko-KR" dirty="0" err="1"/>
              <a:t>eht</a:t>
            </a:r>
            <a:r>
              <a:rPr lang="en-US" altLang="ko-KR" dirty="0"/>
              <a:t>-preamble-structure</a:t>
            </a:r>
          </a:p>
          <a:p>
            <a:r>
              <a:rPr lang="en-US" altLang="ko-KR" dirty="0" smtClean="0"/>
              <a:t>[7] </a:t>
            </a:r>
            <a:r>
              <a:rPr lang="en-US" altLang="ko-KR" dirty="0"/>
              <a:t>IEEE802.11-15/0579r2, 802.11ax Preamble Design and Auto-detection</a:t>
            </a:r>
            <a:endParaRPr lang="ko-KR" altLang="en-US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Nov.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635337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Appendix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Nov.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397365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Preamble Auto-Detection for legacy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Preamble for legacy </a:t>
            </a:r>
            <a:endParaRPr lang="ko-KR" altLang="en-US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61866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Nov.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16</a:t>
            </a:fld>
            <a:endParaRPr lang="en-US" altLang="ko-KR"/>
          </a:p>
        </p:txBody>
      </p:sp>
      <p:pic>
        <p:nvPicPr>
          <p:cNvPr id="9" name="그림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5977" y="2201142"/>
            <a:ext cx="7832045" cy="3695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800711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RL-SIG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752600"/>
            <a:ext cx="5410200" cy="4343400"/>
          </a:xfrm>
        </p:spPr>
        <p:txBody>
          <a:bodyPr>
            <a:normAutofit fontScale="85000" lnSpcReduction="20000"/>
          </a:bodyPr>
          <a:lstStyle/>
          <a:p>
            <a:r>
              <a:rPr lang="en-US" altLang="ko-KR" dirty="0" smtClean="0"/>
              <a:t>Assuming RL-SIG is included in 11be PPDU, 11be devices can progress the auto-detection which has been adopted in 11ax. 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Auto-detection with RL-SIG</a:t>
            </a:r>
          </a:p>
          <a:p>
            <a:pPr lvl="1"/>
            <a:r>
              <a:rPr lang="en-US" altLang="ko-KR" dirty="0" smtClean="0"/>
              <a:t>First step : Repetition check </a:t>
            </a:r>
          </a:p>
          <a:p>
            <a:pPr lvl="2"/>
            <a:r>
              <a:rPr lang="en-US" altLang="ko-KR" dirty="0" smtClean="0"/>
              <a:t>As introduced in [6], multiple ways in frequency domain can be considered</a:t>
            </a:r>
          </a:p>
          <a:p>
            <a:pPr lvl="4"/>
            <a:endParaRPr lang="en-US" altLang="ko-KR" dirty="0" smtClean="0"/>
          </a:p>
          <a:p>
            <a:pPr lvl="1"/>
            <a:r>
              <a:rPr lang="en-US" altLang="ko-KR" dirty="0" smtClean="0"/>
              <a:t>Second step : L-SIG contents check</a:t>
            </a:r>
          </a:p>
          <a:p>
            <a:pPr lvl="2"/>
            <a:r>
              <a:rPr lang="en-US" altLang="ko-KR" dirty="0" smtClean="0"/>
              <a:t>Parity check  = OK</a:t>
            </a:r>
          </a:p>
          <a:p>
            <a:pPr lvl="2"/>
            <a:r>
              <a:rPr lang="en-US" altLang="ko-KR" dirty="0" smtClean="0"/>
              <a:t>Rate check = 6Mbps</a:t>
            </a:r>
          </a:p>
          <a:p>
            <a:pPr lvl="2"/>
            <a:r>
              <a:rPr lang="en-US" altLang="ko-KR" dirty="0" smtClean="0"/>
              <a:t>Length field (mod 3) = ?  </a:t>
            </a:r>
          </a:p>
          <a:p>
            <a:pPr lvl="4"/>
            <a:endParaRPr lang="en-US" altLang="ko-KR" dirty="0" smtClean="0"/>
          </a:p>
          <a:p>
            <a:pPr lvl="1"/>
            <a:r>
              <a:rPr lang="en-US" altLang="ko-KR" dirty="0" smtClean="0"/>
              <a:t>By MRC of L-SIG and RL-SIG, enable range extension.</a:t>
            </a:r>
          </a:p>
          <a:p>
            <a:pPr lvl="3"/>
            <a:endParaRPr lang="en-US" altLang="ko-KR" dirty="0" smtClean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61866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Nov.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17</a:t>
            </a:fld>
            <a:endParaRPr lang="en-US" altLang="ko-KR"/>
          </a:p>
        </p:txBody>
      </p:sp>
      <p:grpSp>
        <p:nvGrpSpPr>
          <p:cNvPr id="39" name="그룹 38"/>
          <p:cNvGrpSpPr/>
          <p:nvPr/>
        </p:nvGrpSpPr>
        <p:grpSpPr>
          <a:xfrm>
            <a:off x="6019800" y="2667000"/>
            <a:ext cx="2743200" cy="2916937"/>
            <a:chOff x="6248400" y="2166153"/>
            <a:chExt cx="3429000" cy="3191834"/>
          </a:xfrm>
        </p:grpSpPr>
        <p:sp>
          <p:nvSpPr>
            <p:cNvPr id="7" name="순서도: 판단 6"/>
            <p:cNvSpPr/>
            <p:nvPr/>
          </p:nvSpPr>
          <p:spPr bwMode="auto">
            <a:xfrm>
              <a:off x="6324600" y="3009106"/>
              <a:ext cx="1371600" cy="685800"/>
            </a:xfrm>
            <a:prstGeom prst="flowChartDecision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8" name="순서도: 판단 7"/>
            <p:cNvSpPr/>
            <p:nvPr/>
          </p:nvSpPr>
          <p:spPr bwMode="auto">
            <a:xfrm>
              <a:off x="6248400" y="4037807"/>
              <a:ext cx="1524000" cy="685800"/>
            </a:xfrm>
            <a:prstGeom prst="flowChartDecision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9" name="직사각형 8"/>
            <p:cNvSpPr/>
            <p:nvPr/>
          </p:nvSpPr>
          <p:spPr>
            <a:xfrm>
              <a:off x="6623140" y="3179495"/>
              <a:ext cx="836735" cy="40413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kumimoji="0" lang="en-US" altLang="ko-KR" sz="900" dirty="0"/>
                <a:t>Repetition check</a:t>
              </a:r>
              <a:endParaRPr kumimoji="0" lang="ko-KR" altLang="en-US" sz="900"/>
            </a:p>
          </p:txBody>
        </p:sp>
        <p:sp>
          <p:nvSpPr>
            <p:cNvPr id="10" name="직사각형 9"/>
            <p:cNvSpPr/>
            <p:nvPr/>
          </p:nvSpPr>
          <p:spPr>
            <a:xfrm>
              <a:off x="6534150" y="4111900"/>
              <a:ext cx="961208" cy="55569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kumimoji="0" lang="en-US" altLang="ko-KR" sz="900" dirty="0"/>
                <a:t>MRC &amp; Contents check</a:t>
              </a:r>
              <a:endParaRPr kumimoji="0" lang="ko-KR" altLang="en-US" sz="900"/>
            </a:p>
          </p:txBody>
        </p:sp>
        <p:cxnSp>
          <p:nvCxnSpPr>
            <p:cNvPr id="13" name="직선 화살표 연결선 12"/>
            <p:cNvCxnSpPr>
              <a:stCxn id="7" idx="2"/>
              <a:endCxn id="8" idx="0"/>
            </p:cNvCxnSpPr>
            <p:nvPr/>
          </p:nvCxnSpPr>
          <p:spPr bwMode="auto">
            <a:xfrm>
              <a:off x="7010400" y="3694906"/>
              <a:ext cx="0" cy="342901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14" name="직사각형 13"/>
            <p:cNvSpPr/>
            <p:nvPr/>
          </p:nvSpPr>
          <p:spPr bwMode="auto">
            <a:xfrm>
              <a:off x="8382000" y="4136698"/>
              <a:ext cx="1295400" cy="494724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ko-KR" sz="9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Legacy</a:t>
              </a:r>
              <a:r>
                <a:rPr kumimoji="0" lang="en-US" altLang="ko-KR" sz="9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 detection</a:t>
              </a:r>
            </a:p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ko-KR" sz="900" dirty="0" smtClean="0"/>
                <a:t>(11n/11ac/11a)</a:t>
              </a:r>
              <a:r>
                <a:rPr kumimoji="0" lang="en-US" altLang="ko-KR" sz="9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 </a:t>
              </a:r>
              <a:endParaRPr kumimoji="0" lang="ko-KR" altLang="en-US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cxnSp>
          <p:nvCxnSpPr>
            <p:cNvPr id="21" name="직선 화살표 연결선 20"/>
            <p:cNvCxnSpPr>
              <a:endCxn id="7" idx="0"/>
            </p:cNvCxnSpPr>
            <p:nvPr/>
          </p:nvCxnSpPr>
          <p:spPr bwMode="auto">
            <a:xfrm>
              <a:off x="7010400" y="2492920"/>
              <a:ext cx="0" cy="516186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23" name="TextBox 22"/>
            <p:cNvSpPr txBox="1"/>
            <p:nvPr/>
          </p:nvSpPr>
          <p:spPr>
            <a:xfrm>
              <a:off x="6440971" y="2166153"/>
              <a:ext cx="1172596" cy="2525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900" dirty="0" smtClean="0"/>
                <a:t>Received PPDU</a:t>
              </a:r>
              <a:endParaRPr lang="ko-KR" altLang="en-US" sz="900"/>
            </a:p>
          </p:txBody>
        </p:sp>
        <p:cxnSp>
          <p:nvCxnSpPr>
            <p:cNvPr id="25" name="직선 화살표 연결선 24"/>
            <p:cNvCxnSpPr>
              <a:stCxn id="8" idx="3"/>
              <a:endCxn id="14" idx="1"/>
            </p:cNvCxnSpPr>
            <p:nvPr/>
          </p:nvCxnSpPr>
          <p:spPr bwMode="auto">
            <a:xfrm>
              <a:off x="7772400" y="4380707"/>
              <a:ext cx="609600" cy="3353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29" name="꺾인 연결선 28"/>
            <p:cNvCxnSpPr>
              <a:endCxn id="14" idx="0"/>
            </p:cNvCxnSpPr>
            <p:nvPr/>
          </p:nvCxnSpPr>
          <p:spPr bwMode="auto">
            <a:xfrm>
              <a:off x="7696200" y="3351610"/>
              <a:ext cx="1333500" cy="785088"/>
            </a:xfrm>
            <a:prstGeom prst="bentConnector2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33" name="직선 화살표 연결선 32"/>
            <p:cNvCxnSpPr/>
            <p:nvPr/>
          </p:nvCxnSpPr>
          <p:spPr bwMode="auto">
            <a:xfrm>
              <a:off x="9036691" y="4619698"/>
              <a:ext cx="0" cy="342901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34" name="직선 화살표 연결선 33"/>
            <p:cNvCxnSpPr/>
            <p:nvPr/>
          </p:nvCxnSpPr>
          <p:spPr bwMode="auto">
            <a:xfrm>
              <a:off x="6995370" y="4723607"/>
              <a:ext cx="0" cy="342901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35" name="TextBox 34"/>
            <p:cNvSpPr txBox="1"/>
            <p:nvPr/>
          </p:nvSpPr>
          <p:spPr>
            <a:xfrm>
              <a:off x="7676160" y="2982673"/>
              <a:ext cx="335028" cy="2525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900" dirty="0" smtClean="0"/>
                <a:t>N</a:t>
              </a:r>
              <a:endParaRPr lang="ko-KR" altLang="en-US" sz="900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7720012" y="3997075"/>
              <a:ext cx="335028" cy="2525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900" dirty="0" smtClean="0"/>
                <a:t>N</a:t>
              </a:r>
              <a:endParaRPr lang="ko-KR" altLang="en-US" sz="900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7035845" y="4824099"/>
              <a:ext cx="335028" cy="2525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900" dirty="0" smtClean="0"/>
                <a:t>Y</a:t>
              </a:r>
              <a:endParaRPr lang="ko-KR" altLang="en-US" sz="900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6502406" y="5105401"/>
              <a:ext cx="984244" cy="2525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900" dirty="0" smtClean="0"/>
                <a:t>11ax or</a:t>
              </a:r>
              <a:r>
                <a:rPr lang="ko-KR" altLang="en-US" sz="900" smtClean="0"/>
                <a:t> </a:t>
              </a:r>
              <a:r>
                <a:rPr lang="en-US" altLang="ko-KR" sz="900" dirty="0" smtClean="0"/>
                <a:t>11be</a:t>
              </a:r>
              <a:endParaRPr lang="ko-KR" altLang="en-US" sz="900"/>
            </a:p>
          </p:txBody>
        </p:sp>
      </p:grpSp>
    </p:spTree>
    <p:extLst>
      <p:ext uri="{BB962C8B-B14F-4D97-AF65-F5344CB8AC3E}">
        <p14:creationId xmlns:p14="http://schemas.microsoft.com/office/powerpoint/2010/main" val="3133921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SP2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ko-KR" dirty="0" smtClean="0"/>
              <a:t>Do you agree that the preamble of 11be PPDU includes repeated L-SIG after L-SIG?</a:t>
            </a:r>
          </a:p>
          <a:p>
            <a:endParaRPr lang="en-GB" altLang="ko-KR" dirty="0"/>
          </a:p>
          <a:p>
            <a:r>
              <a:rPr lang="en-GB" altLang="ko-KR" dirty="0" smtClean="0"/>
              <a:t>Y:39/N:11/A:30  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Sept.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18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5562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Introduction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/>
              <a:t>The discussion on </a:t>
            </a:r>
            <a:r>
              <a:rPr lang="en-US" altLang="ko-KR" dirty="0" smtClean="0"/>
              <a:t>11be preamble </a:t>
            </a:r>
            <a:r>
              <a:rPr lang="en-US" altLang="ko-KR" dirty="0"/>
              <a:t>was underway </a:t>
            </a:r>
            <a:r>
              <a:rPr lang="en-US" altLang="ko-KR" dirty="0" smtClean="0"/>
              <a:t>in previous meeting and </a:t>
            </a:r>
            <a:r>
              <a:rPr lang="en-US" altLang="ko-KR" dirty="0"/>
              <a:t>we </a:t>
            </a:r>
            <a:r>
              <a:rPr lang="en-US" altLang="ko-KR" dirty="0" smtClean="0"/>
              <a:t>received the following comment </a:t>
            </a:r>
            <a:r>
              <a:rPr lang="en-US" altLang="ko-KR" dirty="0"/>
              <a:t>when we </a:t>
            </a:r>
            <a:r>
              <a:rPr lang="en-US" altLang="ko-KR" dirty="0" smtClean="0"/>
              <a:t>presented 1486r1 in September meeting. </a:t>
            </a:r>
            <a:endParaRPr lang="en-US" altLang="ko-KR" dirty="0"/>
          </a:p>
          <a:p>
            <a:pPr lvl="1"/>
            <a:endParaRPr lang="en-US" altLang="ko-KR" dirty="0"/>
          </a:p>
          <a:p>
            <a:pPr lvl="1"/>
            <a:r>
              <a:rPr lang="en-US" altLang="ko-KR" dirty="0" smtClean="0"/>
              <a:t>False/Miss </a:t>
            </a:r>
            <a:r>
              <a:rPr lang="en-US" altLang="ko-KR" dirty="0"/>
              <a:t>Detection </a:t>
            </a:r>
            <a:r>
              <a:rPr lang="en-US" altLang="ko-KR" dirty="0" smtClean="0"/>
              <a:t>probability for proposed preamble</a:t>
            </a:r>
            <a:endParaRPr lang="en-US" altLang="ko-KR" dirty="0"/>
          </a:p>
          <a:p>
            <a:endParaRPr lang="en-US" altLang="ko-KR" sz="2200" dirty="0"/>
          </a:p>
          <a:p>
            <a:r>
              <a:rPr lang="en-US" altLang="ko-KR" sz="2200" dirty="0" smtClean="0"/>
              <a:t>To address this comment</a:t>
            </a:r>
            <a:r>
              <a:rPr lang="en-US" altLang="ko-KR" sz="2200" dirty="0"/>
              <a:t>, we investigate the performance of False/Miss detection error of proposed 11be preamble in </a:t>
            </a:r>
            <a:r>
              <a:rPr lang="en-US" altLang="ko-KR" sz="2200" dirty="0" smtClean="0"/>
              <a:t>this contribution.</a:t>
            </a:r>
            <a:endParaRPr lang="en-US" altLang="ko-KR" dirty="0" smtClean="0"/>
          </a:p>
          <a:p>
            <a:pPr lvl="1"/>
            <a:endParaRPr lang="en-US" altLang="ko-KR" dirty="0" smtClean="0"/>
          </a:p>
          <a:p>
            <a:pPr lvl="1"/>
            <a:endParaRPr lang="en-US" altLang="ko-KR" dirty="0" smtClean="0"/>
          </a:p>
          <a:p>
            <a:endParaRPr lang="en-US" altLang="ko-KR" dirty="0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Nov.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094012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Recap: 11be preamble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11be preamble </a:t>
            </a:r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pPr lvl="1"/>
            <a:r>
              <a:rPr lang="en-US" altLang="ko-KR" dirty="0" smtClean="0"/>
              <a:t>Includes the RL-SIG which is equal with L-SIG. </a:t>
            </a:r>
          </a:p>
          <a:p>
            <a:pPr lvl="1"/>
            <a:r>
              <a:rPr lang="en-US" altLang="ko-KR" dirty="0" smtClean="0"/>
              <a:t>Includes the length field set to as mod3 = 0. </a:t>
            </a:r>
          </a:p>
          <a:p>
            <a:pPr lvl="2"/>
            <a:r>
              <a:rPr lang="en-US" altLang="ko-KR" dirty="0" smtClean="0"/>
              <a:t>By using the length field</a:t>
            </a:r>
            <a:r>
              <a:rPr lang="en-US" altLang="ko-KR" dirty="0"/>
              <a:t>, 11ax and 11be can be distinguished</a:t>
            </a:r>
            <a:r>
              <a:rPr lang="en-US" altLang="ko-KR" dirty="0" smtClean="0"/>
              <a:t>.</a:t>
            </a:r>
          </a:p>
          <a:p>
            <a:pPr lvl="1"/>
            <a:r>
              <a:rPr lang="en-US" altLang="ko-KR" dirty="0" smtClean="0"/>
              <a:t>Includes the fixed information (ex., PHY identifier) for identification of 11be and future generation. </a:t>
            </a:r>
          </a:p>
          <a:p>
            <a:pPr lvl="2"/>
            <a:r>
              <a:rPr lang="en-US" altLang="ko-KR" dirty="0" smtClean="0"/>
              <a:t>The symbol(s) including this information locates right after RL-SIG.</a:t>
            </a:r>
          </a:p>
          <a:p>
            <a:pPr lvl="2"/>
            <a:r>
              <a:rPr lang="en-US" altLang="ko-KR" dirty="0" smtClean="0"/>
              <a:t>The PHY identifier is transmitted by using the common control field of EHT PPDU (ex., EHT-SIG)   </a:t>
            </a:r>
          </a:p>
          <a:p>
            <a:pPr lvl="1"/>
            <a:endParaRPr lang="en-US" altLang="ko-KR" dirty="0" smtClean="0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Nov.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  <p:grpSp>
        <p:nvGrpSpPr>
          <p:cNvPr id="7" name="그룹 6"/>
          <p:cNvGrpSpPr/>
          <p:nvPr/>
        </p:nvGrpSpPr>
        <p:grpSpPr>
          <a:xfrm>
            <a:off x="1143000" y="2590800"/>
            <a:ext cx="6155524" cy="441865"/>
            <a:chOff x="1467439" y="5257985"/>
            <a:chExt cx="6513403" cy="251041"/>
          </a:xfrm>
        </p:grpSpPr>
        <p:sp>
          <p:nvSpPr>
            <p:cNvPr id="8" name="직사각형 10">
              <a:extLst>
                <a:ext uri="{FF2B5EF4-FFF2-40B4-BE49-F238E27FC236}">
                  <a16:creationId xmlns:a16="http://schemas.microsoft.com/office/drawing/2014/main" xmlns="" id="{75550CF0-8868-48F0-8C2D-AEED09F98DD7}"/>
                </a:ext>
              </a:extLst>
            </p:cNvPr>
            <p:cNvSpPr/>
            <p:nvPr/>
          </p:nvSpPr>
          <p:spPr bwMode="auto">
            <a:xfrm>
              <a:off x="3321358" y="5260705"/>
              <a:ext cx="849940" cy="23965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algn="ctr"/>
              <a:r>
                <a:rPr lang="en-US" altLang="ko-KR" sz="1100" b="0" dirty="0">
                  <a:solidFill>
                    <a:srgbClr val="000000"/>
                  </a:solidFill>
                </a:rPr>
                <a:t>L-SIG  </a:t>
              </a:r>
              <a:endParaRPr lang="ko-KR" altLang="en-US" sz="1100" b="0" dirty="0">
                <a:solidFill>
                  <a:srgbClr val="000000"/>
                </a:solidFill>
              </a:endParaRPr>
            </a:p>
          </p:txBody>
        </p:sp>
        <p:sp>
          <p:nvSpPr>
            <p:cNvPr id="9" name="직사각형 11">
              <a:extLst>
                <a:ext uri="{FF2B5EF4-FFF2-40B4-BE49-F238E27FC236}">
                  <a16:creationId xmlns:a16="http://schemas.microsoft.com/office/drawing/2014/main" xmlns="" id="{C4C2AB7C-604A-4B87-9F9C-9C4010DF50AC}"/>
                </a:ext>
              </a:extLst>
            </p:cNvPr>
            <p:cNvSpPr/>
            <p:nvPr/>
          </p:nvSpPr>
          <p:spPr bwMode="auto">
            <a:xfrm>
              <a:off x="5020970" y="5260836"/>
              <a:ext cx="849940" cy="23965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prstDash val="solid"/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algn="ctr"/>
              <a:r>
                <a:rPr lang="en-US" altLang="ko-KR" sz="1100" dirty="0" smtClean="0">
                  <a:solidFill>
                    <a:srgbClr val="000000"/>
                  </a:solidFill>
                </a:rPr>
                <a:t>EHT-SIG1 </a:t>
              </a:r>
              <a:endParaRPr lang="ko-KR" altLang="en-US" sz="1100" b="0" dirty="0">
                <a:solidFill>
                  <a:srgbClr val="000000"/>
                </a:solidFill>
              </a:endParaRPr>
            </a:p>
          </p:txBody>
        </p:sp>
        <p:sp>
          <p:nvSpPr>
            <p:cNvPr id="10" name="직사각형 12">
              <a:extLst>
                <a:ext uri="{FF2B5EF4-FFF2-40B4-BE49-F238E27FC236}">
                  <a16:creationId xmlns:a16="http://schemas.microsoft.com/office/drawing/2014/main" xmlns="" id="{2E1DFB7B-049B-4A74-A198-F01BB02FC3F7}"/>
                </a:ext>
              </a:extLst>
            </p:cNvPr>
            <p:cNvSpPr/>
            <p:nvPr/>
          </p:nvSpPr>
          <p:spPr bwMode="auto">
            <a:xfrm>
              <a:off x="1467439" y="5259839"/>
              <a:ext cx="930007" cy="23965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algn="ctr"/>
              <a:r>
                <a:rPr lang="en-US" altLang="ko-KR" sz="1100" b="0" dirty="0">
                  <a:solidFill>
                    <a:srgbClr val="000000"/>
                  </a:solidFill>
                </a:rPr>
                <a:t>L-STF </a:t>
              </a:r>
              <a:endParaRPr lang="ko-KR" altLang="en-US" sz="1100" b="0" dirty="0">
                <a:solidFill>
                  <a:srgbClr val="000000"/>
                </a:solidFill>
              </a:endParaRPr>
            </a:p>
          </p:txBody>
        </p:sp>
        <p:sp>
          <p:nvSpPr>
            <p:cNvPr id="11" name="직사각형 13">
              <a:extLst>
                <a:ext uri="{FF2B5EF4-FFF2-40B4-BE49-F238E27FC236}">
                  <a16:creationId xmlns:a16="http://schemas.microsoft.com/office/drawing/2014/main" xmlns="" id="{A85EB66F-0651-4DF4-ADA8-4338D01AE88C}"/>
                </a:ext>
              </a:extLst>
            </p:cNvPr>
            <p:cNvSpPr/>
            <p:nvPr/>
          </p:nvSpPr>
          <p:spPr bwMode="auto">
            <a:xfrm>
              <a:off x="2392001" y="5260704"/>
              <a:ext cx="930007" cy="23965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algn="ctr"/>
              <a:r>
                <a:rPr lang="en-US" altLang="ko-KR" sz="1100" b="0" dirty="0">
                  <a:solidFill>
                    <a:srgbClr val="000000"/>
                  </a:solidFill>
                </a:rPr>
                <a:t>L-LTF </a:t>
              </a:r>
              <a:endParaRPr lang="ko-KR" altLang="en-US" sz="1100" b="0" dirty="0">
                <a:solidFill>
                  <a:srgbClr val="000000"/>
                </a:solidFill>
              </a:endParaRPr>
            </a:p>
          </p:txBody>
        </p:sp>
        <p:sp>
          <p:nvSpPr>
            <p:cNvPr id="12" name="직사각형 10">
              <a:extLst>
                <a:ext uri="{FF2B5EF4-FFF2-40B4-BE49-F238E27FC236}">
                  <a16:creationId xmlns:a16="http://schemas.microsoft.com/office/drawing/2014/main" xmlns="" id="{068CFBD0-13ED-4F67-884D-2E3DF4D9D4A7}"/>
                </a:ext>
              </a:extLst>
            </p:cNvPr>
            <p:cNvSpPr/>
            <p:nvPr/>
          </p:nvSpPr>
          <p:spPr bwMode="auto">
            <a:xfrm>
              <a:off x="4169791" y="5261598"/>
              <a:ext cx="849940" cy="23965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algn="ctr"/>
              <a:r>
                <a:rPr lang="en-US" altLang="ko-KR" sz="1100" b="0" dirty="0">
                  <a:solidFill>
                    <a:srgbClr val="000000"/>
                  </a:solidFill>
                </a:rPr>
                <a:t>RL-SIG  </a:t>
              </a:r>
              <a:endParaRPr lang="ko-KR" altLang="en-US" sz="1100" b="0" dirty="0">
                <a:solidFill>
                  <a:srgbClr val="000000"/>
                </a:solidFill>
              </a:endParaRPr>
            </a:p>
          </p:txBody>
        </p:sp>
        <p:sp>
          <p:nvSpPr>
            <p:cNvPr id="13" name="Rectangle 36">
              <a:extLst>
                <a:ext uri="{FF2B5EF4-FFF2-40B4-BE49-F238E27FC236}">
                  <a16:creationId xmlns:a16="http://schemas.microsoft.com/office/drawing/2014/main" xmlns="" id="{0F9C002C-51E9-4044-9A26-AEA6A9F5892C}"/>
                </a:ext>
              </a:extLst>
            </p:cNvPr>
            <p:cNvSpPr/>
            <p:nvPr/>
          </p:nvSpPr>
          <p:spPr bwMode="auto">
            <a:xfrm>
              <a:off x="6707144" y="5259573"/>
              <a:ext cx="1273698" cy="240799"/>
            </a:xfrm>
            <a:prstGeom prst="rect">
              <a:avLst/>
            </a:prstGeom>
            <a:noFill/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9pPr>
            </a:lstStyle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xmlns="" id="{540623B5-D78E-4E7D-A585-D65D2D670930}"/>
                </a:ext>
              </a:extLst>
            </p:cNvPr>
            <p:cNvSpPr txBox="1"/>
            <p:nvPr/>
          </p:nvSpPr>
          <p:spPr>
            <a:xfrm>
              <a:off x="6939925" y="5257985"/>
              <a:ext cx="574781" cy="2510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</a:rPr>
                <a:t>…</a:t>
              </a:r>
            </a:p>
          </p:txBody>
        </p:sp>
        <p:sp>
          <p:nvSpPr>
            <p:cNvPr id="16" name="직사각형 11">
              <a:extLst>
                <a:ext uri="{FF2B5EF4-FFF2-40B4-BE49-F238E27FC236}">
                  <a16:creationId xmlns:a16="http://schemas.microsoft.com/office/drawing/2014/main" xmlns="" id="{C4C2AB7C-604A-4B87-9F9C-9C4010DF50AC}"/>
                </a:ext>
              </a:extLst>
            </p:cNvPr>
            <p:cNvSpPr/>
            <p:nvPr/>
          </p:nvSpPr>
          <p:spPr bwMode="auto">
            <a:xfrm>
              <a:off x="5867513" y="5260153"/>
              <a:ext cx="849940" cy="23965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prstDash val="solid"/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algn="ctr"/>
              <a:r>
                <a:rPr lang="en-US" altLang="ko-KR" sz="1100" dirty="0" smtClean="0">
                  <a:solidFill>
                    <a:srgbClr val="000000"/>
                  </a:solidFill>
                </a:rPr>
                <a:t>EHT-SIG2 </a:t>
              </a:r>
              <a:endParaRPr lang="ko-KR" altLang="en-US" sz="1100" b="0" dirty="0">
                <a:solidFill>
                  <a:srgbClr val="000000"/>
                </a:solidFill>
              </a:endParaRPr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3014190" y="2161401"/>
            <a:ext cx="13292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>
                <a:solidFill>
                  <a:srgbClr val="FF0000"/>
                </a:solidFill>
              </a:rPr>
              <a:t>Length mod 3 = 0 </a:t>
            </a:r>
            <a:endParaRPr lang="ko-KR" altLang="en-US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337810" y="3177268"/>
            <a:ext cx="11295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>
                <a:solidFill>
                  <a:srgbClr val="FF0000"/>
                </a:solidFill>
              </a:rPr>
              <a:t>PHY identifier </a:t>
            </a:r>
            <a:endParaRPr lang="ko-KR" altLang="en-US">
              <a:solidFill>
                <a:srgbClr val="FF0000"/>
              </a:solidFill>
            </a:endParaRPr>
          </a:p>
        </p:txBody>
      </p:sp>
      <p:cxnSp>
        <p:nvCxnSpPr>
          <p:cNvPr id="19" name="직선 화살표 연결선 18"/>
          <p:cNvCxnSpPr>
            <a:stCxn id="17" idx="0"/>
            <a:endCxn id="9" idx="2"/>
          </p:cNvCxnSpPr>
          <p:nvPr/>
        </p:nvCxnSpPr>
        <p:spPr bwMode="auto">
          <a:xfrm flipV="1">
            <a:off x="4902580" y="3017644"/>
            <a:ext cx="322" cy="15962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2" name="직선 화살표 연결선 21"/>
          <p:cNvCxnSpPr>
            <a:stCxn id="15" idx="2"/>
            <a:endCxn id="8" idx="0"/>
          </p:cNvCxnSpPr>
          <p:nvPr/>
        </p:nvCxnSpPr>
        <p:spPr bwMode="auto">
          <a:xfrm flipH="1">
            <a:off x="3296675" y="2438400"/>
            <a:ext cx="382120" cy="15718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4" name="직선 화살표 연결선 23"/>
          <p:cNvCxnSpPr>
            <a:stCxn id="15" idx="2"/>
            <a:endCxn id="12" idx="0"/>
          </p:cNvCxnSpPr>
          <p:nvPr/>
        </p:nvCxnSpPr>
        <p:spPr bwMode="auto">
          <a:xfrm>
            <a:off x="3678795" y="2438400"/>
            <a:ext cx="419696" cy="15875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998862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Transmission of PHY identifier (1/2)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ko-KR" dirty="0" smtClean="0"/>
              <a:t>To </a:t>
            </a:r>
            <a:r>
              <a:rPr lang="en-US" altLang="ko-KR" dirty="0"/>
              <a:t>indicate the PPDU version (e.g., 11be and </a:t>
            </a:r>
            <a:r>
              <a:rPr lang="en-US" altLang="ko-KR" dirty="0" smtClean="0"/>
              <a:t>future generation) </a:t>
            </a:r>
            <a:r>
              <a:rPr lang="en-US" altLang="ko-KR" dirty="0"/>
              <a:t>as early </a:t>
            </a:r>
            <a:r>
              <a:rPr lang="en-US" altLang="ko-KR" dirty="0" smtClean="0"/>
              <a:t>as possible</a:t>
            </a:r>
            <a:r>
              <a:rPr lang="en-US" altLang="ko-KR" dirty="0"/>
              <a:t>, PHY identifier can be included in the </a:t>
            </a:r>
            <a:r>
              <a:rPr lang="en-US" altLang="ko-KR" dirty="0" smtClean="0"/>
              <a:t>front symbol(s) of EHT-SIG </a:t>
            </a:r>
            <a:r>
              <a:rPr lang="en-US" altLang="ko-KR" dirty="0"/>
              <a:t>field</a:t>
            </a:r>
            <a:r>
              <a:rPr lang="en-US" altLang="ko-KR" dirty="0" smtClean="0"/>
              <a:t>.</a:t>
            </a:r>
          </a:p>
          <a:p>
            <a:pPr lvl="1"/>
            <a:r>
              <a:rPr lang="en-US" altLang="ko-KR" dirty="0" smtClean="0"/>
              <a:t>As described in [1], the EHT-SIG field can be composed of two fields, for example, EHT-SIG1* and EHT-SIG2*. </a:t>
            </a:r>
          </a:p>
          <a:p>
            <a:pPr lvl="1"/>
            <a:r>
              <a:rPr lang="en-US" altLang="ko-KR" dirty="0" smtClean="0"/>
              <a:t>EHT-SIG1 field includes the PHY identifier.  </a:t>
            </a:r>
          </a:p>
          <a:p>
            <a:r>
              <a:rPr lang="en-US" altLang="ko-KR" dirty="0" smtClean="0"/>
              <a:t>The EHT-SIG1 field can be composed of following two options.</a:t>
            </a:r>
          </a:p>
          <a:p>
            <a:pPr lvl="1"/>
            <a:r>
              <a:rPr lang="en-US" altLang="ko-KR" dirty="0" smtClean="0"/>
              <a:t>Option 1 : configured with one OFDM symbol  </a:t>
            </a:r>
          </a:p>
          <a:p>
            <a:pPr lvl="2"/>
            <a:r>
              <a:rPr lang="en-US" altLang="ko-KR" dirty="0" smtClean="0"/>
              <a:t>It is possible to detect the PPDU format, quickly. </a:t>
            </a:r>
          </a:p>
          <a:p>
            <a:pPr lvl="2"/>
            <a:r>
              <a:rPr lang="en-US" altLang="ko-KR" dirty="0" smtClean="0"/>
              <a:t>Due to a lack of room for other information, we cannot transmit the various information with the PHY identifier, simultaneously. </a:t>
            </a:r>
          </a:p>
          <a:p>
            <a:pPr lvl="3"/>
            <a:r>
              <a:rPr lang="en-US" altLang="ko-KR" dirty="0" smtClean="0"/>
              <a:t>Except for the PHY identifier, CRC and tail bit, it may use the 9 or 13 bits     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Nov.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  <p:sp>
        <p:nvSpPr>
          <p:cNvPr id="7" name="TextBox 6"/>
          <p:cNvSpPr txBox="1"/>
          <p:nvPr/>
        </p:nvSpPr>
        <p:spPr>
          <a:xfrm>
            <a:off x="696913" y="6172200"/>
            <a:ext cx="40932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* </a:t>
            </a:r>
            <a:r>
              <a:rPr lang="en-US" altLang="ko-KR" dirty="0"/>
              <a:t>: This is just one example and can be called by another name.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97077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Transmission of PHY </a:t>
            </a:r>
            <a:r>
              <a:rPr lang="en-US" altLang="ko-KR" dirty="0" smtClean="0"/>
              <a:t>identifier(2/2)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altLang="ko-KR" dirty="0" smtClean="0"/>
              <a:t>Option 2 : configured with two OFDM symbols.</a:t>
            </a:r>
          </a:p>
          <a:p>
            <a:pPr lvl="2"/>
            <a:r>
              <a:rPr lang="en-US" altLang="ko-KR" dirty="0" smtClean="0"/>
              <a:t>Not only the PHY identifier but also other information, for example, TXOP, BSS color, etc., can be transmitted.</a:t>
            </a:r>
          </a:p>
          <a:p>
            <a:pPr lvl="3"/>
            <a:r>
              <a:rPr lang="en-US" altLang="ko-KR" dirty="0" smtClean="0"/>
              <a:t>By using the various information, we can perform the power saving.</a:t>
            </a:r>
          </a:p>
          <a:p>
            <a:pPr lvl="2"/>
            <a:r>
              <a:rPr lang="en-US" altLang="ko-KR" dirty="0" smtClean="0"/>
              <a:t>Due to the decoding of two symbols, the detection of PPDU format</a:t>
            </a:r>
            <a:r>
              <a:rPr lang="ko-KR" altLang="en-US" smtClean="0"/>
              <a:t> </a:t>
            </a:r>
            <a:r>
              <a:rPr lang="en-US" altLang="ko-KR" dirty="0" smtClean="0"/>
              <a:t>is relatively later than option 1.  </a:t>
            </a:r>
          </a:p>
          <a:p>
            <a:pPr lvl="2"/>
            <a:endParaRPr lang="en-US" altLang="ko-KR" dirty="0" smtClean="0"/>
          </a:p>
          <a:p>
            <a:pPr lvl="1"/>
            <a:r>
              <a:rPr lang="en-US" altLang="ko-KR" dirty="0" smtClean="0"/>
              <a:t>For the transmission of more information in EHT-SIG1, in both options, we can consider the short CRC bit such as 4 bit CRC which is applied to the 11ax HE-SIGA field.  </a:t>
            </a:r>
          </a:p>
          <a:p>
            <a:pPr lvl="1"/>
            <a:endParaRPr lang="en-US" altLang="ko-KR" dirty="0" smtClean="0"/>
          </a:p>
          <a:p>
            <a:pPr lvl="1"/>
            <a:r>
              <a:rPr lang="en-US" altLang="ko-KR" dirty="0" smtClean="0"/>
              <a:t>In the next slides, we investigate the false/miss detection error probability of proposed 11be preamble according to each option. 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Nov.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837434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Simulation parameters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BW : 20MHz</a:t>
            </a:r>
          </a:p>
          <a:p>
            <a:r>
              <a:rPr lang="en-US" altLang="ko-KR" dirty="0" err="1" smtClean="0"/>
              <a:t>Ant_config</a:t>
            </a:r>
            <a:r>
              <a:rPr lang="en-US" altLang="ko-KR" dirty="0" smtClean="0"/>
              <a:t> = 1 </a:t>
            </a:r>
            <a:r>
              <a:rPr lang="en-US" altLang="ko-KR" dirty="0" err="1" smtClean="0"/>
              <a:t>Tx</a:t>
            </a:r>
            <a:r>
              <a:rPr lang="en-US" altLang="ko-KR" dirty="0" smtClean="0"/>
              <a:t> / 1Rx </a:t>
            </a:r>
          </a:p>
          <a:p>
            <a:r>
              <a:rPr lang="en-US" altLang="ko-KR" dirty="0" smtClean="0"/>
              <a:t>Channel impairment : No ( ideal timing and No CFO)</a:t>
            </a:r>
          </a:p>
          <a:p>
            <a:r>
              <a:rPr lang="en-US" altLang="ko-KR" dirty="0" smtClean="0"/>
              <a:t>Channel : </a:t>
            </a:r>
            <a:r>
              <a:rPr lang="en-US" altLang="ko-KR" dirty="0" err="1" smtClean="0"/>
              <a:t>TGnD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NLoS</a:t>
            </a:r>
            <a:endParaRPr lang="en-US" altLang="ko-KR" dirty="0" smtClean="0"/>
          </a:p>
          <a:p>
            <a:r>
              <a:rPr lang="en-US" altLang="ko-KR" dirty="0" err="1" smtClean="0"/>
              <a:t>Tx</a:t>
            </a:r>
            <a:r>
              <a:rPr lang="en-US" altLang="ko-KR" dirty="0" smtClean="0"/>
              <a:t> Frame format : 11be, 11ax, 11ac, 11n, 11ba </a:t>
            </a:r>
          </a:p>
          <a:p>
            <a:r>
              <a:rPr lang="en-US" altLang="ko-KR" dirty="0" smtClean="0"/>
              <a:t>Information bits for PHY identifier : 3bit </a:t>
            </a:r>
          </a:p>
          <a:p>
            <a:r>
              <a:rPr lang="en-US" altLang="ko-KR" dirty="0" smtClean="0"/>
              <a:t>CRC </a:t>
            </a:r>
          </a:p>
          <a:p>
            <a:pPr lvl="1"/>
            <a:r>
              <a:rPr lang="en-US" altLang="ko-KR" dirty="0" smtClean="0"/>
              <a:t>4 bit (x</a:t>
            </a:r>
            <a:r>
              <a:rPr lang="en-US" altLang="ko-KR" baseline="30000" dirty="0" smtClean="0"/>
              <a:t>4 </a:t>
            </a:r>
            <a:r>
              <a:rPr lang="en-US" altLang="ko-KR" dirty="0" smtClean="0"/>
              <a:t>+x+1)</a:t>
            </a:r>
          </a:p>
          <a:p>
            <a:pPr lvl="1"/>
            <a:r>
              <a:rPr lang="en-US" altLang="ko-KR" dirty="0" smtClean="0"/>
              <a:t>8 bit (x</a:t>
            </a:r>
            <a:r>
              <a:rPr lang="en-US" altLang="ko-KR" baseline="30000" dirty="0" smtClean="0"/>
              <a:t>8</a:t>
            </a:r>
            <a:r>
              <a:rPr lang="en-US" altLang="ko-KR" dirty="0" smtClean="0"/>
              <a:t>+x</a:t>
            </a:r>
            <a:r>
              <a:rPr lang="en-US" altLang="ko-KR" baseline="30000" dirty="0" smtClean="0"/>
              <a:t>2 </a:t>
            </a:r>
            <a:r>
              <a:rPr lang="en-US" altLang="ko-KR" dirty="0" smtClean="0"/>
              <a:t>+x+1)</a:t>
            </a:r>
          </a:p>
          <a:p>
            <a:endParaRPr lang="en-US" altLang="ko-KR" dirty="0" smtClean="0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Nov.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006951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False/miss error probability </a:t>
            </a:r>
            <a:br>
              <a:rPr lang="en-US" altLang="ko-KR" dirty="0" smtClean="0"/>
            </a:br>
            <a:r>
              <a:rPr lang="en-US" altLang="ko-KR" dirty="0" smtClean="0"/>
              <a:t>- length field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altLang="ko-KR" dirty="0" smtClean="0"/>
              <a:t>The validity check of length field. </a:t>
            </a:r>
          </a:p>
          <a:p>
            <a:pPr lvl="1"/>
            <a:r>
              <a:rPr lang="en-US" altLang="ko-KR" dirty="0" smtClean="0"/>
              <a:t>For the detection of 11be, only two steps (i.e., the repetition check and content check(i.e., length mod3 =0) ) are considered. </a:t>
            </a:r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r>
              <a:rPr lang="en-US" altLang="ko-KR" dirty="0" smtClean="0"/>
              <a:t>In this result, the performance of miss-detection is bounded at PER of combined L-SIG.</a:t>
            </a:r>
          </a:p>
          <a:p>
            <a:pPr lvl="1"/>
            <a:r>
              <a:rPr lang="en-US" altLang="ko-KR" dirty="0" smtClean="0"/>
              <a:t>We confirmed that it provides enough low error rate of </a:t>
            </a:r>
            <a:r>
              <a:rPr lang="en-US" altLang="ko-KR" dirty="0"/>
              <a:t>false detection by using the length </a:t>
            </a:r>
            <a:r>
              <a:rPr lang="en-US" altLang="ko-KR" dirty="0" smtClean="0"/>
              <a:t>field.   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Nov.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  <p:pic>
        <p:nvPicPr>
          <p:cNvPr id="8" name="그림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11388" y="2362200"/>
            <a:ext cx="4267200" cy="3201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4678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False/miss </a:t>
            </a:r>
            <a:r>
              <a:rPr lang="en-US" altLang="ko-KR" dirty="0"/>
              <a:t>error probability 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- PHY identifier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ko-KR" sz="2000" dirty="0"/>
              <a:t>Furthermore</a:t>
            </a:r>
            <a:r>
              <a:rPr lang="en-US" altLang="ko-KR" sz="2000" dirty="0" smtClean="0"/>
              <a:t>, the PHY </a:t>
            </a:r>
            <a:r>
              <a:rPr lang="en-US" altLang="ko-KR" sz="2000" dirty="0"/>
              <a:t>identifier</a:t>
            </a:r>
            <a:r>
              <a:rPr lang="en-US" altLang="ko-KR" sz="2000" dirty="0" smtClean="0"/>
              <a:t> including the PPDU information will </a:t>
            </a:r>
            <a:r>
              <a:rPr lang="en-US" altLang="ko-KR" sz="2000" dirty="0"/>
              <a:t>further help reducing </a:t>
            </a:r>
            <a:r>
              <a:rPr lang="en-US" altLang="ko-KR" sz="2000" dirty="0" smtClean="0"/>
              <a:t>false detection error after </a:t>
            </a:r>
            <a:r>
              <a:rPr lang="en-US" altLang="ko-KR" sz="2000" dirty="0"/>
              <a:t>the content check</a:t>
            </a:r>
            <a:r>
              <a:rPr lang="en-US" altLang="ko-KR" sz="2000" dirty="0" smtClean="0"/>
              <a:t>.</a:t>
            </a:r>
            <a:endParaRPr lang="en-US" altLang="ko-KR" sz="2000" dirty="0"/>
          </a:p>
          <a:p>
            <a:pPr lvl="1"/>
            <a:r>
              <a:rPr lang="en-US" altLang="ko-KR" sz="1800" dirty="0" smtClean="0"/>
              <a:t>Option 1</a:t>
            </a:r>
          </a:p>
          <a:p>
            <a:pPr lvl="1"/>
            <a:endParaRPr lang="en-US" altLang="ko-KR" sz="1800" dirty="0"/>
          </a:p>
          <a:p>
            <a:pPr lvl="1"/>
            <a:endParaRPr lang="en-US" altLang="ko-KR" sz="1800" dirty="0" smtClean="0"/>
          </a:p>
          <a:p>
            <a:pPr lvl="1"/>
            <a:endParaRPr lang="en-US" altLang="ko-KR" sz="1800" dirty="0"/>
          </a:p>
          <a:p>
            <a:pPr lvl="1"/>
            <a:endParaRPr lang="en-US" altLang="ko-KR" sz="1800" dirty="0" smtClean="0"/>
          </a:p>
          <a:p>
            <a:pPr lvl="1"/>
            <a:endParaRPr lang="en-US" altLang="ko-KR" sz="1800" dirty="0"/>
          </a:p>
          <a:p>
            <a:pPr lvl="1"/>
            <a:endParaRPr lang="en-US" altLang="ko-KR" sz="1800" dirty="0" smtClean="0"/>
          </a:p>
          <a:p>
            <a:pPr lvl="1"/>
            <a:endParaRPr lang="en-US" altLang="ko-KR" sz="1800" dirty="0"/>
          </a:p>
          <a:p>
            <a:pPr lvl="1"/>
            <a:endParaRPr lang="en-US" altLang="ko-KR" sz="1800" dirty="0" smtClean="0"/>
          </a:p>
          <a:p>
            <a:pPr lvl="1"/>
            <a:endParaRPr lang="en-US" altLang="ko-KR" sz="1800" dirty="0"/>
          </a:p>
          <a:p>
            <a:pPr lvl="1"/>
            <a:endParaRPr lang="en-US" altLang="ko-KR" sz="1800" dirty="0" smtClean="0"/>
          </a:p>
          <a:p>
            <a:pPr lvl="1"/>
            <a:endParaRPr lang="en-US" altLang="ko-KR" sz="1800" dirty="0" smtClean="0"/>
          </a:p>
          <a:p>
            <a:pPr lvl="1"/>
            <a:r>
              <a:rPr lang="en-US" altLang="ko-KR" sz="1800" dirty="0" smtClean="0"/>
              <a:t>In the aspect of the </a:t>
            </a:r>
            <a:r>
              <a:rPr lang="en-US" altLang="ko-KR" sz="1800" dirty="0"/>
              <a:t>false error </a:t>
            </a:r>
            <a:r>
              <a:rPr lang="en-US" altLang="ko-KR" sz="1800" dirty="0" smtClean="0"/>
              <a:t>triggering, CRC8 offers lower error probability, but CRC4 also provides the reliable performance.</a:t>
            </a:r>
            <a:r>
              <a:rPr lang="en-US" altLang="ko-KR" sz="1600" dirty="0" smtClean="0"/>
              <a:t>(i.e.,  false error is lower than 10^-3)</a:t>
            </a:r>
            <a:endParaRPr lang="en-US" altLang="ko-KR" sz="1800" dirty="0" smtClean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Nov.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7450" y="2441517"/>
            <a:ext cx="3966950" cy="2965565"/>
          </a:xfrm>
          <a:prstGeom prst="rect">
            <a:avLst/>
          </a:prstGeom>
        </p:spPr>
      </p:pic>
      <p:pic>
        <p:nvPicPr>
          <p:cNvPr id="8" name="그림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48200" y="2415218"/>
            <a:ext cx="4038600" cy="2996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9275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False/miss error probability </a:t>
            </a:r>
            <a:br>
              <a:rPr lang="en-US" altLang="ko-KR" dirty="0"/>
            </a:br>
            <a:r>
              <a:rPr lang="en-US" altLang="ko-KR" dirty="0" smtClean="0"/>
              <a:t>-PHY </a:t>
            </a:r>
            <a:r>
              <a:rPr lang="en-US" altLang="ko-KR" dirty="0"/>
              <a:t>identifier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altLang="ko-KR" dirty="0" smtClean="0"/>
              <a:t>Option 2</a:t>
            </a:r>
          </a:p>
          <a:p>
            <a:pPr lvl="2"/>
            <a:r>
              <a:rPr lang="en-US" altLang="ko-KR" dirty="0" smtClean="0"/>
              <a:t>It shows the similar trend with option 1.  </a:t>
            </a:r>
          </a:p>
          <a:p>
            <a:pPr lvl="2"/>
            <a:endParaRPr lang="en-US" altLang="ko-KR" dirty="0"/>
          </a:p>
          <a:p>
            <a:pPr lvl="2"/>
            <a:endParaRPr lang="en-US" altLang="ko-KR" dirty="0" smtClean="0"/>
          </a:p>
          <a:p>
            <a:pPr lvl="2"/>
            <a:endParaRPr lang="en-US" altLang="ko-KR" dirty="0"/>
          </a:p>
          <a:p>
            <a:pPr lvl="2"/>
            <a:endParaRPr lang="en-US" altLang="ko-KR" dirty="0" smtClean="0"/>
          </a:p>
          <a:p>
            <a:pPr lvl="2"/>
            <a:endParaRPr lang="en-US" altLang="ko-KR" dirty="0"/>
          </a:p>
          <a:p>
            <a:pPr lvl="2"/>
            <a:endParaRPr lang="en-US" altLang="ko-KR" dirty="0" smtClean="0"/>
          </a:p>
          <a:p>
            <a:pPr lvl="2"/>
            <a:endParaRPr lang="en-US" altLang="ko-KR" dirty="0"/>
          </a:p>
          <a:p>
            <a:pPr lvl="2"/>
            <a:endParaRPr lang="en-US" altLang="ko-KR" dirty="0" smtClean="0"/>
          </a:p>
          <a:p>
            <a:pPr lvl="2"/>
            <a:endParaRPr lang="en-US" altLang="ko-KR" dirty="0"/>
          </a:p>
          <a:p>
            <a:pPr lvl="2"/>
            <a:r>
              <a:rPr lang="en-US" altLang="ko-KR" dirty="0" smtClean="0"/>
              <a:t>CRC4 with more information bits can provide the lower false error probability than 10^-3. </a:t>
            </a:r>
          </a:p>
          <a:p>
            <a:pPr lvl="2"/>
            <a:endParaRPr lang="en-US" altLang="ko-KR" dirty="0" smtClean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Nov.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0503" y="2431298"/>
            <a:ext cx="4125269" cy="3004675"/>
          </a:xfrm>
          <a:prstGeom prst="rect">
            <a:avLst/>
          </a:prstGeom>
        </p:spPr>
      </p:pic>
      <p:pic>
        <p:nvPicPr>
          <p:cNvPr id="10" name="그림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69353" y="2421962"/>
            <a:ext cx="4113787" cy="3004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3461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283178</TotalTime>
  <Words>1296</Words>
  <Application>Microsoft Office PowerPoint</Application>
  <PresentationFormat>화면 슬라이드 쇼(4:3)</PresentationFormat>
  <Paragraphs>235</Paragraphs>
  <Slides>18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18</vt:i4>
      </vt:variant>
    </vt:vector>
  </HeadingPairs>
  <TitlesOfParts>
    <vt:vector size="23" baseType="lpstr">
      <vt:lpstr>굴림</vt:lpstr>
      <vt:lpstr>맑은 고딕</vt:lpstr>
      <vt:lpstr>Arial</vt:lpstr>
      <vt:lpstr>Times New Roman</vt:lpstr>
      <vt:lpstr>802-11-Submission</vt:lpstr>
      <vt:lpstr>Further discussion for 11be preamble</vt:lpstr>
      <vt:lpstr>Introduction </vt:lpstr>
      <vt:lpstr>Recap: 11be preamble</vt:lpstr>
      <vt:lpstr>Transmission of PHY identifier (1/2)</vt:lpstr>
      <vt:lpstr>Transmission of PHY identifier(2/2)</vt:lpstr>
      <vt:lpstr>Simulation parameters </vt:lpstr>
      <vt:lpstr>False/miss error probability  - length field </vt:lpstr>
      <vt:lpstr>False/miss error probability  - PHY identifier </vt:lpstr>
      <vt:lpstr>False/miss error probability  -PHY identifier </vt:lpstr>
      <vt:lpstr>Conclusion </vt:lpstr>
      <vt:lpstr>SP1</vt:lpstr>
      <vt:lpstr>SP2</vt:lpstr>
      <vt:lpstr>SP3 </vt:lpstr>
      <vt:lpstr>Reference </vt:lpstr>
      <vt:lpstr>Appendix </vt:lpstr>
      <vt:lpstr>Preamble Auto-Detection for legacy</vt:lpstr>
      <vt:lpstr>RL-SIG</vt:lpstr>
      <vt:lpstr>SP2</vt:lpstr>
    </vt:vector>
  </TitlesOfParts>
  <Company>LG Electronics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dongguk.lim@lge.com</dc:creator>
  <cp:lastModifiedBy>임동국/선임연구원/차세대표준(연)IoT팀(dongguk.lim@lge.com)</cp:lastModifiedBy>
  <cp:revision>4679</cp:revision>
  <cp:lastPrinted>2017-07-07T02:11:09Z</cp:lastPrinted>
  <dcterms:created xsi:type="dcterms:W3CDTF">2007-05-21T21:00:37Z</dcterms:created>
  <dcterms:modified xsi:type="dcterms:W3CDTF">2019-11-07T23:28:28Z</dcterms:modified>
</cp:coreProperties>
</file>