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58" r:id="rId31"/>
    <p:sldId id="800" r:id="rId32"/>
    <p:sldId id="694" r:id="rId33"/>
    <p:sldId id="695" r:id="rId34"/>
    <p:sldId id="740" r:id="rId35"/>
    <p:sldId id="741" r:id="rId36"/>
    <p:sldId id="825"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68" d="100"/>
          <a:sy n="68" d="100"/>
        </p:scale>
        <p:origin x="846"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129"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2019-9-15</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10015495" y="746114"/>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1137893613"/>
              </p:ext>
            </p:extLst>
          </p:nvPr>
        </p:nvGraphicFramePr>
        <p:xfrm>
          <a:off x="914401" y="2193041"/>
          <a:ext cx="10363199" cy="3337560"/>
        </p:xfrm>
        <a:graphic>
          <a:graphicData uri="http://schemas.openxmlformats.org/drawingml/2006/table">
            <a:tbl>
              <a:tblPr firstRow="1" bandRow="1">
                <a:tableStyleId>{073A0DAA-6AF3-43AB-8588-CEC1D06C72B9}</a:tableStyleId>
              </a:tblPr>
              <a:tblGrid>
                <a:gridCol w="1763108"/>
                <a:gridCol w="3951892"/>
                <a:gridCol w="3581400"/>
                <a:gridCol w="1066799"/>
              </a:tblGrid>
              <a:tr h="370840">
                <a:tc>
                  <a:txBody>
                    <a:bodyPr/>
                    <a:lstStyle/>
                    <a:p>
                      <a:r>
                        <a:rPr lang="en-US" sz="1600" dirty="0" smtClean="0">
                          <a:latin typeface="Arial" panose="020B0604020202020204" pitchFamily="34" charset="0"/>
                          <a:cs typeface="Arial" panose="020B0604020202020204" pitchFamily="34" charset="0"/>
                        </a:rPr>
                        <a:t>DCN</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Title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Presenter</a:t>
                      </a:r>
                      <a:r>
                        <a:rPr lang="en-US" sz="1600" baseline="0" dirty="0" smtClean="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CIDs</a:t>
                      </a:r>
                      <a:endParaRPr lang="en-US" sz="1600" dirty="0">
                        <a:latin typeface="Arial" panose="020B0604020202020204" pitchFamily="34" charset="0"/>
                        <a:cs typeface="Arial" panose="020B0604020202020204" pitchFamily="34" charset="0"/>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19/1456r0</a:t>
                      </a: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CR for key ID of WUR Broadcast frame</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Po-Kai Huang (Intel)</a:t>
                      </a: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2</a:t>
                      </a:r>
                      <a:endParaRPr lang="en-US" sz="1600" dirty="0">
                        <a:latin typeface="Arial" panose="020B0604020202020204" pitchFamily="34" charset="0"/>
                        <a:cs typeface="Arial" panose="020B0604020202020204" pitchFamily="34" charset="0"/>
                      </a:endParaRPr>
                    </a:p>
                  </a:txBody>
                  <a:tcPr>
                    <a:solidFill>
                      <a:srgbClr val="66FF66"/>
                    </a:solidFill>
                  </a:tcPr>
                </a:tc>
              </a:tr>
              <a:tr h="370840">
                <a:tc>
                  <a:txBody>
                    <a:bodyPr/>
                    <a:lstStyle/>
                    <a:p>
                      <a:r>
                        <a:rPr lang="en-US" sz="1600" dirty="0" smtClean="0">
                          <a:latin typeface="Arial" panose="020B0604020202020204" pitchFamily="34" charset="0"/>
                          <a:cs typeface="Arial" panose="020B0604020202020204" pitchFamily="34" charset="0"/>
                        </a:rPr>
                        <a:t>11-19/1539</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CR for CID 3356</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Xiaofei Wang (</a:t>
                      </a:r>
                      <a:r>
                        <a:rPr lang="en-US" sz="1600" dirty="0" err="1" smtClean="0">
                          <a:latin typeface="Arial" panose="020B0604020202020204" pitchFamily="34" charset="0"/>
                          <a:cs typeface="Arial" panose="020B0604020202020204" pitchFamily="34" charset="0"/>
                        </a:rPr>
                        <a:t>InterDigital</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solidFill>
                      <a:srgbClr val="66FF66"/>
                    </a:solidFill>
                  </a:tcPr>
                </a:tc>
              </a:tr>
              <a:tr h="370840">
                <a:tc>
                  <a:txBody>
                    <a:bodyPr/>
                    <a:lstStyle/>
                    <a:p>
                      <a:r>
                        <a:rPr lang="en-US" sz="1600" dirty="0" smtClean="0">
                          <a:latin typeface="Arial" panose="020B0604020202020204" pitchFamily="34" charset="0"/>
                          <a:cs typeface="Arial" panose="020B0604020202020204" pitchFamily="34" charset="0"/>
                        </a:rPr>
                        <a:t>11-19/1543r0</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LB241 CR for CID 3134  </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Minyoung Park (Intel)</a:t>
                      </a: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solidFill>
                      <a:srgbClr val="66FF66"/>
                    </a:solidFill>
                  </a:tcPr>
                </a:tc>
              </a:tr>
              <a:tr h="370840">
                <a:tc>
                  <a:txBody>
                    <a:bodyPr/>
                    <a:lstStyle/>
                    <a:p>
                      <a:r>
                        <a:rPr lang="en-US" sz="1600" dirty="0" smtClean="0">
                          <a:latin typeface="Arial" panose="020B0604020202020204" pitchFamily="34" charset="0"/>
                          <a:cs typeface="Arial" panose="020B0604020202020204" pitchFamily="34" charset="0"/>
                        </a:rPr>
                        <a:t>11-19/1570r0</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lb241-cr-wur-fdma</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Yongho Seok (</a:t>
                      </a:r>
                      <a:r>
                        <a:rPr lang="en-US" sz="1600" dirty="0" err="1" smtClean="0">
                          <a:latin typeface="Arial" panose="020B0604020202020204" pitchFamily="34" charset="0"/>
                          <a:cs typeface="Arial" panose="020B0604020202020204" pitchFamily="34" charset="0"/>
                        </a:rPr>
                        <a:t>MediaTek</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4</a:t>
                      </a:r>
                      <a:endParaRPr lang="en-US" sz="1600" dirty="0">
                        <a:latin typeface="Arial" panose="020B0604020202020204" pitchFamily="34" charset="0"/>
                        <a:cs typeface="Arial" panose="020B0604020202020204" pitchFamily="34" charset="0"/>
                      </a:endParaRPr>
                    </a:p>
                  </a:txBody>
                  <a:tcPr>
                    <a:solidFill>
                      <a:srgbClr val="66FF66"/>
                    </a:solidFill>
                  </a:tcPr>
                </a:tc>
              </a:tr>
              <a:tr h="370840">
                <a:tc>
                  <a:txBody>
                    <a:bodyPr/>
                    <a:lstStyle/>
                    <a:p>
                      <a:r>
                        <a:rPr lang="en-US" sz="1600" dirty="0" smtClean="0">
                          <a:latin typeface="Arial" panose="020B0604020202020204" pitchFamily="34" charset="0"/>
                          <a:cs typeface="Arial" panose="020B0604020202020204" pitchFamily="34" charset="0"/>
                        </a:rPr>
                        <a:t>11-19/1571r0</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lb241-cr-coexistence-assurance</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Yongho Seok (</a:t>
                      </a:r>
                      <a:r>
                        <a:rPr lang="en-US" sz="1600" dirty="0" err="1" smtClean="0">
                          <a:latin typeface="Arial" panose="020B0604020202020204" pitchFamily="34" charset="0"/>
                          <a:cs typeface="Arial" panose="020B0604020202020204" pitchFamily="34" charset="0"/>
                        </a:rPr>
                        <a:t>MediaTek</a:t>
                      </a:r>
                      <a:r>
                        <a:rPr lang="en-US" sz="1600" dirty="0" smtClean="0">
                          <a:latin typeface="Arial" panose="020B0604020202020204" pitchFamily="34" charset="0"/>
                          <a:cs typeface="Arial" panose="020B0604020202020204" pitchFamily="34" charset="0"/>
                        </a:rPr>
                        <a:t>)</a:t>
                      </a: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5</a:t>
                      </a:r>
                      <a:endParaRPr lang="en-US" sz="1600" dirty="0">
                        <a:latin typeface="Arial" panose="020B0604020202020204" pitchFamily="34" charset="0"/>
                        <a:cs typeface="Arial" panose="020B0604020202020204" pitchFamily="34" charset="0"/>
                      </a:endParaRPr>
                    </a:p>
                  </a:txBody>
                  <a:tcPr>
                    <a:solidFill>
                      <a:srgbClr val="66FF66"/>
                    </a:solidFill>
                  </a:tcPr>
                </a:tc>
              </a:tr>
              <a:tr h="370840">
                <a:tc>
                  <a:txBody>
                    <a:bodyPr/>
                    <a:lstStyle/>
                    <a:p>
                      <a:r>
                        <a:rPr lang="en-US" sz="1600" dirty="0" smtClean="0">
                          <a:latin typeface="Arial" panose="020B0604020202020204" pitchFamily="34" charset="0"/>
                          <a:cs typeface="Arial" panose="020B0604020202020204" pitchFamily="34" charset="0"/>
                        </a:rPr>
                        <a:t>11-19/1179r3</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CR for TX/RX Specification D3.0</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Leif Wilhelmsson (Ericsson)</a:t>
                      </a: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1</a:t>
                      </a:r>
                      <a:endParaRPr lang="en-US" sz="1600" dirty="0">
                        <a:latin typeface="Arial" panose="020B0604020202020204" pitchFamily="34" charset="0"/>
                        <a:cs typeface="Arial" panose="020B0604020202020204" pitchFamily="34" charset="0"/>
                      </a:endParaRPr>
                    </a:p>
                  </a:txBody>
                  <a:tcPr>
                    <a:solidFill>
                      <a:srgbClr val="66FF66"/>
                    </a:solidFill>
                  </a:tcPr>
                </a:tc>
              </a:tr>
              <a:tr h="370840">
                <a:tc>
                  <a:txBody>
                    <a:bodyPr/>
                    <a:lstStyle/>
                    <a:p>
                      <a:r>
                        <a:rPr lang="en-US" sz="1600" dirty="0" smtClean="0">
                          <a:latin typeface="Arial" panose="020B0604020202020204" pitchFamily="34" charset="0"/>
                          <a:cs typeface="Arial" panose="020B0604020202020204" pitchFamily="34" charset="0"/>
                        </a:rPr>
                        <a:t>11-19/1586</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r>
                        <a:rPr lang="en-US" sz="1600" dirty="0" smtClean="0">
                          <a:latin typeface="Arial" panose="020B0604020202020204" pitchFamily="34" charset="0"/>
                          <a:cs typeface="Arial" panose="020B0604020202020204" pitchFamily="34" charset="0"/>
                        </a:rPr>
                        <a:t>CR on Contents of BPSK Mark Symbols</a:t>
                      </a:r>
                      <a:endParaRPr lang="en-US" sz="1600" dirty="0">
                        <a:latin typeface="Arial" panose="020B0604020202020204" pitchFamily="34" charset="0"/>
                        <a:cs typeface="Arial" panose="020B0604020202020204" pitchFamily="34" charset="0"/>
                      </a:endParaRPr>
                    </a:p>
                  </a:txBody>
                  <a:tcPr>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Steve Shellhammer (Qualcomm)</a:t>
                      </a:r>
                    </a:p>
                  </a:txBody>
                  <a:tcPr>
                    <a:solidFill>
                      <a:srgbClr val="66FF66"/>
                    </a:solidFill>
                  </a:tcPr>
                </a:tc>
                <a:tc>
                  <a:txBody>
                    <a:bodyPr/>
                    <a:lstStyle/>
                    <a:p>
                      <a:endParaRPr lang="en-US" sz="1600" dirty="0">
                        <a:latin typeface="Arial" panose="020B0604020202020204" pitchFamily="34" charset="0"/>
                        <a:cs typeface="Arial" panose="020B0604020202020204" pitchFamily="34" charset="0"/>
                      </a:endParaRPr>
                    </a:p>
                  </a:txBody>
                  <a:tcPr>
                    <a:solidFill>
                      <a:srgbClr val="66FF66"/>
                    </a:solidFill>
                  </a:tcPr>
                </a:tc>
              </a:tr>
              <a:tr h="370840">
                <a:tc>
                  <a:txBody>
                    <a:bodyPr/>
                    <a:lstStyle/>
                    <a:p>
                      <a:r>
                        <a:rPr lang="en-US" sz="1600" dirty="0" smtClean="0">
                          <a:latin typeface="Arial" panose="020B0604020202020204" pitchFamily="34" charset="0"/>
                          <a:cs typeface="Arial" panose="020B0604020202020204" pitchFamily="34" charset="0"/>
                        </a:rPr>
                        <a:t>11-19/1171</a:t>
                      </a:r>
                      <a:endParaRPr lang="en-US" sz="1600" dirty="0">
                        <a:latin typeface="Arial" panose="020B0604020202020204" pitchFamily="34" charset="0"/>
                        <a:cs typeface="Arial" panose="020B0604020202020204" pitchFamily="34" charset="0"/>
                      </a:endParaRPr>
                    </a:p>
                  </a:txBody>
                  <a:tcPr/>
                </a:tc>
                <a:tc>
                  <a:txBody>
                    <a:bodyPr/>
                    <a:lstStyle/>
                    <a:p>
                      <a:r>
                        <a:rPr lang="fi-FI" sz="1600" dirty="0" smtClean="0">
                          <a:latin typeface="Arial" panose="020B0604020202020204" pitchFamily="34" charset="0"/>
                          <a:cs typeface="Arial" panose="020B0604020202020204" pitchFamily="34" charset="0"/>
                        </a:rPr>
                        <a:t>CR on MC-OOK On Symbols</a:t>
                      </a:r>
                      <a:endParaRPr lang="en-US" sz="16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Steve Shellhammer (Qualcomm)</a:t>
                      </a:r>
                    </a:p>
                  </a:txBody>
                  <a:tcPr/>
                </a:tc>
                <a:tc>
                  <a:txBody>
                    <a:bodyPr/>
                    <a:lstStyle/>
                    <a:p>
                      <a:endParaRPr lang="en-US" sz="1600" dirty="0">
                        <a:latin typeface="Arial" panose="020B0604020202020204" pitchFamily="34" charset="0"/>
                        <a:cs typeface="Arial" panose="020B0604020202020204"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AM1, PM2 (4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Thursday: 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b="1" dirty="0" smtClean="0"/>
              <a:t>Motion: WG recirculation letter ballot</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November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a:t>
            </a:r>
            <a:r>
              <a:rPr lang="en-US" altLang="en-US" dirty="0" smtClean="0"/>
              <a:t>CIDs and ready for motion</a:t>
            </a:r>
            <a:endParaRPr lang="en-US" altLang="en-US" dirty="0" smtClean="0"/>
          </a:p>
          <a:p>
            <a:pPr>
              <a:defRPr/>
            </a:pPr>
            <a:r>
              <a:rPr lang="en-US" altLang="en-US" dirty="0" smtClean="0"/>
              <a:t>Total </a:t>
            </a:r>
            <a:r>
              <a:rPr lang="en-US" altLang="en-US" dirty="0" smtClean="0"/>
              <a:t>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r>
              <a:rPr lang="en-US" dirty="0"/>
              <a:t/>
            </a:r>
            <a:br>
              <a:rPr lang="en-US" dirty="0"/>
            </a:br>
            <a:r>
              <a:rPr lang="en-US" dirty="0"/>
              <a:t>3021, 3022, 3125, 3024, 3088, 3132, 3239, 3321, </a:t>
            </a:r>
            <a:r>
              <a:rPr lang="en-US" dirty="0" smtClean="0"/>
              <a:t>3322 </a:t>
            </a:r>
          </a:p>
          <a:p>
            <a:endParaRPr lang="en-US" b="0" dirty="0" smtClean="0"/>
          </a:p>
          <a:p>
            <a:r>
              <a:rPr lang="en-US" b="0" dirty="0" smtClean="0"/>
              <a:t>Move: Vinod Kristem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11-19/1445r2] </a:t>
            </a:r>
            <a:r>
              <a:rPr lang="en-US" dirty="0"/>
              <a:t>for the CIDs listed below</a:t>
            </a:r>
            <a:r>
              <a:rPr lang="en-US" dirty="0" smtClean="0"/>
              <a:t>:</a:t>
            </a:r>
            <a:r>
              <a:rPr lang="en-US" dirty="0"/>
              <a:t/>
            </a:r>
            <a:br>
              <a:rPr lang="en-US" dirty="0"/>
            </a:br>
            <a:r>
              <a:rPr lang="en-US" dirty="0" smtClean="0"/>
              <a:t>3077</a:t>
            </a:r>
            <a:r>
              <a:rPr lang="en-US" dirty="0"/>
              <a:t>, 3117</a:t>
            </a:r>
            <a:r>
              <a:rPr lang="en-US" dirty="0" smtClean="0"/>
              <a:t>, </a:t>
            </a:r>
            <a:r>
              <a:rPr lang="en-US" dirty="0"/>
              <a:t>3209</a:t>
            </a:r>
            <a:endParaRPr lang="en-US" dirty="0" smtClean="0"/>
          </a:p>
          <a:p>
            <a:endParaRPr lang="en-US" b="0" dirty="0" smtClean="0"/>
          </a:p>
          <a:p>
            <a:r>
              <a:rPr lang="en-US" b="0" dirty="0" smtClean="0"/>
              <a:t>Move: </a:t>
            </a:r>
            <a:r>
              <a:rPr lang="en-US" b="0" dirty="0" smtClean="0"/>
              <a:t>Woojin </a:t>
            </a:r>
            <a:r>
              <a:rPr lang="en-US" b="0" dirty="0" smtClean="0"/>
              <a:t>Ahn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11-19/1447r2] </a:t>
            </a:r>
            <a:r>
              <a:rPr lang="en-US" dirty="0"/>
              <a:t>for the CIDs listed below</a:t>
            </a:r>
            <a:r>
              <a:rPr lang="en-US" dirty="0" smtClean="0"/>
              <a:t>:</a:t>
            </a:r>
            <a:r>
              <a:rPr lang="en-US" dirty="0"/>
              <a:t/>
            </a:r>
            <a:br>
              <a:rPr lang="en-US" dirty="0"/>
            </a:br>
            <a:r>
              <a:rPr lang="en-US" dirty="0" smtClean="0"/>
              <a:t>3210, </a:t>
            </a:r>
            <a:r>
              <a:rPr lang="en-US" dirty="0"/>
              <a:t>3111, 3369, 3394, 3260, 3370, 3371, 3395, 3261, 3397, 3046, 3398, 3176, </a:t>
            </a:r>
            <a:r>
              <a:rPr lang="en-US" dirty="0" smtClean="0"/>
              <a:t>3368</a:t>
            </a:r>
          </a:p>
          <a:p>
            <a:endParaRPr lang="en-US" b="0" dirty="0" smtClean="0"/>
          </a:p>
          <a:p>
            <a:r>
              <a:rPr lang="en-US" b="0" dirty="0" smtClean="0"/>
              <a:t>Move: </a:t>
            </a:r>
            <a:r>
              <a:rPr lang="en-US" b="0" dirty="0" smtClean="0"/>
              <a:t>Woojin </a:t>
            </a:r>
            <a:r>
              <a:rPr lang="en-US" b="0" dirty="0" smtClean="0"/>
              <a:t>Ahn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31</a:t>
            </a:fld>
            <a:endParaRPr lang="en-US" altLang="en-US" sz="1200" b="0" dirty="0"/>
          </a:p>
        </p:txBody>
      </p:sp>
      <p:grpSp>
        <p:nvGrpSpPr>
          <p:cNvPr id="6" name="Group 5"/>
          <p:cNvGrpSpPr/>
          <p:nvPr/>
        </p:nvGrpSpPr>
        <p:grpSpPr>
          <a:xfrm>
            <a:off x="1676400" y="4648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32</a:t>
            </a:fld>
            <a:endParaRPr lang="en-US" altLang="en-US" sz="1200" b="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33</a:t>
            </a:fld>
            <a:endParaRPr lang="en-US" altLang="en-US" sz="1200" b="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34</a:t>
            </a:fld>
            <a:endParaRPr lang="en-US" altLang="en-US" sz="12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939638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September 10</a:t>
            </a:r>
            <a:r>
              <a:rPr lang="en-US" sz="2800" baseline="30000" dirty="0" smtClean="0"/>
              <a:t>th</a:t>
            </a:r>
            <a:r>
              <a:rPr lang="en-US" sz="2800" dirty="0" smtClean="0"/>
              <a:t>  </a:t>
            </a:r>
            <a:r>
              <a:rPr lang="en-US" sz="2800" dirty="0" smtClean="0"/>
              <a:t>: </a:t>
            </a:r>
          </a:p>
          <a:p>
            <a:pPr lvl="1">
              <a:defRPr/>
            </a:pPr>
            <a:r>
              <a:rPr lang="en-US" sz="2400" b="0" dirty="0" smtClean="0"/>
              <a:t>Received </a:t>
            </a:r>
            <a:r>
              <a:rPr lang="en-US" sz="2400" dirty="0"/>
              <a:t>8</a:t>
            </a:r>
            <a:r>
              <a:rPr lang="en-US" sz="2400" dirty="0" smtClean="0"/>
              <a:t> </a:t>
            </a:r>
            <a:r>
              <a:rPr lang="en-US" sz="2400" dirty="0" smtClean="0"/>
              <a:t>s</a:t>
            </a:r>
            <a:r>
              <a:rPr lang="en-US" sz="2400" b="0" dirty="0" smtClean="0"/>
              <a:t>ubmissions (updated on </a:t>
            </a:r>
            <a:r>
              <a:rPr lang="en-US" sz="2400" b="0" dirty="0" smtClean="0"/>
              <a:t>September 15</a:t>
            </a:r>
            <a:r>
              <a:rPr lang="en-US" sz="2400" b="0" baseline="30000" dirty="0" smtClean="0"/>
              <a:t>th</a:t>
            </a:r>
            <a:r>
              <a:rPr lang="en-US" sz="2400" b="0" dirty="0" smtClean="0"/>
              <a:t> )</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163995</TotalTime>
  <Words>2052</Words>
  <Application>Microsoft Office PowerPoint</Application>
  <PresentationFormat>Widescreen</PresentationFormat>
  <Paragraphs>528</Paragraphs>
  <Slides>36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5588</cp:revision>
  <cp:lastPrinted>2014-11-04T15:04:57Z</cp:lastPrinted>
  <dcterms:created xsi:type="dcterms:W3CDTF">2007-04-17T18:10:23Z</dcterms:created>
  <dcterms:modified xsi:type="dcterms:W3CDTF">2019-09-16T06:36:58Z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2019-09-16 06:36:58Z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