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2" r:id="rId4"/>
    <p:sldId id="263"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83" r:id="rId19"/>
    <p:sldId id="278" r:id="rId20"/>
    <p:sldId id="286" r:id="rId21"/>
    <p:sldId id="279" r:id="rId22"/>
    <p:sldId id="287" r:id="rId23"/>
    <p:sldId id="285" r:id="rId24"/>
    <p:sldId id="280" r:id="rId25"/>
    <p:sldId id="288" r:id="rId26"/>
    <p:sldId id="281" r:id="rId27"/>
    <p:sldId id="282" r:id="rId28"/>
    <p:sldId id="264" r:id="rId2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9" d="100"/>
          <a:sy n="89" d="100"/>
        </p:scale>
        <p:origin x="82" y="1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8361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0555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77251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641116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738062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441520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773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24857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838549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579209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35744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70420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801435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4676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9031104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2019</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2019</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2019</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2019</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802.11-19/1413r5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mentor.ieee.org/"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September 2019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2019-08-08</a:t>
            </a:r>
          </a:p>
        </p:txBody>
      </p:sp>
      <p:sp>
        <p:nvSpPr>
          <p:cNvPr id="6" name="Date Placeholder 3"/>
          <p:cNvSpPr>
            <a:spLocks noGrp="1"/>
          </p:cNvSpPr>
          <p:nvPr>
            <p:ph type="dt" idx="10"/>
          </p:nvPr>
        </p:nvSpPr>
        <p:spPr/>
        <p:txBody>
          <a:bodyPr/>
          <a:lstStyle/>
          <a:p>
            <a:r>
              <a:rPr lang="en-US"/>
              <a:t>Sept. 2019</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05"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Attendance recording procedures</a:t>
            </a:r>
          </a:p>
          <a:p>
            <a:pPr lvl="1"/>
            <a:r>
              <a:rPr lang="en-US" altLang="en-US" dirty="0">
                <a:hlinkClick r:id="rId3"/>
              </a:rPr>
              <a:t>https://imat.ieee.org/my-site/home</a:t>
            </a:r>
            <a:r>
              <a:rPr lang="en-US" altLang="en-US" dirty="0"/>
              <a:t>   </a:t>
            </a:r>
            <a:endParaRPr lang="en-US" altLang="en-US" sz="1800" dirty="0"/>
          </a:p>
          <a:p>
            <a:pPr lvl="1"/>
            <a:r>
              <a:rPr lang="en-US" altLang="en-US" dirty="0"/>
              <a:t>Must register before logging attendance</a:t>
            </a:r>
          </a:p>
          <a:p>
            <a:pPr lvl="1"/>
            <a:r>
              <a:rPr lang="en-US" altLang="en-US" dirty="0"/>
              <a:t>Must log attendance during each 2-hour session</a:t>
            </a:r>
          </a:p>
          <a:p>
            <a:pPr>
              <a:spcBef>
                <a:spcPts val="1800"/>
              </a:spcBef>
            </a:pPr>
            <a:r>
              <a:rPr lang="en-US" altLang="en-US" dirty="0"/>
              <a:t>Documentation</a:t>
            </a:r>
          </a:p>
          <a:p>
            <a:pPr lvl="1"/>
            <a:r>
              <a:rPr lang="en-US" altLang="en-US" dirty="0">
                <a:hlinkClick r:id="rId4"/>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LC SG schedule in a glance</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aphicFrame>
        <p:nvGraphicFramePr>
          <p:cNvPr id="7" name="Table 6">
            <a:extLst>
              <a:ext uri="{FF2B5EF4-FFF2-40B4-BE49-F238E27FC236}">
                <a16:creationId xmlns:a16="http://schemas.microsoft.com/office/drawing/2014/main" id="{A7E69129-3C0F-4B79-9D16-F5EB851BFB96}"/>
              </a:ext>
            </a:extLst>
          </p:cNvPr>
          <p:cNvGraphicFramePr>
            <a:graphicFrameLocks noGrp="1"/>
          </p:cNvGraphicFramePr>
          <p:nvPr>
            <p:extLst>
              <p:ext uri="{D42A27DB-BD31-4B8C-83A1-F6EECF244321}">
                <p14:modId xmlns:p14="http://schemas.microsoft.com/office/powerpoint/2010/main" val="2420645120"/>
              </p:ext>
            </p:extLst>
          </p:nvPr>
        </p:nvGraphicFramePr>
        <p:xfrm>
          <a:off x="2323042" y="1856121"/>
          <a:ext cx="7543801" cy="4078288"/>
        </p:xfrm>
        <a:graphic>
          <a:graphicData uri="http://schemas.openxmlformats.org/drawingml/2006/table">
            <a:tbl>
              <a:tblPr firstRow="1" bandRow="1">
                <a:tableStyleId>{21E4AEA4-8DFA-4A89-87EB-49C32662AFE0}</a:tableStyleId>
              </a:tblPr>
              <a:tblGrid>
                <a:gridCol w="905256">
                  <a:extLst>
                    <a:ext uri="{9D8B030D-6E8A-4147-A177-3AD203B41FA5}">
                      <a16:colId xmlns:a16="http://schemas.microsoft.com/office/drawing/2014/main" val="20000"/>
                    </a:ext>
                  </a:extLst>
                </a:gridCol>
                <a:gridCol w="1282446">
                  <a:extLst>
                    <a:ext uri="{9D8B030D-6E8A-4147-A177-3AD203B41FA5}">
                      <a16:colId xmlns:a16="http://schemas.microsoft.com/office/drawing/2014/main" val="20001"/>
                    </a:ext>
                  </a:extLst>
                </a:gridCol>
                <a:gridCol w="1282446">
                  <a:extLst>
                    <a:ext uri="{9D8B030D-6E8A-4147-A177-3AD203B41FA5}">
                      <a16:colId xmlns:a16="http://schemas.microsoft.com/office/drawing/2014/main" val="20002"/>
                    </a:ext>
                  </a:extLst>
                </a:gridCol>
                <a:gridCol w="1351662">
                  <a:extLst>
                    <a:ext uri="{9D8B030D-6E8A-4147-A177-3AD203B41FA5}">
                      <a16:colId xmlns:a16="http://schemas.microsoft.com/office/drawing/2014/main" val="20003"/>
                    </a:ext>
                  </a:extLst>
                </a:gridCol>
                <a:gridCol w="1350390">
                  <a:extLst>
                    <a:ext uri="{9D8B030D-6E8A-4147-A177-3AD203B41FA5}">
                      <a16:colId xmlns:a16="http://schemas.microsoft.com/office/drawing/2014/main" val="20004"/>
                    </a:ext>
                  </a:extLst>
                </a:gridCol>
                <a:gridCol w="1371601">
                  <a:extLst>
                    <a:ext uri="{9D8B030D-6E8A-4147-A177-3AD203B41FA5}">
                      <a16:colId xmlns:a16="http://schemas.microsoft.com/office/drawing/2014/main" val="20005"/>
                    </a:ext>
                  </a:extLst>
                </a:gridCol>
              </a:tblGrid>
              <a:tr h="377657">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65534">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1"/>
                  </a:ext>
                </a:extLst>
              </a:tr>
              <a:tr h="762127">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r>
                        <a:rPr lang="en-US" sz="1800" dirty="0"/>
                        <a:t>LC</a:t>
                      </a:r>
                    </a:p>
                  </a:txBody>
                  <a:tcPr marT="45744" marB="45744" anchor="ctr"/>
                </a:tc>
                <a:tc>
                  <a:txBody>
                    <a:bodyPr/>
                    <a:lstStyle/>
                    <a:p>
                      <a:pPr algn="ctr"/>
                      <a:endParaRPr lang="en-US" sz="1800"/>
                    </a:p>
                  </a:txBody>
                  <a:tcPr marT="45744" marB="45744" anchor="ctr"/>
                </a:tc>
                <a:extLst>
                  <a:ext uri="{0D108BD9-81ED-4DB2-BD59-A6C34878D82A}">
                    <a16:rowId xmlns:a16="http://schemas.microsoft.com/office/drawing/2014/main" val="10002"/>
                  </a:ext>
                </a:extLst>
              </a:tr>
              <a:tr h="770368">
                <a:tc>
                  <a:txBody>
                    <a:bodyPr/>
                    <a:lstStyle/>
                    <a:p>
                      <a:pPr algn="ctr"/>
                      <a:r>
                        <a:rPr lang="en-US" sz="1800" dirty="0"/>
                        <a:t>PM1</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a:t>LC</a:t>
                      </a:r>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3"/>
                  </a:ext>
                </a:extLst>
              </a:tr>
              <a:tr h="699070">
                <a:tc>
                  <a:txBody>
                    <a:bodyPr/>
                    <a:lstStyle/>
                    <a:p>
                      <a:pPr algn="ctr"/>
                      <a:r>
                        <a:rPr lang="en-US" sz="1800" dirty="0"/>
                        <a:t>PM2</a:t>
                      </a: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r>
                        <a:rPr lang="en-US" sz="1800" dirty="0"/>
                        <a:t>LC</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4"/>
                  </a:ext>
                </a:extLst>
              </a:tr>
              <a:tr h="703532">
                <a:tc>
                  <a:txBody>
                    <a:bodyPr/>
                    <a:lstStyle/>
                    <a:p>
                      <a:pPr algn="ctr"/>
                      <a:r>
                        <a:rPr lang="en-US" sz="1800" dirty="0"/>
                        <a:t>PM3</a:t>
                      </a:r>
                    </a:p>
                  </a:txBody>
                  <a:tcPr marT="45744" marB="45744" anchor="ctr"/>
                </a:tc>
                <a:tc>
                  <a:txBody>
                    <a:bodyPr/>
                    <a:lstStyle/>
                    <a:p>
                      <a:pPr algn="ctr"/>
                      <a:endParaRPr lang="en-US" sz="180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tc>
                  <a:txBody>
                    <a:bodyPr/>
                    <a:lstStyle/>
                    <a:p>
                      <a:pPr algn="ctr"/>
                      <a:endParaRPr lang="en-US" sz="1800" dirty="0"/>
                    </a:p>
                  </a:txBody>
                  <a:tcPr marT="45744" marB="45744"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9131622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week</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Hear PHY proposals</a:t>
            </a:r>
          </a:p>
          <a:p>
            <a:pPr lvl="1" algn="just"/>
            <a:r>
              <a:rPr lang="en-GB" altLang="en-US" dirty="0"/>
              <a:t>Hear MAC proposals</a:t>
            </a:r>
          </a:p>
          <a:p>
            <a:pPr lvl="1" algn="just"/>
            <a:r>
              <a:rPr lang="en-GB" altLang="en-US" dirty="0"/>
              <a:t>Conference call schedule</a:t>
            </a:r>
          </a:p>
          <a:p>
            <a:pPr lvl="1" algn="just"/>
            <a:r>
              <a:rPr lang="en-GB" altLang="en-US" dirty="0"/>
              <a:t>Timeline</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#1 – Monday,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Approve the agenda</a:t>
            </a:r>
          </a:p>
          <a:p>
            <a:pPr lvl="1" algn="just"/>
            <a:r>
              <a:rPr lang="en-GB" altLang="en-US" dirty="0"/>
              <a:t>Approve the minutes from July </a:t>
            </a:r>
          </a:p>
          <a:p>
            <a:pPr lvl="1" algn="just"/>
            <a:r>
              <a:rPr lang="en-GB" altLang="en-US" dirty="0"/>
              <a:t>Approve the minutes from the teleconference calls</a:t>
            </a:r>
          </a:p>
          <a:p>
            <a:pPr lvl="1" algn="just"/>
            <a:r>
              <a:rPr lang="en-GB" altLang="en-US" dirty="0"/>
              <a:t>Draft D0.1 </a:t>
            </a:r>
            <a:r>
              <a:rPr lang="en-GB" altLang="en-US" dirty="0" err="1"/>
              <a:t>ToC</a:t>
            </a:r>
            <a:endParaRPr lang="en-GB" altLang="en-US" dirty="0"/>
          </a:p>
          <a:p>
            <a:pPr lvl="1" algn="just"/>
            <a:r>
              <a:rPr lang="en-GB" altLang="en-US" dirty="0"/>
              <a:t>Evaluation Framework document</a:t>
            </a:r>
          </a:p>
          <a:p>
            <a:pPr lvl="1" algn="just"/>
            <a:r>
              <a:rPr lang="en-GB" altLang="en-US" dirty="0"/>
              <a:t>Specification Framework document</a:t>
            </a:r>
          </a:p>
          <a:p>
            <a:pPr lvl="1" algn="just"/>
            <a:r>
              <a:rPr lang="en-GB" altLang="en-US" dirty="0"/>
              <a:t>Hear PHY proposals</a:t>
            </a:r>
          </a:p>
          <a:p>
            <a:pPr marL="800100" lvl="1" indent="-342900" algn="just">
              <a:buFont typeface="Arial" panose="020B0604020202020204" pitchFamily="34" charset="0"/>
              <a:buChar char="•"/>
            </a:pPr>
            <a:r>
              <a:rPr lang="en-GB" altLang="en-US" dirty="0"/>
              <a:t>Doc. 11-19/1625r0</a:t>
            </a:r>
          </a:p>
          <a:p>
            <a:pPr algn="just"/>
            <a:r>
              <a:rPr lang="en-US" altLang="en-US" dirty="0"/>
              <a:t>Recess</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6861896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11-19/1413r2 for the week</a:t>
            </a:r>
          </a:p>
          <a:p>
            <a:endParaRPr lang="en-GB" altLang="en-US" dirty="0"/>
          </a:p>
          <a:p>
            <a:r>
              <a:rPr lang="en-GB" altLang="en-US" dirty="0"/>
              <a:t>Move: 	Harry </a:t>
            </a:r>
            <a:r>
              <a:rPr lang="en-GB" altLang="en-US" dirty="0" err="1"/>
              <a:t>Bims</a:t>
            </a:r>
            <a:endParaRPr lang="en-GB" altLang="en-US" dirty="0"/>
          </a:p>
          <a:p>
            <a:r>
              <a:rPr lang="en-GB" altLang="en-US" dirty="0"/>
              <a:t>Second:	Tuncer Baykas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522755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teleconference minutes</a:t>
            </a:r>
            <a:endParaRPr lang="en-US" altLang="en-US" dirty="0"/>
          </a:p>
        </p:txBody>
      </p:sp>
      <p:sp>
        <p:nvSpPr>
          <p:cNvPr id="3" name="Content Placeholder 2"/>
          <p:cNvSpPr>
            <a:spLocks noGrp="1"/>
          </p:cNvSpPr>
          <p:nvPr>
            <p:ph idx="1"/>
          </p:nvPr>
        </p:nvSpPr>
        <p:spPr>
          <a:xfrm>
            <a:off x="914401" y="1700808"/>
            <a:ext cx="10361084" cy="4113213"/>
          </a:xfrm>
        </p:spPr>
        <p:txBody>
          <a:bodyPr/>
          <a:lstStyle/>
          <a:p>
            <a:pPr>
              <a:defRPr/>
            </a:pPr>
            <a:r>
              <a:rPr lang="en-GB" dirty="0"/>
              <a:t>Approve the minutes from the teleconference meetings held between the July 2019 session and the Sept. 2019 session:</a:t>
            </a:r>
          </a:p>
          <a:p>
            <a:pPr lvl="1">
              <a:defRPr/>
            </a:pPr>
            <a:r>
              <a:rPr lang="en-GB" dirty="0"/>
              <a:t>5 Sept. (doc. 11-19/1567r0)</a:t>
            </a:r>
          </a:p>
          <a:p>
            <a:pPr marL="457200" lvl="1" indent="0">
              <a:buFontTx/>
              <a:buNone/>
              <a:defRPr/>
            </a:pPr>
            <a:endParaRPr lang="en-GB" dirty="0"/>
          </a:p>
          <a:p>
            <a:pPr marL="457200" lvl="1" indent="0">
              <a:buFontTx/>
              <a:buNone/>
              <a:defRPr/>
            </a:pPr>
            <a:r>
              <a:rPr lang="en-GB" dirty="0"/>
              <a:t>Mover:	Tuncer Baykas</a:t>
            </a:r>
          </a:p>
          <a:p>
            <a:pPr marL="457200" lvl="1" indent="0">
              <a:buFontTx/>
              <a:buNone/>
              <a:defRPr/>
            </a:pPr>
            <a:r>
              <a:rPr lang="en-GB" dirty="0"/>
              <a:t>Second:	Evgeny Khorov</a:t>
            </a:r>
          </a:p>
          <a:p>
            <a:pPr marL="457200" lvl="1" indent="0">
              <a:buFontTx/>
              <a:buNone/>
              <a:defRPr/>
            </a:pPr>
            <a:endParaRPr lang="en-GB" dirty="0"/>
          </a:p>
          <a:p>
            <a:pPr marL="457200" lvl="1" indent="0">
              <a:buFontTx/>
              <a:buNone/>
              <a:defRPr/>
            </a:pPr>
            <a:r>
              <a:rPr lang="en-GB" dirty="0"/>
              <a:t>Yes:	 unanimous </a:t>
            </a:r>
          </a:p>
          <a:p>
            <a:pPr marL="457200" lvl="1" indent="0">
              <a:buFontTx/>
              <a:buNone/>
              <a:defRPr/>
            </a:pPr>
            <a:r>
              <a:rPr lang="en-GB" dirty="0"/>
              <a:t>No:		</a:t>
            </a:r>
          </a:p>
          <a:p>
            <a:pPr marL="457200" lvl="1" indent="0">
              <a:buFontTx/>
              <a:buNone/>
              <a:defRPr/>
            </a:pPr>
            <a:r>
              <a:rPr lang="en-GB"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286036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approve the minutes from July 2019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minutes from the July 2019 session in doc. 11-19/1343r0 </a:t>
            </a:r>
          </a:p>
          <a:p>
            <a:endParaRPr lang="en-GB" altLang="en-US" dirty="0"/>
          </a:p>
          <a:p>
            <a:r>
              <a:rPr lang="en-GB" altLang="en-US" dirty="0"/>
              <a:t>Move: 	Matthias Wendt</a:t>
            </a:r>
          </a:p>
          <a:p>
            <a:r>
              <a:rPr lang="en-GB" altLang="en-US" dirty="0"/>
              <a:t>Second:	Evgeny Khorov</a:t>
            </a:r>
          </a:p>
          <a:p>
            <a:endParaRPr lang="en-GB" altLang="en-US" dirty="0"/>
          </a:p>
          <a:p>
            <a:r>
              <a:rPr lang="en-GB" altLang="en-US" dirty="0"/>
              <a:t>Yes:	unanimous </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8420807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buFontTx/>
              <a:buNone/>
            </a:pPr>
            <a:r>
              <a:rPr lang="en-GB" altLang="en-US" dirty="0"/>
              <a:t>Motion to include the Evaluation Methodology for the MAC</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Instruct the Technical Editor to include the content of doc. 11-19/1000r2 into the Evaluation Methodology document (11-19/0187r4) and create a new version of the Evaluation Methodology document </a:t>
            </a:r>
          </a:p>
          <a:p>
            <a:endParaRPr lang="en-GB" altLang="en-US" dirty="0"/>
          </a:p>
          <a:p>
            <a:r>
              <a:rPr lang="en-GB" altLang="en-US" dirty="0"/>
              <a:t>Move: 	Nikola Serafimovski</a:t>
            </a:r>
          </a:p>
          <a:p>
            <a:r>
              <a:rPr lang="en-GB" altLang="en-US" dirty="0"/>
              <a:t>Second:	Harry </a:t>
            </a:r>
            <a:r>
              <a:rPr lang="en-GB" altLang="en-US" dirty="0" err="1"/>
              <a:t>Bims</a:t>
            </a:r>
            <a:endParaRPr lang="en-GB" altLang="en-US" dirty="0"/>
          </a:p>
          <a:p>
            <a:endParaRPr lang="en-GB" altLang="en-US" dirty="0"/>
          </a:p>
          <a:p>
            <a:r>
              <a:rPr lang="en-GB" altLang="en-US" dirty="0"/>
              <a:t>Yes:	9 / 0 / 7</a:t>
            </a:r>
          </a:p>
          <a:p>
            <a:r>
              <a:rPr lang="en-GB" altLang="en-US" dirty="0"/>
              <a:t>No:		</a:t>
            </a:r>
          </a:p>
          <a:p>
            <a:r>
              <a:rPr lang="en-GB" altLang="en-US" dirty="0"/>
              <a:t>Abstain: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51302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#2 – Monday,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marL="800100" lvl="1" indent="-342900" algn="just">
              <a:buFont typeface="Arial" panose="020B0604020202020204" pitchFamily="34" charset="0"/>
              <a:buChar char="•"/>
            </a:pPr>
            <a:r>
              <a:rPr lang="en-GB" altLang="en-US" dirty="0"/>
              <a:t>Doc. 11-19/1625r1</a:t>
            </a:r>
          </a:p>
          <a:p>
            <a:pPr marL="800100" lvl="1" indent="-342900" algn="just">
              <a:buFont typeface="Arial" panose="020B0604020202020204" pitchFamily="34" charset="0"/>
              <a:buChar char="•"/>
            </a:pPr>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836937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September 2019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11-19/1413r3 for the week</a:t>
            </a:r>
          </a:p>
          <a:p>
            <a:endParaRPr lang="en-GB" altLang="en-US" dirty="0"/>
          </a:p>
          <a:p>
            <a:r>
              <a:rPr lang="en-GB" altLang="en-US" dirty="0"/>
              <a:t>Move: 	Matthias Wendt</a:t>
            </a:r>
          </a:p>
          <a:p>
            <a:r>
              <a:rPr lang="en-GB" altLang="en-US" dirty="0"/>
              <a:t>Second:	Volker Jungnickel</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661331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#3 – Tuesday, PM1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Draft D0.1 </a:t>
            </a:r>
            <a:r>
              <a:rPr lang="en-GB" altLang="en-US" dirty="0" err="1"/>
              <a:t>ToC</a:t>
            </a:r>
            <a:endParaRPr lang="en-GB" altLang="en-US" dirty="0"/>
          </a:p>
          <a:p>
            <a:pPr lvl="1" algn="just"/>
            <a:r>
              <a:rPr lang="en-GB" altLang="en-US" dirty="0"/>
              <a:t>Hear PHY proposals</a:t>
            </a:r>
          </a:p>
          <a:p>
            <a:pPr marL="800100" lvl="1" indent="-342900" algn="just">
              <a:buFont typeface="Arial" panose="020B0604020202020204" pitchFamily="34" charset="0"/>
              <a:buChar char="•"/>
            </a:pPr>
            <a:r>
              <a:rPr lang="en-GB" altLang="en-US" dirty="0"/>
              <a:t>Doc. 11-19/1647r0</a:t>
            </a:r>
          </a:p>
          <a:p>
            <a:pPr marL="800100" lvl="1" indent="-342900" algn="just">
              <a:buFont typeface="Arial" panose="020B0604020202020204" pitchFamily="34" charset="0"/>
              <a:buChar char="•"/>
            </a:pPr>
            <a:r>
              <a:rPr lang="en-GB" altLang="en-US" dirty="0"/>
              <a:t>Doc. 11-19/1566r2</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526176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11-19/1413r4 for the week</a:t>
            </a:r>
          </a:p>
          <a:p>
            <a:endParaRPr lang="en-GB" altLang="en-US" dirty="0"/>
          </a:p>
          <a:p>
            <a:r>
              <a:rPr lang="en-GB" altLang="en-US" dirty="0"/>
              <a:t>Move: 	Matthias Wendt</a:t>
            </a:r>
          </a:p>
          <a:p>
            <a:r>
              <a:rPr lang="en-GB" altLang="en-US" dirty="0"/>
              <a:t>Second:	Athanasios Stavridis</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968360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#4 – Tuesday, PM2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Channel Flatness test</a:t>
            </a:r>
          </a:p>
          <a:p>
            <a:pPr marL="800100" lvl="1" indent="-342900" algn="just">
              <a:buFont typeface="Arial" panose="020B0604020202020204" pitchFamily="34" charset="0"/>
              <a:buChar char="•"/>
            </a:pPr>
            <a:r>
              <a:rPr lang="en-GB" altLang="en-US" dirty="0"/>
              <a:t>30min – Doc. 11-19/1639r0</a:t>
            </a:r>
          </a:p>
          <a:p>
            <a:pPr lvl="1" algn="just"/>
            <a:endParaRPr lang="en-GB" altLang="en-US" dirty="0"/>
          </a:p>
          <a:p>
            <a:pPr lvl="1" algn="just"/>
            <a:r>
              <a:rPr lang="en-GB" altLang="en-US" dirty="0"/>
              <a:t>Hear PHY proposals</a:t>
            </a:r>
          </a:p>
          <a:p>
            <a:pPr marL="800100" lvl="1" indent="-342900" algn="just">
              <a:buFont typeface="Arial" panose="020B0604020202020204" pitchFamily="34" charset="0"/>
              <a:buChar char="•"/>
            </a:pPr>
            <a:r>
              <a:rPr lang="en-GB" altLang="en-US" dirty="0"/>
              <a:t>40min – Doc. 11-19/1647r0</a:t>
            </a:r>
          </a:p>
          <a:p>
            <a:pPr marL="800100" lvl="1" indent="-342900" algn="just">
              <a:buFont typeface="Arial" panose="020B0604020202020204" pitchFamily="34" charset="0"/>
              <a:buChar char="•"/>
            </a:pPr>
            <a:r>
              <a:rPr lang="en-GB" altLang="en-US" dirty="0"/>
              <a:t>40min – Doc. 11-19/1625r3</a:t>
            </a:r>
          </a:p>
          <a:p>
            <a:pPr lvl="1" algn="just"/>
            <a:endParaRPr lang="en-GB" altLang="en-US" dirty="0"/>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70433228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#5 – Wednesday, AM1</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Hear MAC proposals</a:t>
            </a:r>
          </a:p>
          <a:p>
            <a:pPr marL="800100" lvl="1" indent="-342900" algn="just">
              <a:buFont typeface="Arial" panose="020B0604020202020204" pitchFamily="34" charset="0"/>
              <a:buChar char="•"/>
            </a:pPr>
            <a:r>
              <a:rPr lang="en-GB" altLang="en-US" dirty="0"/>
              <a:t>doc. </a:t>
            </a:r>
            <a:r>
              <a:rPr lang="en-GB" altLang="en-US"/>
              <a:t>11-19/1612r1 </a:t>
            </a:r>
            <a:r>
              <a:rPr lang="en-GB" altLang="en-US" dirty="0"/>
              <a:t>– </a:t>
            </a:r>
            <a:r>
              <a:rPr lang="en-US" dirty="0"/>
              <a:t>“Multi-Band Operation in LC and Hybrid LC/RF Networks”</a:t>
            </a:r>
          </a:p>
          <a:p>
            <a:pPr marL="800100" lvl="1" indent="-342900" algn="just">
              <a:buFont typeface="Arial" panose="020B0604020202020204" pitchFamily="34" charset="0"/>
              <a:buChar char="•"/>
            </a:pPr>
            <a:r>
              <a:rPr lang="en-US" dirty="0"/>
              <a:t>Doc. 11-19/1666r0</a:t>
            </a:r>
          </a:p>
          <a:p>
            <a:pPr lvl="1" algn="just"/>
            <a:r>
              <a:rPr lang="en-GB" altLang="en-US" dirty="0"/>
              <a:t>Timeline</a:t>
            </a:r>
          </a:p>
          <a:p>
            <a:pPr marL="800100" lvl="1" indent="-342900" algn="just">
              <a:buFont typeface="Arial" panose="020B0604020202020204" pitchFamily="34" charset="0"/>
              <a:buChar char="•"/>
            </a:pPr>
            <a:r>
              <a:rPr lang="en-GB" altLang="en-US" dirty="0"/>
              <a:t>Deadline for text proposals to be submitted</a:t>
            </a:r>
          </a:p>
          <a:p>
            <a:pPr marL="457200" lvl="1" indent="0" algn="just"/>
            <a:r>
              <a:rPr lang="en-GB" altLang="en-US" dirty="0"/>
              <a:t>ITU-T liaison </a:t>
            </a:r>
          </a:p>
          <a:p>
            <a:pPr marL="800100" lvl="1" indent="-342900" algn="just">
              <a:buFont typeface="Arial" panose="020B0604020202020204" pitchFamily="34" charset="0"/>
              <a:buChar char="•"/>
            </a:pPr>
            <a:r>
              <a:rPr lang="en-GB" altLang="en-US" dirty="0"/>
              <a:t>Doc. 11-19/1663r0</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3861843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Motion to approve the agenda </a:t>
            </a:r>
            <a:endParaRPr lang="en-US" altLang="en-US" dirty="0"/>
          </a:p>
        </p:txBody>
      </p:sp>
      <p:sp>
        <p:nvSpPr>
          <p:cNvPr id="3" name="Content Placeholder 2"/>
          <p:cNvSpPr>
            <a:spLocks noGrp="1"/>
          </p:cNvSpPr>
          <p:nvPr>
            <p:ph idx="1"/>
          </p:nvPr>
        </p:nvSpPr>
        <p:spPr>
          <a:xfrm>
            <a:off x="914401" y="1700808"/>
            <a:ext cx="10361084" cy="4113213"/>
          </a:xfrm>
        </p:spPr>
        <p:txBody>
          <a:bodyPr/>
          <a:lstStyle/>
          <a:p>
            <a:r>
              <a:rPr lang="en-GB" altLang="en-US" dirty="0"/>
              <a:t>Approve the proposed agenda in doc. 11-19/1413r5 for the week</a:t>
            </a:r>
          </a:p>
          <a:p>
            <a:endParaRPr lang="en-GB" altLang="en-US" dirty="0"/>
          </a:p>
          <a:p>
            <a:r>
              <a:rPr lang="en-GB" altLang="en-US" dirty="0"/>
              <a:t>Move: 	Matthias Wendt</a:t>
            </a:r>
          </a:p>
          <a:p>
            <a:r>
              <a:rPr lang="en-GB" altLang="en-US" dirty="0"/>
              <a:t>Second:	Suhwook Kim</a:t>
            </a:r>
          </a:p>
          <a:p>
            <a:endParaRPr lang="en-GB" altLang="en-US" dirty="0"/>
          </a:p>
          <a:p>
            <a:r>
              <a:rPr lang="en-GB" altLang="en-US" dirty="0"/>
              <a:t>Yes:		unanimous </a:t>
            </a:r>
          </a:p>
          <a:p>
            <a:r>
              <a:rPr lang="en-GB" altLang="en-US" dirty="0"/>
              <a:t>No:		</a:t>
            </a:r>
          </a:p>
          <a:p>
            <a:r>
              <a:rPr lang="en-GB" altLang="en-US" dirty="0"/>
              <a:t>Abstain:</a:t>
            </a:r>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4027445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US" altLang="en-US" dirty="0"/>
              <a:t>Agenda Meeting Slot #6 – Thursday, AM2</a:t>
            </a:r>
          </a:p>
        </p:txBody>
      </p:sp>
      <p:sp>
        <p:nvSpPr>
          <p:cNvPr id="3" name="Content Placeholder 2"/>
          <p:cNvSpPr>
            <a:spLocks noGrp="1"/>
          </p:cNvSpPr>
          <p:nvPr>
            <p:ph idx="1"/>
          </p:nvPr>
        </p:nvSpPr>
        <p:spPr>
          <a:xfrm>
            <a:off x="914401" y="1700808"/>
            <a:ext cx="10361084" cy="4113213"/>
          </a:xfrm>
        </p:spPr>
        <p:txBody>
          <a:bodyPr/>
          <a:lstStyle/>
          <a:p>
            <a:pPr algn="just"/>
            <a:r>
              <a:rPr lang="en-US" altLang="en-US" dirty="0"/>
              <a:t>Call meeting to order</a:t>
            </a:r>
          </a:p>
          <a:p>
            <a:pPr algn="just"/>
            <a:r>
              <a:rPr lang="en-US" altLang="en-US" dirty="0"/>
              <a:t>Patent policy and logistics</a:t>
            </a:r>
          </a:p>
          <a:p>
            <a:pPr algn="just"/>
            <a:r>
              <a:rPr lang="en-GB" altLang="en-US" dirty="0"/>
              <a:t>Submissions to be discussed today?</a:t>
            </a:r>
          </a:p>
          <a:p>
            <a:pPr lvl="1" algn="just"/>
            <a:r>
              <a:rPr lang="en-GB" altLang="en-US" dirty="0"/>
              <a:t>Hear PHY proposals</a:t>
            </a:r>
          </a:p>
          <a:p>
            <a:pPr lvl="1" algn="just"/>
            <a:r>
              <a:rPr lang="en-GB" altLang="en-US" dirty="0"/>
              <a:t>Hear MAC proposals</a:t>
            </a:r>
          </a:p>
          <a:p>
            <a:pPr lvl="1" algn="just"/>
            <a:r>
              <a:rPr lang="en-GB" altLang="en-US" dirty="0"/>
              <a:t>Draft D0.1 </a:t>
            </a:r>
            <a:r>
              <a:rPr lang="en-GB" altLang="en-US" dirty="0" err="1"/>
              <a:t>ToC</a:t>
            </a:r>
            <a:endParaRPr lang="en-GB" altLang="en-US" dirty="0"/>
          </a:p>
          <a:p>
            <a:pPr lvl="1" algn="just"/>
            <a:r>
              <a:rPr lang="en-GB" altLang="en-US" dirty="0"/>
              <a:t>Teleconferences</a:t>
            </a:r>
          </a:p>
          <a:p>
            <a:pPr algn="just"/>
            <a:r>
              <a:rPr lang="en-US" altLang="en-US" dirty="0"/>
              <a:t>Recess</a:t>
            </a:r>
          </a:p>
          <a:p>
            <a:pPr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43815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buFontTx/>
              <a:buNone/>
            </a:pPr>
            <a:r>
              <a:rPr lang="en-GB" altLang="en-US" dirty="0"/>
              <a:t>Teleconference schedule</a:t>
            </a:r>
            <a:endParaRPr lang="en-US" altLang="en-US" dirty="0"/>
          </a:p>
        </p:txBody>
      </p:sp>
      <p:sp>
        <p:nvSpPr>
          <p:cNvPr id="3" name="Content Placeholder 2"/>
          <p:cNvSpPr>
            <a:spLocks noGrp="1"/>
          </p:cNvSpPr>
          <p:nvPr>
            <p:ph idx="1"/>
          </p:nvPr>
        </p:nvSpPr>
        <p:spPr>
          <a:xfrm>
            <a:off x="914401" y="1700808"/>
            <a:ext cx="10361084" cy="4113213"/>
          </a:xfrm>
        </p:spPr>
        <p:txBody>
          <a:bodyPr/>
          <a:lstStyle/>
          <a:p>
            <a:pPr marL="0" indent="0">
              <a:buFontTx/>
              <a:buNone/>
              <a:defRPr/>
            </a:pPr>
            <a:r>
              <a:rPr lang="en-GB" altLang="en-US" dirty="0" err="1"/>
              <a:t>TGbb</a:t>
            </a:r>
            <a:r>
              <a:rPr lang="en-GB" altLang="en-US" dirty="0"/>
              <a:t> would like to request the following teleconference times:</a:t>
            </a:r>
          </a:p>
          <a:p>
            <a:pPr>
              <a:defRPr/>
            </a:pPr>
            <a:endParaRPr lang="en-GB" altLang="en-US" dirty="0"/>
          </a:p>
          <a:p>
            <a:pPr>
              <a:defRPr/>
            </a:pPr>
            <a:r>
              <a:rPr lang="en-GB" altLang="en-US" dirty="0"/>
              <a:t>08:30 AM EDT for 1h on</a:t>
            </a:r>
          </a:p>
          <a:p>
            <a:pPr>
              <a:defRPr/>
            </a:pPr>
            <a:r>
              <a:rPr lang="en-GB" altLang="en-US" dirty="0"/>
              <a:t>08:30 AM EDT for 1h on</a:t>
            </a:r>
          </a:p>
          <a:p>
            <a:pPr>
              <a:defRPr/>
            </a:pPr>
            <a:r>
              <a:rPr lang="en-GB" altLang="en-US" dirty="0"/>
              <a:t>08:30 AM EDT for 1h on</a:t>
            </a:r>
          </a:p>
          <a:p>
            <a:pPr>
              <a:defRPr/>
            </a:pPr>
            <a:endParaRPr lang="en-GB" altLang="en-US" dirty="0"/>
          </a:p>
          <a:p>
            <a:pPr>
              <a:defRPr/>
            </a:pPr>
            <a:r>
              <a:rPr lang="en-GB" altLang="en-US" dirty="0"/>
              <a:t>Move: 	</a:t>
            </a:r>
          </a:p>
          <a:p>
            <a:pPr>
              <a:defRPr/>
            </a:pPr>
            <a:r>
              <a:rPr lang="en-GB" altLang="en-US" dirty="0"/>
              <a:t>Second: 	</a:t>
            </a:r>
            <a:endParaRPr lang="en-GB" dirty="0"/>
          </a:p>
          <a:p>
            <a:pPr>
              <a:defRPr/>
            </a:pPr>
            <a:endParaRPr lang="en-GB"/>
          </a:p>
          <a:p>
            <a:pPr>
              <a:defRPr/>
            </a:pPr>
            <a:endParaRPr lang="en-GB"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7511046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Task Group Operating Rules</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defRPr/>
            </a:pPr>
            <a:r>
              <a:rPr lang="en-US" altLang="en-US" dirty="0"/>
              <a:t>Anybody can present</a:t>
            </a:r>
          </a:p>
          <a:p>
            <a:pPr>
              <a:buFont typeface="Arial" panose="020B0604020202020204" pitchFamily="34" charset="0"/>
              <a:buChar char="•"/>
              <a:defRPr/>
            </a:pPr>
            <a:r>
              <a:rPr lang="en-US" altLang="en-US" dirty="0"/>
              <a:t>Anybody can vote on straw polls</a:t>
            </a:r>
          </a:p>
          <a:p>
            <a:pPr>
              <a:buFont typeface="Arial" panose="020B0604020202020204" pitchFamily="34" charset="0"/>
              <a:buChar char="•"/>
              <a:defRPr/>
            </a:pPr>
            <a:r>
              <a:rPr lang="en-US" altLang="en-US" dirty="0"/>
              <a:t>Only WG members can make and vote on motions</a:t>
            </a:r>
          </a:p>
          <a:p>
            <a:pPr>
              <a:buFont typeface="Arial" panose="020B0604020202020204" pitchFamily="34" charset="0"/>
              <a:buChar char="•"/>
              <a:defRPr/>
            </a:pPr>
            <a:r>
              <a:rPr lang="en-US" altLang="en-US" dirty="0"/>
              <a:t>Participation in a Task Group during 802.11 Plenary or Interim counts towards voting rights</a:t>
            </a:r>
          </a:p>
          <a:p>
            <a:pPr>
              <a:buFont typeface="Arial" panose="020B0604020202020204" pitchFamily="34" charset="0"/>
              <a:buChar char="•"/>
              <a:defRPr/>
            </a:pPr>
            <a:r>
              <a:rPr lang="en-US" altLang="en-US" dirty="0"/>
              <a:t>Procedural motions must pass by a 50% majority</a:t>
            </a:r>
          </a:p>
          <a:p>
            <a:pPr>
              <a:buFont typeface="Arial" panose="020B0604020202020204" pitchFamily="34" charset="0"/>
              <a:buChar char="•"/>
              <a:defRPr/>
            </a:pPr>
            <a:r>
              <a:rPr lang="en-US" altLang="en-US" dirty="0"/>
              <a:t>Technical motions must pass by a 75% majority</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 2019</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1829</Words>
  <Application>Microsoft Office PowerPoint</Application>
  <PresentationFormat>Widescreen</PresentationFormat>
  <Paragraphs>448</Paragraphs>
  <Slides>28</Slides>
  <Notes>28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3" baseType="lpstr">
      <vt:lpstr>Arial</vt:lpstr>
      <vt:lpstr>Monotype Sorts</vt:lpstr>
      <vt:lpstr>Times New Roman</vt:lpstr>
      <vt:lpstr>Office Theme</vt:lpstr>
      <vt:lpstr>Document</vt:lpstr>
      <vt:lpstr>Light Communications Task Group (TGbb)  September 2019 Agenda</vt:lpstr>
      <vt:lpstr>Abstract</vt:lpstr>
      <vt:lpstr>PowerPoint Presentation</vt:lpstr>
      <vt:lpstr>Task Group Operating Rules</vt:lpstr>
      <vt:lpstr>Other Guidelines for IEEE WG Meetings</vt:lpstr>
      <vt:lpstr>Participants have a duty to inform the IEEE</vt:lpstr>
      <vt:lpstr>Ways to inform IEEE</vt:lpstr>
      <vt:lpstr>Patent-related information</vt:lpstr>
      <vt:lpstr>Participation in IEEE 802 Meetings</vt:lpstr>
      <vt:lpstr>Logistics (1)</vt:lpstr>
      <vt:lpstr>Logistics (2)</vt:lpstr>
      <vt:lpstr>LC SG schedule in a glance</vt:lpstr>
      <vt:lpstr>Agenda items for the week</vt:lpstr>
      <vt:lpstr>Agenda Meeting Slot #1 – Monday, AM2</vt:lpstr>
      <vt:lpstr>Motion to approve the agenda </vt:lpstr>
      <vt:lpstr>Motion to approve teleconference minutes</vt:lpstr>
      <vt:lpstr>Motion to approve the minutes from July 2019 </vt:lpstr>
      <vt:lpstr>Motion to include the Evaluation Methodology for the MAC</vt:lpstr>
      <vt:lpstr>Agenda Meeting Slot #2 – Monday, PM1</vt:lpstr>
      <vt:lpstr>Motion to approve the agenda </vt:lpstr>
      <vt:lpstr>Agenda Meeting Slot #3 – Tuesday, PM1</vt:lpstr>
      <vt:lpstr>Motion to approve the agenda </vt:lpstr>
      <vt:lpstr>Agenda Meeting Slot #4 – Tuesday, PM2</vt:lpstr>
      <vt:lpstr>Agenda Meeting Slot #5 – Wednesday, AM1</vt:lpstr>
      <vt:lpstr>Motion to approve the agenda </vt:lpstr>
      <vt:lpstr>Agenda Meeting Slot #6 – Thursday, AM2</vt:lpstr>
      <vt:lpstr>Teleconference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Serafimovski, Nikola</cp:lastModifiedBy>
  <cp:revision>29</cp:revision>
  <cp:lastPrinted>1601-01-01T00:00:00Z</cp:lastPrinted>
  <dcterms:created xsi:type="dcterms:W3CDTF">2019-08-08T09:50:31Z</dcterms:created>
  <dcterms:modified xsi:type="dcterms:W3CDTF">2019-09-18T01:12:23Z</dcterms:modified>
</cp:coreProperties>
</file>