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2"/>
  </p:notesMasterIdLst>
  <p:handoutMasterIdLst>
    <p:handoutMasterId r:id="rId103"/>
  </p:handoutMasterIdLst>
  <p:sldIdLst>
    <p:sldId id="265"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97" r:id="rId18"/>
    <p:sldId id="295" r:id="rId19"/>
    <p:sldId id="296" r:id="rId20"/>
    <p:sldId id="282" r:id="rId21"/>
    <p:sldId id="283" r:id="rId22"/>
    <p:sldId id="298" r:id="rId23"/>
    <p:sldId id="299" r:id="rId24"/>
    <p:sldId id="300" r:id="rId25"/>
    <p:sldId id="301" r:id="rId26"/>
    <p:sldId id="284" r:id="rId27"/>
    <p:sldId id="302" r:id="rId28"/>
    <p:sldId id="304" r:id="rId29"/>
    <p:sldId id="305" r:id="rId30"/>
    <p:sldId id="306" r:id="rId31"/>
    <p:sldId id="307" r:id="rId32"/>
    <p:sldId id="285" r:id="rId33"/>
    <p:sldId id="308" r:id="rId34"/>
    <p:sldId id="309" r:id="rId35"/>
    <p:sldId id="286" r:id="rId36"/>
    <p:sldId id="324" r:id="rId37"/>
    <p:sldId id="325" r:id="rId38"/>
    <p:sldId id="326" r:id="rId39"/>
    <p:sldId id="327" r:id="rId40"/>
    <p:sldId id="328" r:id="rId41"/>
    <p:sldId id="329" r:id="rId42"/>
    <p:sldId id="330" r:id="rId43"/>
    <p:sldId id="331" r:id="rId44"/>
    <p:sldId id="332" r:id="rId45"/>
    <p:sldId id="287" r:id="rId46"/>
    <p:sldId id="333" r:id="rId47"/>
    <p:sldId id="334" r:id="rId48"/>
    <p:sldId id="335" r:id="rId49"/>
    <p:sldId id="336" r:id="rId50"/>
    <p:sldId id="337" r:id="rId51"/>
    <p:sldId id="338" r:id="rId52"/>
    <p:sldId id="339" r:id="rId53"/>
    <p:sldId id="340" r:id="rId54"/>
    <p:sldId id="288" r:id="rId55"/>
    <p:sldId id="289" r:id="rId56"/>
    <p:sldId id="290" r:id="rId57"/>
    <p:sldId id="291" r:id="rId58"/>
    <p:sldId id="310" r:id="rId59"/>
    <p:sldId id="311" r:id="rId60"/>
    <p:sldId id="318" r:id="rId61"/>
    <p:sldId id="319" r:id="rId62"/>
    <p:sldId id="320" r:id="rId63"/>
    <p:sldId id="321" r:id="rId64"/>
    <p:sldId id="313" r:id="rId65"/>
    <p:sldId id="314" r:id="rId66"/>
    <p:sldId id="315" r:id="rId67"/>
    <p:sldId id="316" r:id="rId68"/>
    <p:sldId id="317" r:id="rId69"/>
    <p:sldId id="642" r:id="rId70"/>
    <p:sldId id="643" r:id="rId71"/>
    <p:sldId id="322" r:id="rId72"/>
    <p:sldId id="323" r:id="rId73"/>
    <p:sldId id="341" r:id="rId74"/>
    <p:sldId id="342" r:id="rId75"/>
    <p:sldId id="343" r:id="rId76"/>
    <p:sldId id="344" r:id="rId77"/>
    <p:sldId id="345" r:id="rId78"/>
    <p:sldId id="346" r:id="rId79"/>
    <p:sldId id="347" r:id="rId80"/>
    <p:sldId id="348" r:id="rId81"/>
    <p:sldId id="350" r:id="rId82"/>
    <p:sldId id="352" r:id="rId83"/>
    <p:sldId id="353" r:id="rId84"/>
    <p:sldId id="354" r:id="rId85"/>
    <p:sldId id="355" r:id="rId86"/>
    <p:sldId id="357" r:id="rId87"/>
    <p:sldId id="358" r:id="rId88"/>
    <p:sldId id="359" r:id="rId89"/>
    <p:sldId id="634" r:id="rId90"/>
    <p:sldId id="635" r:id="rId91"/>
    <p:sldId id="636" r:id="rId92"/>
    <p:sldId id="637" r:id="rId93"/>
    <p:sldId id="638" r:id="rId94"/>
    <p:sldId id="639" r:id="rId95"/>
    <p:sldId id="640" r:id="rId96"/>
    <p:sldId id="641" r:id="rId97"/>
    <p:sldId id="312" r:id="rId98"/>
    <p:sldId id="292" r:id="rId99"/>
    <p:sldId id="293" r:id="rId100"/>
    <p:sldId id="294" r:id="rId10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8" autoAdjust="0"/>
    <p:restoredTop sz="94660"/>
  </p:normalViewPr>
  <p:slideViewPr>
    <p:cSldViewPr>
      <p:cViewPr varScale="1">
        <p:scale>
          <a:sx n="67" d="100"/>
          <a:sy n="67" d="100"/>
        </p:scale>
        <p:origin x="644"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ableStyles" Target="tableStyle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9603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802.11-19/1409r4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1312-00-00ax-july-16-tgax-mac-ad-hoc-meeting-minutes.docx" TargetMode="External"/><Relationship Id="rId2" Type="http://schemas.openxmlformats.org/officeDocument/2006/relationships/hyperlink" Target="https://mentor.ieee.org/802.11/dcn/19/11-19-1264-00-00ax-tgax-july-2019-vienn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434-01-00ax-tgax-teleconference-minutes-from-aug-to-sep-2019.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September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September 2019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2019-08-07</a:t>
            </a:r>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200"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32889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685800" y="1447800"/>
            <a:ext cx="10703984" cy="4800600"/>
          </a:xfrm>
        </p:spPr>
        <p:txBody>
          <a:bodyPr/>
          <a:lstStyle/>
          <a:p>
            <a:pPr>
              <a:buClrTx/>
            </a:pPr>
            <a:r>
              <a:rPr lang="en-GB" altLang="en-US" sz="1800" dirty="0">
                <a:ea typeface="MS Gothic" panose="020B0609070205080204" pitchFamily="49" charset="-128"/>
              </a:rPr>
              <a:t>All participation in IEEE 802 Working Group meetings is on an individual basis</a:t>
            </a:r>
          </a:p>
          <a:p>
            <a:pPr>
              <a:buClrTx/>
            </a:pPr>
            <a:r>
              <a:rPr lang="en-GB" altLang="en-US" sz="1600" i="1" dirty="0">
                <a:ea typeface="MS Gothic" panose="020B0609070205080204" pitchFamily="49" charset="-128"/>
              </a:rPr>
              <a:t>•     </a:t>
            </a:r>
            <a:r>
              <a:rPr lang="en-GB" altLang="en-US" sz="1600" dirty="0">
                <a:ea typeface="MS Gothic" panose="020B0609070205080204" pitchFamily="49" charset="-128"/>
              </a:rPr>
              <a:t>Participants in the IEEE standards development individual process shall act based on their qualifications and experience. (</a:t>
            </a:r>
            <a:r>
              <a:rPr lang="en-GB" altLang="en-US" sz="1600" u="sng" dirty="0">
                <a:solidFill>
                  <a:srgbClr val="CCCCFF"/>
                </a:solidFill>
                <a:ea typeface="MS Gothic" panose="020B0609070205080204" pitchFamily="49" charset="-128"/>
                <a:hlinkClick r:id="rId2"/>
              </a:rPr>
              <a:t>https://standards.ieee.org/develop/policies/bylaws/sb_bylaws.pdf</a:t>
            </a:r>
            <a:r>
              <a:rPr lang="en-GB" altLang="en-US" sz="1600" dirty="0">
                <a:ea typeface="MS Gothic" panose="020B0609070205080204" pitchFamily="49" charset="-128"/>
              </a:rPr>
              <a:t>section 5.2.1)</a:t>
            </a:r>
          </a:p>
          <a:p>
            <a:pPr>
              <a:buClrTx/>
            </a:pPr>
            <a:r>
              <a:rPr lang="en-GB" altLang="en-US" sz="16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600" dirty="0" err="1">
                <a:ea typeface="MS Gothic" panose="020B0609070205080204" pitchFamily="49" charset="-128"/>
              </a:rPr>
              <a:t>subclause</a:t>
            </a:r>
            <a:r>
              <a:rPr lang="en-GB" altLang="en-US" sz="16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6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6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dirty="0">
                <a:solidFill>
                  <a:srgbClr val="CCCCFF"/>
                </a:solidFill>
                <a:ea typeface="MS Gothic" panose="020B0609070205080204" pitchFamily="49" charset="-128"/>
                <a:hlinkClick r:id="rId3"/>
              </a:rPr>
              <a:t>https://standards.ieee.org/develop/policies/bylaws/sb_bylaws.pdf </a:t>
            </a:r>
            <a:r>
              <a:rPr lang="en-GB" altLang="en-US" sz="1600" dirty="0">
                <a:ea typeface="MS Gothic" panose="020B0609070205080204" pitchFamily="49" charset="-128"/>
              </a:rPr>
              <a:t> section 5.2.1.3 and the IEEE 802 LMSC Working Group Policies and Procedures, </a:t>
            </a:r>
            <a:r>
              <a:rPr lang="en-GB" altLang="en-US" sz="1600" dirty="0" err="1">
                <a:ea typeface="MS Gothic" panose="020B0609070205080204" pitchFamily="49" charset="-128"/>
              </a:rPr>
              <a:t>subclause</a:t>
            </a:r>
            <a:r>
              <a:rPr lang="en-GB" altLang="en-US" sz="1600" dirty="0">
                <a:ea typeface="MS Gothic" panose="020B0609070205080204" pitchFamily="49" charset="-128"/>
              </a:rPr>
              <a:t> 3.4.1 “Chair”, list item x.</a:t>
            </a:r>
          </a:p>
          <a:p>
            <a:pPr>
              <a:buClrTx/>
            </a:pPr>
            <a:r>
              <a:rPr lang="en-GB" altLang="en-US" sz="18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600" dirty="0">
                <a:ea typeface="MS Gothic" panose="020B0609070205080204" pitchFamily="49" charset="-128"/>
              </a:rPr>
              <a:t>(Latest revision of IEEE 802 LMSC Working Group Policies and Procedures: </a:t>
            </a:r>
            <a:r>
              <a:rPr lang="en-GB" altLang="en-US" sz="1600" dirty="0">
                <a:ea typeface="MS Gothic" panose="020B0609070205080204" pitchFamily="49" charset="-128"/>
                <a:hlinkClick r:id="rId4"/>
              </a:rPr>
              <a:t>http://www.ieee802.org/devdocs.shtml</a:t>
            </a:r>
            <a:r>
              <a:rPr lang="en-GB" altLang="en-US" sz="1600" dirty="0">
                <a:ea typeface="MS Gothic" panose="020B0609070205080204" pitchFamily="49" charset="-128"/>
              </a:rPr>
              <a:t> and Participation slide: </a:t>
            </a:r>
            <a:r>
              <a:rPr lang="en-GB" altLang="en-US" sz="1600" dirty="0">
                <a:ea typeface="MS Gothic" panose="020B0609070205080204" pitchFamily="49" charset="-128"/>
                <a:hlinkClick r:id="rId5"/>
              </a:rPr>
              <a:t>https://mentor.ieee.org/802-ec/dcn/16/ec-16-0180-03-00EC-ieee-802-participation-slide.ppt</a:t>
            </a:r>
            <a:r>
              <a:rPr lang="en-GB" altLang="en-US" sz="1600" dirty="0">
                <a:ea typeface="MS Gothic" panose="020B0609070205080204" pitchFamily="49" charset="-128"/>
              </a:rPr>
              <a:t> )</a:t>
            </a:r>
            <a:br>
              <a:rPr lang="en-GB" altLang="en-US" sz="1600" dirty="0">
                <a:ea typeface="MS Gothic" panose="020B0609070205080204" pitchFamily="49" charset="-128"/>
              </a:rPr>
            </a:br>
            <a:endParaRPr lang="en-GB" altLang="en-US" sz="1600" dirty="0">
              <a:ea typeface="MS Gothic" panose="020B0609070205080204" pitchFamily="49" charset="-128"/>
            </a:endParaRP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59092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July 2019.</a:t>
            </a:r>
          </a:p>
          <a:p>
            <a:pPr>
              <a:buFont typeface="Arial" panose="020B0604020202020204" pitchFamily="34" charset="0"/>
              <a:buChar char="•"/>
            </a:pPr>
            <a:r>
              <a:rPr lang="en-US" dirty="0"/>
              <a:t>Approve a new revision of the TG Coexistence Assurance document.</a:t>
            </a:r>
          </a:p>
          <a:p>
            <a:pPr lvl="1">
              <a:buFont typeface="Arial" panose="020B0604020202020204" pitchFamily="34" charset="0"/>
              <a:buChar char="•"/>
            </a:pPr>
            <a:r>
              <a:rPr lang="en-US" dirty="0">
                <a:hlinkClick r:id="rId2"/>
              </a:rPr>
              <a:t>https://mentor.ieee.org/802.11/dcn/16/11-16-1348-06-00ax-coexistence-assurance.docx</a:t>
            </a:r>
            <a:r>
              <a:rPr lang="en-US" dirty="0"/>
              <a:t> </a:t>
            </a:r>
          </a:p>
          <a:p>
            <a:pPr>
              <a:buFont typeface="Arial" panose="020B0604020202020204" pitchFamily="34" charset="0"/>
              <a:buChar char="•"/>
            </a:pPr>
            <a:r>
              <a:rPr lang="en-US" dirty="0"/>
              <a:t>Complete the resolution of comments received on draft D4.0.</a:t>
            </a:r>
          </a:p>
          <a:p>
            <a:pPr>
              <a:buFont typeface="Arial" panose="020B0604020202020204" pitchFamily="34" charset="0"/>
              <a:buChar char="•"/>
            </a:pPr>
            <a:r>
              <a:rPr lang="en-US" dirty="0"/>
              <a:t>Motion to start a 15-day WG recirculation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September 16, 10:30 – 12:30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a:lnSpc>
                <a:spcPct val="80000"/>
              </a:lnSpc>
            </a:pPr>
            <a:r>
              <a:rPr lang="en-US" altLang="en-US" sz="1400" dirty="0"/>
              <a:t>Monday September 16, 16:00 – 18:00 </a:t>
            </a:r>
          </a:p>
          <a:p>
            <a:pPr lvl="1">
              <a:lnSpc>
                <a:spcPct val="80000"/>
              </a:lnSpc>
            </a:pPr>
            <a:r>
              <a:rPr lang="en-US" altLang="en-US" sz="1200" dirty="0" err="1"/>
              <a:t>Adhoc</a:t>
            </a:r>
            <a:r>
              <a:rPr lang="en-US" altLang="en-US" sz="1200" dirty="0"/>
              <a:t> group meetings</a:t>
            </a:r>
          </a:p>
          <a:p>
            <a:pPr lvl="0">
              <a:lnSpc>
                <a:spcPct val="80000"/>
              </a:lnSpc>
            </a:pPr>
            <a:r>
              <a:rPr lang="en-CA" altLang="en-US" sz="1400" dirty="0"/>
              <a:t>Monday</a:t>
            </a:r>
            <a:r>
              <a:rPr lang="en-US" altLang="en-US" sz="1400" dirty="0"/>
              <a:t> September 16, 19:30 – 21:30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a:t>Tuesday</a:t>
            </a:r>
            <a:r>
              <a:rPr lang="en-US" altLang="en-US" sz="1400" dirty="0"/>
              <a:t> September 17, 10:30 – 12:30</a:t>
            </a:r>
          </a:p>
          <a:p>
            <a:pPr lvl="1">
              <a:lnSpc>
                <a:spcPct val="80000"/>
              </a:lnSpc>
            </a:pPr>
            <a:r>
              <a:rPr lang="en-US" altLang="en-US" sz="1200" dirty="0"/>
              <a:t>Ad hoc group meetings</a:t>
            </a:r>
          </a:p>
          <a:p>
            <a:pPr lvl="0">
              <a:lnSpc>
                <a:spcPct val="80000"/>
              </a:lnSpc>
            </a:pPr>
            <a:r>
              <a:rPr lang="en-CA" altLang="en-US" sz="1400" dirty="0"/>
              <a:t>Tuesday</a:t>
            </a:r>
            <a:r>
              <a:rPr lang="en-US" altLang="en-US" sz="1400" dirty="0"/>
              <a:t> September 17, 16:00 – 18:00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lvl="0">
              <a:lnSpc>
                <a:spcPct val="80000"/>
              </a:lnSpc>
            </a:pPr>
            <a:r>
              <a:rPr lang="en-CA" altLang="en-US" sz="1400" dirty="0"/>
              <a:t>Wednesday</a:t>
            </a:r>
            <a:r>
              <a:rPr lang="en-US" altLang="en-US" sz="1400" dirty="0"/>
              <a:t> September 18,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September 18,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September 19,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September 19,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49245374"/>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5"/>
                    </a:ext>
                  </a:extLst>
                </a:gridCol>
                <a:gridCol w="1417320">
                  <a:extLst>
                    <a:ext uri="{9D8B030D-6E8A-4147-A177-3AD203B41FA5}">
                      <a16:colId xmlns:a16="http://schemas.microsoft.com/office/drawing/2014/main" val="20006"/>
                    </a:ext>
                  </a:extLst>
                </a:gridCol>
              </a:tblGrid>
              <a:tr h="4190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MU</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gridSpan="2">
                  <a:txBody>
                    <a:bodyPr/>
                    <a:lstStyle/>
                    <a:p>
                      <a:pPr algn="ctr"/>
                      <a:endParaRPr lang="en-US" b="1" dirty="0"/>
                    </a:p>
                  </a:txBody>
                  <a:tcPr/>
                </a:tc>
                <a:tc hMerge="1">
                  <a:txBody>
                    <a:bodyPr/>
                    <a:lstStyle/>
                    <a:p>
                      <a:endParaRPr lang="en-US" dirty="0"/>
                    </a:p>
                  </a:txBody>
                  <a:tcPr/>
                </a:tc>
                <a:tc gridSpan="2">
                  <a:txBody>
                    <a:bodyPr/>
                    <a:lstStyle/>
                    <a:p>
                      <a:endParaRPr lang="en-US" dirty="0"/>
                    </a:p>
                  </a:txBody>
                  <a:tcPr/>
                </a:tc>
                <a:tc hMerge="1">
                  <a:txBody>
                    <a:bodyPr/>
                    <a:lstStyle/>
                    <a:p>
                      <a:endParaRPr lang="en-US" dirty="0"/>
                    </a:p>
                  </a:txBody>
                  <a:tcPr/>
                </a:tc>
                <a:tc>
                  <a:txBody>
                    <a:bodyPr/>
                    <a:lstStyle/>
                    <a:p>
                      <a:pPr algn="ct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3200401" y="5334001"/>
            <a:ext cx="4042325" cy="461665"/>
          </a:xfrm>
          <a:prstGeom prst="rect">
            <a:avLst/>
          </a:prstGeom>
          <a:noFill/>
        </p:spPr>
        <p:txBody>
          <a:bodyPr wrap="none" rtlCol="0">
            <a:spAutoFit/>
          </a:bodyPr>
          <a:lstStyle/>
          <a:p>
            <a:r>
              <a:rPr lang="en-US" dirty="0" err="1">
                <a:solidFill>
                  <a:schemeClr val="tx1"/>
                </a:solidFill>
              </a:rPr>
              <a:t>Adhoc</a:t>
            </a:r>
            <a:r>
              <a:rPr lang="en-US" dirty="0">
                <a:solidFill>
                  <a:schemeClr val="tx1"/>
                </a:solidFill>
              </a:rPr>
              <a:t> groups schedule is TBD</a:t>
            </a:r>
          </a:p>
        </p:txBody>
      </p:sp>
    </p:spTree>
    <p:extLst>
      <p:ext uri="{BB962C8B-B14F-4D97-AF65-F5344CB8AC3E}">
        <p14:creationId xmlns:p14="http://schemas.microsoft.com/office/powerpoint/2010/main" val="491740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September 16, 10:30 – 12:30</a:t>
            </a:r>
            <a:r>
              <a:rPr lang="en-US" altLang="en-US" dirty="0">
                <a:sym typeface="Wingdings" panose="05000000000000000000" pitchFamily="2" charset="2"/>
              </a:rPr>
              <a:t> </a:t>
            </a:r>
            <a:endParaRPr lang="en-US" dirty="0"/>
          </a:p>
        </p:txBody>
      </p:sp>
      <p:sp>
        <p:nvSpPr>
          <p:cNvPr id="6" name="Content Placeholder 5"/>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buFont typeface="Arial" panose="020B0604020202020204" pitchFamily="34" charset="0"/>
              <a:buChar char="•"/>
            </a:pPr>
            <a:r>
              <a:rPr lang="en-US" altLang="en-US" dirty="0"/>
              <a:t>Summary from Teleconference</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Editor Report – </a:t>
            </a:r>
          </a:p>
          <a:p>
            <a:pPr lvl="0">
              <a:lnSpc>
                <a:spcPct val="80000"/>
              </a:lnSpc>
              <a:buFont typeface="Arial" panose="020B0604020202020204" pitchFamily="34" charset="0"/>
              <a:buChar char="•"/>
            </a:pPr>
            <a:r>
              <a:rPr lang="en-US" altLang="en-US" dirty="0"/>
              <a:t>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730175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a:xfrm>
            <a:off x="914401" y="1981201"/>
            <a:ext cx="10361084" cy="533399"/>
          </a:xfrm>
        </p:spPr>
        <p:txBody>
          <a:bodyPr/>
          <a:lstStyle/>
          <a:p>
            <a:r>
              <a:rPr lang="en-US" dirty="0"/>
              <a:t>See the embedded spreadsheet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graphicFrame>
        <p:nvGraphicFramePr>
          <p:cNvPr id="7" name="Object 6">
            <a:extLst>
              <a:ext uri="{FF2B5EF4-FFF2-40B4-BE49-F238E27FC236}">
                <a16:creationId xmlns:a16="http://schemas.microsoft.com/office/drawing/2014/main" id="{88453FD2-08DF-4290-B8ED-32D4CEDAD17E}"/>
              </a:ext>
            </a:extLst>
          </p:cNvPr>
          <p:cNvGraphicFramePr>
            <a:graphicFrameLocks noChangeAspect="1"/>
          </p:cNvGraphicFramePr>
          <p:nvPr>
            <p:extLst>
              <p:ext uri="{D42A27DB-BD31-4B8C-83A1-F6EECF244321}">
                <p14:modId xmlns:p14="http://schemas.microsoft.com/office/powerpoint/2010/main" val="443313937"/>
              </p:ext>
            </p:extLst>
          </p:nvPr>
        </p:nvGraphicFramePr>
        <p:xfrm>
          <a:off x="5638800" y="3024188"/>
          <a:ext cx="914400" cy="806450"/>
        </p:xfrm>
        <a:graphic>
          <a:graphicData uri="http://schemas.openxmlformats.org/presentationml/2006/ole">
            <mc:AlternateContent xmlns:mc="http://schemas.openxmlformats.org/markup-compatibility/2006">
              <mc:Choice xmlns:v="urn:schemas-microsoft-com:vml" Requires="v">
                <p:oleObj spid="_x0000_s5208" name="Worksheet" showAsIcon="1" r:id="rId3" imgW="914400" imgH="806400" progId="Excel.Sheet.8">
                  <p:embed/>
                </p:oleObj>
              </mc:Choice>
              <mc:Fallback>
                <p:oleObj name="Worksheet" showAsIcon="1" r:id="rId3" imgW="914400" imgH="806400" progId="Excel.Sheet.8">
                  <p:embed/>
                  <p:pic>
                    <p:nvPicPr>
                      <p:cNvPr id="0" name=""/>
                      <p:cNvPicPr/>
                      <p:nvPr/>
                    </p:nvPicPr>
                    <p:blipFill>
                      <a:blip r:embed="rId4"/>
                      <a:stretch>
                        <a:fillRect/>
                      </a:stretch>
                    </p:blipFill>
                    <p:spPr>
                      <a:xfrm>
                        <a:off x="5638800" y="3024188"/>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366453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666BDDC-A77B-4FA3-97BC-3A6F4335C41B}"/>
              </a:ext>
            </a:extLst>
          </p:cNvPr>
          <p:cNvSpPr>
            <a:spLocks noGrp="1"/>
          </p:cNvSpPr>
          <p:nvPr>
            <p:ph type="title"/>
          </p:nvPr>
        </p:nvSpPr>
        <p:spPr/>
        <p:txBody>
          <a:bodyPr/>
          <a:lstStyle/>
          <a:p>
            <a:r>
              <a:rPr lang="en-US" dirty="0"/>
              <a:t>MU Submissions from July</a:t>
            </a:r>
          </a:p>
        </p:txBody>
      </p:sp>
      <p:sp>
        <p:nvSpPr>
          <p:cNvPr id="6" name="Date Placeholder 5">
            <a:extLst>
              <a:ext uri="{FF2B5EF4-FFF2-40B4-BE49-F238E27FC236}">
                <a16:creationId xmlns:a16="http://schemas.microsoft.com/office/drawing/2014/main" id="{B57C91DB-B7F6-416F-ACA2-B401D1367C5D}"/>
              </a:ext>
            </a:extLst>
          </p:cNvPr>
          <p:cNvSpPr>
            <a:spLocks noGrp="1"/>
          </p:cNvSpPr>
          <p:nvPr>
            <p:ph type="dt" idx="10"/>
          </p:nvPr>
        </p:nvSpPr>
        <p:spPr/>
        <p:txBody>
          <a:bodyPr/>
          <a:lstStyle/>
          <a:p>
            <a:r>
              <a:rPr lang="en-US"/>
              <a:t>September 2019</a:t>
            </a:r>
            <a:endParaRPr lang="en-GB" dirty="0"/>
          </a:p>
        </p:txBody>
      </p:sp>
      <p:sp>
        <p:nvSpPr>
          <p:cNvPr id="5" name="Footer Placeholder 4">
            <a:extLst>
              <a:ext uri="{FF2B5EF4-FFF2-40B4-BE49-F238E27FC236}">
                <a16:creationId xmlns:a16="http://schemas.microsoft.com/office/drawing/2014/main" id="{27E5A9FC-D2BE-4E23-9D72-C709BBD9182E}"/>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A2DBA44-ED8F-4272-AB17-D139A91AE433}"/>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graphicFrame>
        <p:nvGraphicFramePr>
          <p:cNvPr id="8" name="Table 7">
            <a:extLst>
              <a:ext uri="{FF2B5EF4-FFF2-40B4-BE49-F238E27FC236}">
                <a16:creationId xmlns:a16="http://schemas.microsoft.com/office/drawing/2014/main" id="{8F6882FD-2028-459C-A3FE-CF416D418FA3}"/>
              </a:ext>
            </a:extLst>
          </p:cNvPr>
          <p:cNvGraphicFramePr>
            <a:graphicFrameLocks noGrp="1"/>
          </p:cNvGraphicFramePr>
          <p:nvPr>
            <p:extLst>
              <p:ext uri="{D42A27DB-BD31-4B8C-83A1-F6EECF244321}">
                <p14:modId xmlns:p14="http://schemas.microsoft.com/office/powerpoint/2010/main" val="3817037745"/>
              </p:ext>
            </p:extLst>
          </p:nvPr>
        </p:nvGraphicFramePr>
        <p:xfrm>
          <a:off x="1752600" y="2191543"/>
          <a:ext cx="7378700" cy="2245543"/>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870034391"/>
                    </a:ext>
                  </a:extLst>
                </a:gridCol>
                <a:gridCol w="787400">
                  <a:extLst>
                    <a:ext uri="{9D8B030D-6E8A-4147-A177-3AD203B41FA5}">
                      <a16:colId xmlns:a16="http://schemas.microsoft.com/office/drawing/2014/main" val="437847125"/>
                    </a:ext>
                  </a:extLst>
                </a:gridCol>
                <a:gridCol w="3302000">
                  <a:extLst>
                    <a:ext uri="{9D8B030D-6E8A-4147-A177-3AD203B41FA5}">
                      <a16:colId xmlns:a16="http://schemas.microsoft.com/office/drawing/2014/main" val="653353807"/>
                    </a:ext>
                  </a:extLst>
                </a:gridCol>
                <a:gridCol w="2146300">
                  <a:extLst>
                    <a:ext uri="{9D8B030D-6E8A-4147-A177-3AD203B41FA5}">
                      <a16:colId xmlns:a16="http://schemas.microsoft.com/office/drawing/2014/main" val="3112415260"/>
                    </a:ext>
                  </a:extLst>
                </a:gridCol>
                <a:gridCol w="622300">
                  <a:extLst>
                    <a:ext uri="{9D8B030D-6E8A-4147-A177-3AD203B41FA5}">
                      <a16:colId xmlns:a16="http://schemas.microsoft.com/office/drawing/2014/main" val="3647188876"/>
                    </a:ext>
                  </a:extLst>
                </a:gridCol>
              </a:tblGrid>
              <a:tr h="176682">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092511639"/>
                  </a:ext>
                </a:extLst>
              </a:tr>
              <a:tr h="169886">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FF0000"/>
                          </a:highlight>
                        </a:rPr>
                        <a:t>99</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FF0000"/>
                          </a:highlight>
                        </a:rPr>
                        <a:t>CR-Sounding-CIDs</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dirty="0" err="1">
                          <a:effectLst/>
                          <a:highlight>
                            <a:srgbClr val="FF0000"/>
                          </a:highlight>
                        </a:rPr>
                        <a:t>Huizhao</a:t>
                      </a:r>
                      <a:r>
                        <a:rPr lang="en-US" sz="1000" u="none" strike="noStrike" dirty="0">
                          <a:effectLst/>
                          <a:highlight>
                            <a:srgbClr val="FF0000"/>
                          </a:highlight>
                        </a:rPr>
                        <a:t> Wang (</a:t>
                      </a:r>
                      <a:r>
                        <a:rPr lang="en-US" sz="1000" u="none" strike="noStrike" dirty="0" err="1">
                          <a:effectLst/>
                          <a:highlight>
                            <a:srgbClr val="FF0000"/>
                          </a:highlight>
                        </a:rPr>
                        <a:t>Quantenna</a:t>
                      </a:r>
                      <a:r>
                        <a:rPr lang="en-US" sz="1000" u="none" strike="noStrike" dirty="0">
                          <a:effectLst/>
                          <a:highlight>
                            <a:srgbClr val="FF0000"/>
                          </a:highlight>
                        </a:rPr>
                        <a:t>)</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881973778"/>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FF0000"/>
                          </a:highlight>
                        </a:rPr>
                        <a:t>765</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FF0000"/>
                          </a:highlight>
                        </a:rPr>
                        <a:t>CR MU EDCA Timer</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FF0000"/>
                          </a:highlight>
                        </a:rPr>
                        <a:t>Zhou Lan (Broadcom Inc.)</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826282577"/>
                  </a:ext>
                </a:extLst>
              </a:tr>
              <a:tr h="318537">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908</a:t>
                      </a:r>
                      <a:endParaRPr lang="en-US" sz="1000" b="0" i="0" u="none" strike="noStrike">
                        <a:effectLst/>
                        <a:latin typeface="Arial" panose="020B0604020202020204" pitchFamily="34" charset="0"/>
                      </a:endParaRPr>
                    </a:p>
                  </a:txBody>
                  <a:tcPr marL="6350" marR="6350" marT="6350" marB="0"/>
                </a:tc>
                <a:tc>
                  <a:txBody>
                    <a:bodyPr/>
                    <a:lstStyle/>
                    <a:p>
                      <a:pPr algn="l" fontAlgn="t"/>
                      <a:r>
                        <a:rPr lang="nn-NO" sz="1000" u="none" strike="noStrike" dirty="0">
                          <a:effectLst/>
                        </a:rPr>
                        <a:t>MU EDCA parameters update frame</a:t>
                      </a:r>
                      <a:endParaRPr lang="nn-NO"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Thomas </a:t>
                      </a:r>
                      <a:r>
                        <a:rPr lang="en-US" sz="1000" u="none" strike="noStrike" dirty="0" err="1">
                          <a:effectLst/>
                        </a:rPr>
                        <a:t>Derham</a:t>
                      </a:r>
                      <a:r>
                        <a:rPr lang="en-US" sz="1000" u="none" strike="noStrike" dirty="0">
                          <a:effectLst/>
                        </a:rPr>
                        <a:t> (Broadcom)</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497215390"/>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LB238-CR-UORA-Misc</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259347487"/>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1130</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CIDs 20529 and 20630</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err="1">
                          <a:effectLst/>
                          <a:highlight>
                            <a:srgbClr val="00FF00"/>
                          </a:highlight>
                        </a:rPr>
                        <a:t>Yunbo</a:t>
                      </a:r>
                      <a:r>
                        <a:rPr lang="en-US" sz="1000" u="none" strike="noStrike" dirty="0">
                          <a:effectLst/>
                          <a:highlight>
                            <a:srgbClr val="00FF00"/>
                          </a:highlight>
                        </a:rPr>
                        <a:t> Li (Huawei)</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629862520"/>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1183</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on Trigger Frame Format</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Qualcomm</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57271533"/>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1186</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CR on MU Operation</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Qualcomm</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103989621"/>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1204</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CID20624</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Laurent </a:t>
                      </a:r>
                      <a:r>
                        <a:rPr lang="en-US" sz="1000" u="none" strike="noStrike" dirty="0" err="1">
                          <a:effectLst/>
                          <a:highlight>
                            <a:srgbClr val="00FF00"/>
                          </a:highlight>
                        </a:rPr>
                        <a:t>Cariou</a:t>
                      </a:r>
                      <a:r>
                        <a:rPr lang="en-US" sz="1000" u="none" strike="noStrike" dirty="0">
                          <a:effectLst/>
                          <a:highlight>
                            <a:srgbClr val="00FF00"/>
                          </a:highlight>
                        </a:rPr>
                        <a:t> (Intel)</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8308998"/>
                  </a:ext>
                </a:extLst>
              </a:tr>
              <a:tr h="169886">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00FF00"/>
                          </a:highlight>
                        </a:rPr>
                        <a:t>1217</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Resolution for CID 21110</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Abhishek Patil (Qualcomm)</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89141600"/>
                  </a:ext>
                </a:extLst>
              </a:tr>
              <a:tr h="2213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00FF00"/>
                          </a:highlight>
                        </a:rPr>
                        <a:t>1218</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Resolution for CIDs on UORA - part 2</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Abhishek Patil (Qualcomm)</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47609190"/>
                  </a:ext>
                </a:extLst>
              </a:tr>
              <a:tr h="169886">
                <a:tc>
                  <a:txBody>
                    <a:bodyPr/>
                    <a:lstStyle/>
                    <a:p>
                      <a:pPr algn="r" fontAlgn="t"/>
                      <a:r>
                        <a:rPr lang="en-US" sz="1000" u="none" strike="noStrike" dirty="0">
                          <a:effectLst/>
                        </a:rPr>
                        <a:t>2019</a:t>
                      </a:r>
                      <a:endParaRPr lang="en-US" sz="1000" b="0" i="0" u="none" strike="noStrike" dirty="0">
                        <a:effectLst/>
                        <a:latin typeface="Arial" panose="020B0604020202020204" pitchFamily="34" charset="0"/>
                      </a:endParaRPr>
                    </a:p>
                  </a:txBody>
                  <a:tcPr marL="6350" marR="6350" marT="6350" marB="0"/>
                </a:tc>
                <a:tc>
                  <a:txBody>
                    <a:bodyPr/>
                    <a:lstStyle/>
                    <a:p>
                      <a:pPr algn="r" fontAlgn="t"/>
                      <a:r>
                        <a:rPr lang="en-US" sz="1000" u="none" strike="noStrike" dirty="0">
                          <a:effectLst/>
                        </a:rPr>
                        <a:t>1263</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RA Setting for Response to Trigger frame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Po-Kai Huang (Intel)</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MU</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val="1721609850"/>
                  </a:ext>
                </a:extLst>
              </a:tr>
            </a:tbl>
          </a:graphicData>
        </a:graphic>
      </p:graphicFrame>
      <p:graphicFrame>
        <p:nvGraphicFramePr>
          <p:cNvPr id="9" name="Table 8">
            <a:extLst>
              <a:ext uri="{FF2B5EF4-FFF2-40B4-BE49-F238E27FC236}">
                <a16:creationId xmlns:a16="http://schemas.microsoft.com/office/drawing/2014/main" id="{403CF405-3C5D-4C74-A254-8C077675DCBB}"/>
              </a:ext>
            </a:extLst>
          </p:cNvPr>
          <p:cNvGraphicFramePr>
            <a:graphicFrameLocks noGrp="1"/>
          </p:cNvGraphicFramePr>
          <p:nvPr>
            <p:extLst>
              <p:ext uri="{D42A27DB-BD31-4B8C-83A1-F6EECF244321}">
                <p14:modId xmlns:p14="http://schemas.microsoft.com/office/powerpoint/2010/main" val="3923243687"/>
              </p:ext>
            </p:extLst>
          </p:nvPr>
        </p:nvGraphicFramePr>
        <p:xfrm>
          <a:off x="919956" y="4787900"/>
          <a:ext cx="7378700" cy="31750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2955625134"/>
                    </a:ext>
                  </a:extLst>
                </a:gridCol>
                <a:gridCol w="787400">
                  <a:extLst>
                    <a:ext uri="{9D8B030D-6E8A-4147-A177-3AD203B41FA5}">
                      <a16:colId xmlns:a16="http://schemas.microsoft.com/office/drawing/2014/main" val="3743676273"/>
                    </a:ext>
                  </a:extLst>
                </a:gridCol>
                <a:gridCol w="3302000">
                  <a:extLst>
                    <a:ext uri="{9D8B030D-6E8A-4147-A177-3AD203B41FA5}">
                      <a16:colId xmlns:a16="http://schemas.microsoft.com/office/drawing/2014/main" val="970643197"/>
                    </a:ext>
                  </a:extLst>
                </a:gridCol>
                <a:gridCol w="2146300">
                  <a:extLst>
                    <a:ext uri="{9D8B030D-6E8A-4147-A177-3AD203B41FA5}">
                      <a16:colId xmlns:a16="http://schemas.microsoft.com/office/drawing/2014/main" val="1543314992"/>
                    </a:ext>
                  </a:extLst>
                </a:gridCol>
                <a:gridCol w="622300">
                  <a:extLst>
                    <a:ext uri="{9D8B030D-6E8A-4147-A177-3AD203B41FA5}">
                      <a16:colId xmlns:a16="http://schemas.microsoft.com/office/drawing/2014/main" val="2621303476"/>
                    </a:ext>
                  </a:extLst>
                </a:gridCol>
              </a:tblGrid>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416</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spatial reuse</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err="1">
                          <a:effectLst/>
                          <a:highlight>
                            <a:srgbClr val="00FF00"/>
                          </a:highlight>
                        </a:rPr>
                        <a:t>laurent</a:t>
                      </a:r>
                      <a:r>
                        <a:rPr lang="en-US" sz="1000" u="none" strike="noStrike" dirty="0">
                          <a:effectLst/>
                          <a:highlight>
                            <a:srgbClr val="00FF00"/>
                          </a:highlight>
                        </a:rPr>
                        <a:t> </a:t>
                      </a:r>
                      <a:r>
                        <a:rPr lang="en-US" sz="1000" u="none" strike="noStrike" dirty="0" err="1">
                          <a:effectLst/>
                          <a:highlight>
                            <a:srgbClr val="00FF00"/>
                          </a:highlight>
                        </a:rPr>
                        <a:t>cariou</a:t>
                      </a:r>
                      <a:r>
                        <a:rPr lang="en-US" sz="1000" u="none" strike="noStrike" dirty="0">
                          <a:effectLst/>
                          <a:highlight>
                            <a:srgbClr val="00FF00"/>
                          </a:highlight>
                        </a:rPr>
                        <a:t> (Intel)</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SR</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7214714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613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SRP-comments</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Matthew Fischer (Broadcom Inc)</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dirty="0">
                          <a:effectLst/>
                        </a:rPr>
                        <a:t>SR</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2264446270"/>
                  </a:ext>
                </a:extLst>
              </a:tr>
            </a:tbl>
          </a:graphicData>
        </a:graphic>
      </p:graphicFrame>
      <p:sp>
        <p:nvSpPr>
          <p:cNvPr id="2" name="TextBox 1">
            <a:extLst>
              <a:ext uri="{FF2B5EF4-FFF2-40B4-BE49-F238E27FC236}">
                <a16:creationId xmlns:a16="http://schemas.microsoft.com/office/drawing/2014/main" id="{11EE854B-B7EB-4644-A7FF-DE2A2EFBAD3B}"/>
              </a:ext>
            </a:extLst>
          </p:cNvPr>
          <p:cNvSpPr txBox="1"/>
          <p:nvPr/>
        </p:nvSpPr>
        <p:spPr>
          <a:xfrm>
            <a:off x="2057400" y="5562600"/>
            <a:ext cx="1544012" cy="461665"/>
          </a:xfrm>
          <a:prstGeom prst="rect">
            <a:avLst/>
          </a:prstGeom>
          <a:noFill/>
        </p:spPr>
        <p:txBody>
          <a:bodyPr wrap="none" rtlCol="0">
            <a:spAutoFit/>
          </a:bodyPr>
          <a:lstStyle/>
          <a:p>
            <a:r>
              <a:rPr lang="en-US" dirty="0">
                <a:solidFill>
                  <a:schemeClr val="tx1"/>
                </a:solidFill>
              </a:rPr>
              <a:t>1609 Ming</a:t>
            </a:r>
          </a:p>
        </p:txBody>
      </p:sp>
    </p:spTree>
    <p:extLst>
      <p:ext uri="{BB962C8B-B14F-4D97-AF65-F5344CB8AC3E}">
        <p14:creationId xmlns:p14="http://schemas.microsoft.com/office/powerpoint/2010/main" val="1518810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Teleconferences (I)</a:t>
            </a:r>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59832674"/>
              </p:ext>
            </p:extLst>
          </p:nvPr>
        </p:nvGraphicFramePr>
        <p:xfrm>
          <a:off x="571500" y="1742547"/>
          <a:ext cx="11048999" cy="430276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20000"/>
                    </a:ext>
                  </a:extLst>
                </a:gridCol>
                <a:gridCol w="7924800">
                  <a:extLst>
                    <a:ext uri="{9D8B030D-6E8A-4147-A177-3AD203B41FA5}">
                      <a16:colId xmlns:a16="http://schemas.microsoft.com/office/drawing/2014/main" val="20001"/>
                    </a:ext>
                  </a:extLst>
                </a:gridCol>
                <a:gridCol w="1409699">
                  <a:extLst>
                    <a:ext uri="{9D8B030D-6E8A-4147-A177-3AD203B41FA5}">
                      <a16:colId xmlns:a16="http://schemas.microsoft.com/office/drawing/2014/main" val="20002"/>
                    </a:ext>
                  </a:extLst>
                </a:gridCol>
              </a:tblGrid>
              <a:tr h="370840">
                <a:tc>
                  <a:txBody>
                    <a:bodyPr/>
                    <a:lstStyle/>
                    <a:p>
                      <a:pPr algn="ctr"/>
                      <a:r>
                        <a:rPr lang="en-US" dirty="0"/>
                        <a:t>DCN</a:t>
                      </a:r>
                    </a:p>
                  </a:txBody>
                  <a:tcPr/>
                </a:tc>
                <a:tc>
                  <a:txBody>
                    <a:bodyPr/>
                    <a:lstStyle/>
                    <a:p>
                      <a:pPr algn="ctr"/>
                      <a:r>
                        <a:rPr lang="en-US" dirty="0"/>
                        <a:t>Ready for Motion</a:t>
                      </a:r>
                    </a:p>
                  </a:txBody>
                  <a:tcPr/>
                </a:tc>
                <a:tc>
                  <a:txBody>
                    <a:bodyPr/>
                    <a:lstStyle/>
                    <a:p>
                      <a:pPr algn="ctr"/>
                      <a:r>
                        <a:rPr lang="en-US" dirty="0"/>
                        <a:t>Deferred</a:t>
                      </a:r>
                    </a:p>
                  </a:txBody>
                  <a:tcPr/>
                </a:tc>
                <a:extLst>
                  <a:ext uri="{0D108BD9-81ED-4DB2-BD59-A6C34878D82A}">
                    <a16:rowId xmlns:a16="http://schemas.microsoft.com/office/drawing/2014/main" val="10000"/>
                  </a:ext>
                </a:extLst>
              </a:tr>
              <a:tr h="406293">
                <a:tc>
                  <a:txBody>
                    <a:bodyPr/>
                    <a:lstStyle/>
                    <a:p>
                      <a:r>
                        <a:rPr lang="en-US" sz="1100" dirty="0"/>
                        <a:t>11-19/1155 (Osama)</a:t>
                      </a:r>
                    </a:p>
                  </a:txBody>
                  <a:tcPr/>
                </a:tc>
                <a:tc>
                  <a:txBody>
                    <a:bodyPr/>
                    <a:lstStyle/>
                    <a:p>
                      <a:r>
                        <a:rPr lang="en-US" sz="1100" dirty="0"/>
                        <a:t>20602, 21027, 21037, 20735, 21012</a:t>
                      </a:r>
                    </a:p>
                  </a:txBody>
                  <a:tcPr/>
                </a:tc>
                <a:tc>
                  <a:txBody>
                    <a:bodyPr/>
                    <a:lstStyle/>
                    <a:p>
                      <a:r>
                        <a:rPr lang="en-US" sz="1100" dirty="0"/>
                        <a:t>20762, 20756, 20766</a:t>
                      </a:r>
                    </a:p>
                    <a:p>
                      <a:r>
                        <a:rPr lang="en-US" sz="1100" dirty="0"/>
                        <a:t>20724</a:t>
                      </a:r>
                      <a:r>
                        <a:rPr lang="en-US" sz="1100" baseline="0" dirty="0"/>
                        <a:t> and 20751 are transferred to Youhan</a:t>
                      </a:r>
                      <a:endParaRPr lang="en-US" sz="1100" dirty="0"/>
                    </a:p>
                  </a:txBody>
                  <a:tcPr/>
                </a:tc>
                <a:extLst>
                  <a:ext uri="{0D108BD9-81ED-4DB2-BD59-A6C34878D82A}">
                    <a16:rowId xmlns:a16="http://schemas.microsoft.com/office/drawing/2014/main" val="10001"/>
                  </a:ext>
                </a:extLst>
              </a:tr>
              <a:tr h="370840">
                <a:tc>
                  <a:txBody>
                    <a:bodyPr/>
                    <a:lstStyle/>
                    <a:p>
                      <a:r>
                        <a:rPr lang="en-US" sz="1100" dirty="0"/>
                        <a:t>11-19/1035 (Liwen)</a:t>
                      </a:r>
                    </a:p>
                  </a:txBody>
                  <a:tcPr/>
                </a:tc>
                <a:tc>
                  <a:txBody>
                    <a:bodyPr/>
                    <a:lstStyle/>
                    <a:p>
                      <a:r>
                        <a:rPr lang="en-GB" sz="1100" kern="1200" dirty="0">
                          <a:solidFill>
                            <a:schemeClr val="dk1"/>
                          </a:solidFill>
                          <a:effectLst/>
                          <a:latin typeface="+mn-lt"/>
                          <a:ea typeface="+mn-ea"/>
                          <a:cs typeface="+mn-cs"/>
                        </a:rPr>
                        <a:t>20428, </a:t>
                      </a:r>
                      <a:r>
                        <a:rPr lang="en-GB" sz="1100" strike="sngStrike" kern="1200" dirty="0">
                          <a:solidFill>
                            <a:schemeClr val="dk1"/>
                          </a:solidFill>
                          <a:effectLst/>
                          <a:latin typeface="+mn-lt"/>
                          <a:ea typeface="+mn-ea"/>
                          <a:cs typeface="+mn-cs"/>
                        </a:rPr>
                        <a:t>20825,</a:t>
                      </a:r>
                      <a:r>
                        <a:rPr lang="en-GB" sz="1100" kern="1200" dirty="0">
                          <a:solidFill>
                            <a:schemeClr val="dk1"/>
                          </a:solidFill>
                          <a:effectLst/>
                          <a:latin typeface="+mn-lt"/>
                          <a:ea typeface="+mn-ea"/>
                          <a:cs typeface="+mn-cs"/>
                        </a:rPr>
                        <a:t> 21067, 21607,</a:t>
                      </a:r>
                      <a:r>
                        <a:rPr lang="en-GB" sz="1100" kern="1200" baseline="0" dirty="0">
                          <a:solidFill>
                            <a:schemeClr val="dk1"/>
                          </a:solidFill>
                          <a:effectLst/>
                          <a:latin typeface="+mn-lt"/>
                          <a:ea typeface="+mn-ea"/>
                          <a:cs typeface="+mn-cs"/>
                        </a:rPr>
                        <a:t> </a:t>
                      </a:r>
                      <a:r>
                        <a:rPr lang="en-GB" sz="1100" kern="1200" dirty="0">
                          <a:solidFill>
                            <a:schemeClr val="dk1"/>
                          </a:solidFill>
                          <a:effectLst/>
                          <a:latin typeface="+mn-lt"/>
                          <a:ea typeface="+mn-ea"/>
                          <a:cs typeface="+mn-cs"/>
                        </a:rPr>
                        <a:t>20776 and 20394</a:t>
                      </a:r>
                      <a:endParaRPr lang="en-US" sz="1100" dirty="0"/>
                    </a:p>
                  </a:txBody>
                  <a:tcPr/>
                </a:tc>
                <a:tc>
                  <a:txBody>
                    <a:bodyPr/>
                    <a:lstStyle/>
                    <a:p>
                      <a:endParaRPr lang="en-US" sz="1100" dirty="0"/>
                    </a:p>
                  </a:txBody>
                  <a:tcPr/>
                </a:tc>
                <a:extLst>
                  <a:ext uri="{0D108BD9-81ED-4DB2-BD59-A6C34878D82A}">
                    <a16:rowId xmlns:a16="http://schemas.microsoft.com/office/drawing/2014/main" val="10002"/>
                  </a:ext>
                </a:extLst>
              </a:tr>
              <a:tr h="370840">
                <a:tc>
                  <a:txBody>
                    <a:bodyPr/>
                    <a:lstStyle/>
                    <a:p>
                      <a:r>
                        <a:rPr lang="en-US" sz="1100" dirty="0"/>
                        <a:t>11-19/1377 (Po-Kai)</a:t>
                      </a:r>
                    </a:p>
                  </a:txBody>
                  <a:tcPr/>
                </a:tc>
                <a:tc>
                  <a:txBody>
                    <a:bodyPr/>
                    <a:lstStyle/>
                    <a:p>
                      <a:r>
                        <a:rPr lang="en-GB" sz="1100" kern="1200" dirty="0">
                          <a:solidFill>
                            <a:schemeClr val="dk1"/>
                          </a:solidFill>
                          <a:effectLst/>
                          <a:latin typeface="+mn-lt"/>
                          <a:ea typeface="+mn-ea"/>
                          <a:cs typeface="+mn-cs"/>
                        </a:rPr>
                        <a:t>20087, 20088, 20166, and 21001</a:t>
                      </a:r>
                      <a:endParaRPr lang="en-US" sz="1100" dirty="0"/>
                    </a:p>
                  </a:txBody>
                  <a:tcPr/>
                </a:tc>
                <a:tc>
                  <a:txBody>
                    <a:bodyPr/>
                    <a:lstStyle/>
                    <a:p>
                      <a:endParaRPr lang="en-US" sz="1100" dirty="0"/>
                    </a:p>
                  </a:txBody>
                  <a:tcPr/>
                </a:tc>
                <a:extLst>
                  <a:ext uri="{0D108BD9-81ED-4DB2-BD59-A6C34878D82A}">
                    <a16:rowId xmlns:a16="http://schemas.microsoft.com/office/drawing/2014/main" val="10003"/>
                  </a:ext>
                </a:extLst>
              </a:tr>
              <a:tr h="370840">
                <a:tc>
                  <a:txBody>
                    <a:bodyPr/>
                    <a:lstStyle/>
                    <a:p>
                      <a:r>
                        <a:rPr lang="en-US" sz="1100" dirty="0"/>
                        <a:t>11-19/0619 (</a:t>
                      </a:r>
                      <a:r>
                        <a:rPr lang="en-US" sz="1100" dirty="0" err="1"/>
                        <a:t>Sirini</a:t>
                      </a:r>
                      <a:r>
                        <a:rPr lang="en-US" sz="1100" dirty="0"/>
                        <a:t>)</a:t>
                      </a:r>
                    </a:p>
                  </a:txBody>
                  <a:tcPr/>
                </a:tc>
                <a:tc>
                  <a:txBody>
                    <a:bodyPr/>
                    <a:lstStyle/>
                    <a:p>
                      <a:r>
                        <a:rPr lang="en-US" sz="1100" dirty="0"/>
                        <a:t>20015, 20854, 20110, 20274, 20426, 20430, 20658,</a:t>
                      </a:r>
                      <a:r>
                        <a:rPr lang="en-US" sz="1100" baseline="0" dirty="0"/>
                        <a:t> 20109, 20610, 20812, 20815, 20909, 20981, 21466, </a:t>
                      </a:r>
                      <a:r>
                        <a:rPr lang="en-US" sz="1100" baseline="0" dirty="0">
                          <a:solidFill>
                            <a:srgbClr val="FF0000"/>
                          </a:solidFill>
                        </a:rPr>
                        <a:t>20957,</a:t>
                      </a:r>
                      <a:r>
                        <a:rPr lang="en-US" sz="1100" baseline="0" dirty="0"/>
                        <a:t> 20920</a:t>
                      </a:r>
                      <a:endParaRPr lang="en-US" sz="1100" dirty="0"/>
                    </a:p>
                  </a:txBody>
                  <a:tcPr/>
                </a:tc>
                <a:tc>
                  <a:txBody>
                    <a:bodyPr/>
                    <a:lstStyle/>
                    <a:p>
                      <a:r>
                        <a:rPr lang="en-US" sz="1100" dirty="0"/>
                        <a:t>20957, 20426</a:t>
                      </a:r>
                    </a:p>
                  </a:txBody>
                  <a:tcPr/>
                </a:tc>
                <a:extLst>
                  <a:ext uri="{0D108BD9-81ED-4DB2-BD59-A6C34878D82A}">
                    <a16:rowId xmlns:a16="http://schemas.microsoft.com/office/drawing/2014/main" val="10004"/>
                  </a:ext>
                </a:extLst>
              </a:tr>
              <a:tr h="370840">
                <a:tc>
                  <a:txBody>
                    <a:bodyPr/>
                    <a:lstStyle/>
                    <a:p>
                      <a:r>
                        <a:rPr lang="en-US" sz="1100" dirty="0"/>
                        <a:t>11-19/1259 (Osama)</a:t>
                      </a:r>
                    </a:p>
                  </a:txBody>
                  <a:tcPr/>
                </a:tc>
                <a:tc>
                  <a:txBody>
                    <a:bodyPr/>
                    <a:lstStyle/>
                    <a:p>
                      <a:r>
                        <a:rPr lang="en-US" sz="1100" dirty="0"/>
                        <a:t>20092, 20681, 20682, 20906, 21339, 21340, 21341, and 21338</a:t>
                      </a:r>
                    </a:p>
                  </a:txBody>
                  <a:tcPr/>
                </a:tc>
                <a:tc>
                  <a:txBody>
                    <a:bodyPr/>
                    <a:lstStyle/>
                    <a:p>
                      <a:endParaRPr lang="en-US" sz="1100" dirty="0"/>
                    </a:p>
                  </a:txBody>
                  <a:tcPr/>
                </a:tc>
                <a:extLst>
                  <a:ext uri="{0D108BD9-81ED-4DB2-BD59-A6C34878D82A}">
                    <a16:rowId xmlns:a16="http://schemas.microsoft.com/office/drawing/2014/main" val="10005"/>
                  </a:ext>
                </a:extLst>
              </a:tr>
              <a:tr h="370840">
                <a:tc>
                  <a:txBody>
                    <a:bodyPr/>
                    <a:lstStyle/>
                    <a:p>
                      <a:r>
                        <a:rPr lang="en-US" sz="1100" dirty="0"/>
                        <a:t>11-19/1236 (Edward)</a:t>
                      </a:r>
                    </a:p>
                  </a:txBody>
                  <a:tcPr/>
                </a:tc>
                <a:tc>
                  <a:txBody>
                    <a:bodyPr/>
                    <a:lstStyle/>
                    <a:p>
                      <a:r>
                        <a:rPr lang="en-US" sz="1100" dirty="0"/>
                        <a:t>20550, 20667, 21306, 20551, 20503 </a:t>
                      </a:r>
                    </a:p>
                  </a:txBody>
                  <a:tcPr/>
                </a:tc>
                <a:tc>
                  <a:txBody>
                    <a:bodyPr/>
                    <a:lstStyle/>
                    <a:p>
                      <a:r>
                        <a:rPr lang="en-US" sz="1100" dirty="0"/>
                        <a:t>20978, 20649, 20502</a:t>
                      </a:r>
                    </a:p>
                  </a:txBody>
                  <a:tcPr/>
                </a:tc>
                <a:extLst>
                  <a:ext uri="{0D108BD9-81ED-4DB2-BD59-A6C34878D82A}">
                    <a16:rowId xmlns:a16="http://schemas.microsoft.com/office/drawing/2014/main" val="10006"/>
                  </a:ext>
                </a:extLst>
              </a:tr>
              <a:tr h="370840">
                <a:tc>
                  <a:txBody>
                    <a:bodyPr/>
                    <a:lstStyle/>
                    <a:p>
                      <a:r>
                        <a:rPr lang="en-US" sz="1100" dirty="0"/>
                        <a:t>11-19/1243 (Edward)</a:t>
                      </a:r>
                    </a:p>
                  </a:txBody>
                  <a:tcPr/>
                </a:tc>
                <a:tc>
                  <a:txBody>
                    <a:bodyPr/>
                    <a:lstStyle/>
                    <a:p>
                      <a:r>
                        <a:rPr lang="en-US" sz="1100" dirty="0"/>
                        <a:t>20100</a:t>
                      </a:r>
                    </a:p>
                  </a:txBody>
                  <a:tcPr/>
                </a:tc>
                <a:tc>
                  <a:txBody>
                    <a:bodyPr/>
                    <a:lstStyle/>
                    <a:p>
                      <a:r>
                        <a:rPr lang="en-US" sz="1100" dirty="0"/>
                        <a:t>21538, 20114</a:t>
                      </a:r>
                    </a:p>
                  </a:txBody>
                  <a:tcPr/>
                </a:tc>
                <a:extLst>
                  <a:ext uri="{0D108BD9-81ED-4DB2-BD59-A6C34878D82A}">
                    <a16:rowId xmlns:a16="http://schemas.microsoft.com/office/drawing/2014/main" val="10007"/>
                  </a:ext>
                </a:extLst>
              </a:tr>
              <a:tr h="370840">
                <a:tc>
                  <a:txBody>
                    <a:bodyPr/>
                    <a:lstStyle/>
                    <a:p>
                      <a:r>
                        <a:rPr lang="en-US" sz="1100" dirty="0"/>
                        <a:t>11-19/1023 (Liwen)</a:t>
                      </a:r>
                    </a:p>
                  </a:txBody>
                  <a:tcPr/>
                </a:tc>
                <a:tc>
                  <a:txBody>
                    <a:bodyPr/>
                    <a:lstStyle/>
                    <a:p>
                      <a:r>
                        <a:rPr lang="en-US" sz="1100" dirty="0"/>
                        <a:t>21203</a:t>
                      </a:r>
                    </a:p>
                  </a:txBody>
                  <a:tcPr/>
                </a:tc>
                <a:tc>
                  <a:txBody>
                    <a:bodyPr/>
                    <a:lstStyle/>
                    <a:p>
                      <a:endParaRPr lang="en-US" sz="1100" dirty="0"/>
                    </a:p>
                  </a:txBody>
                  <a:tcPr/>
                </a:tc>
                <a:extLst>
                  <a:ext uri="{0D108BD9-81ED-4DB2-BD59-A6C34878D82A}">
                    <a16:rowId xmlns:a16="http://schemas.microsoft.com/office/drawing/2014/main" val="10008"/>
                  </a:ext>
                </a:extLst>
              </a:tr>
              <a:tr h="370840">
                <a:tc>
                  <a:txBody>
                    <a:bodyPr/>
                    <a:lstStyle/>
                    <a:p>
                      <a:r>
                        <a:rPr lang="en-US" sz="1100" dirty="0"/>
                        <a:t>11-19/1417 (Liwen)</a:t>
                      </a:r>
                    </a:p>
                  </a:txBody>
                  <a:tcPr/>
                </a:tc>
                <a:tc>
                  <a:txBody>
                    <a:bodyPr/>
                    <a:lstStyle/>
                    <a:p>
                      <a:r>
                        <a:rPr lang="en-US" sz="1100" dirty="0"/>
                        <a:t>20391, 20418, 21200, 21336, and 21337 </a:t>
                      </a:r>
                    </a:p>
                  </a:txBody>
                  <a:tcPr/>
                </a:tc>
                <a:tc>
                  <a:txBody>
                    <a:bodyPr/>
                    <a:lstStyle/>
                    <a:p>
                      <a:endParaRPr lang="en-US" sz="1100" dirty="0"/>
                    </a:p>
                  </a:txBody>
                  <a:tcPr/>
                </a:tc>
                <a:extLst>
                  <a:ext uri="{0D108BD9-81ED-4DB2-BD59-A6C34878D82A}">
                    <a16:rowId xmlns:a16="http://schemas.microsoft.com/office/drawing/2014/main" val="10009"/>
                  </a:ext>
                </a:extLst>
              </a:tr>
              <a:tr h="370840">
                <a:tc>
                  <a:txBody>
                    <a:bodyPr/>
                    <a:lstStyle/>
                    <a:p>
                      <a:r>
                        <a:rPr lang="en-US" sz="1100" dirty="0"/>
                        <a:t>11-19/0748 (Liwen)</a:t>
                      </a:r>
                    </a:p>
                  </a:txBody>
                  <a:tcPr/>
                </a:tc>
                <a:tc>
                  <a:txBody>
                    <a:bodyPr/>
                    <a:lstStyle/>
                    <a:p>
                      <a:r>
                        <a:rPr lang="en-US" sz="1100" dirty="0"/>
                        <a:t>21289 and 21080 </a:t>
                      </a:r>
                    </a:p>
                  </a:txBody>
                  <a:tcPr/>
                </a:tc>
                <a:tc>
                  <a:txBody>
                    <a:bodyPr/>
                    <a:lstStyle/>
                    <a:p>
                      <a:endParaRPr lang="en-US" sz="1100" dirty="0"/>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419791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Teleconferences (II)</a:t>
            </a:r>
          </a:p>
        </p:txBody>
      </p:sp>
      <p:sp>
        <p:nvSpPr>
          <p:cNvPr id="3" name="Date Placeholder 2"/>
          <p:cNvSpPr>
            <a:spLocks noGrp="1"/>
          </p:cNvSpPr>
          <p:nvPr>
            <p:ph type="dt" idx="10"/>
          </p:nvPr>
        </p:nvSpPr>
        <p:spPr/>
        <p:txBody>
          <a:bodyPr/>
          <a:lstStyle/>
          <a:p>
            <a:r>
              <a:rPr lang="en-US"/>
              <a:t>September 2019</a:t>
            </a:r>
            <a:endParaRPr lang="en-GB"/>
          </a:p>
        </p:txBody>
      </p:sp>
      <p:sp>
        <p:nvSpPr>
          <p:cNvPr id="4" name="Footer Placeholder 3"/>
          <p:cNvSpPr>
            <a:spLocks noGrp="1"/>
          </p:cNvSpPr>
          <p:nvPr>
            <p:ph type="ftr" idx="11"/>
          </p:nvPr>
        </p:nvSpPr>
        <p:spPr/>
        <p:txBody>
          <a:bodyPr/>
          <a:lstStyle/>
          <a:p>
            <a:r>
              <a:rPr lang="en-GB"/>
              <a:t>Osama Aboul-Magd, Huawei Technologies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436374853"/>
              </p:ext>
            </p:extLst>
          </p:nvPr>
        </p:nvGraphicFramePr>
        <p:xfrm>
          <a:off x="621242" y="1600200"/>
          <a:ext cx="11048999" cy="4008120"/>
        </p:xfrm>
        <a:graphic>
          <a:graphicData uri="http://schemas.openxmlformats.org/drawingml/2006/table">
            <a:tbl>
              <a:tblPr firstRow="1" bandRow="1">
                <a:tableStyleId>{5C22544A-7EE6-4342-B048-85BDC9FD1C3A}</a:tableStyleId>
              </a:tblPr>
              <a:tblGrid>
                <a:gridCol w="1740958">
                  <a:extLst>
                    <a:ext uri="{9D8B030D-6E8A-4147-A177-3AD203B41FA5}">
                      <a16:colId xmlns:a16="http://schemas.microsoft.com/office/drawing/2014/main" val="20000"/>
                    </a:ext>
                  </a:extLst>
                </a:gridCol>
                <a:gridCol w="6858000">
                  <a:extLst>
                    <a:ext uri="{9D8B030D-6E8A-4147-A177-3AD203B41FA5}">
                      <a16:colId xmlns:a16="http://schemas.microsoft.com/office/drawing/2014/main" val="20001"/>
                    </a:ext>
                  </a:extLst>
                </a:gridCol>
                <a:gridCol w="2450041">
                  <a:extLst>
                    <a:ext uri="{9D8B030D-6E8A-4147-A177-3AD203B41FA5}">
                      <a16:colId xmlns:a16="http://schemas.microsoft.com/office/drawing/2014/main" val="20002"/>
                    </a:ext>
                  </a:extLst>
                </a:gridCol>
              </a:tblGrid>
              <a:tr h="370840">
                <a:tc>
                  <a:txBody>
                    <a:bodyPr/>
                    <a:lstStyle/>
                    <a:p>
                      <a:pPr algn="ctr"/>
                      <a:r>
                        <a:rPr lang="en-US" dirty="0"/>
                        <a:t>DCN</a:t>
                      </a:r>
                    </a:p>
                  </a:txBody>
                  <a:tcPr/>
                </a:tc>
                <a:tc>
                  <a:txBody>
                    <a:bodyPr/>
                    <a:lstStyle/>
                    <a:p>
                      <a:pPr algn="ctr"/>
                      <a:r>
                        <a:rPr lang="en-US" dirty="0"/>
                        <a:t>Ready for Motion</a:t>
                      </a:r>
                    </a:p>
                  </a:txBody>
                  <a:tcPr/>
                </a:tc>
                <a:tc>
                  <a:txBody>
                    <a:bodyPr/>
                    <a:lstStyle/>
                    <a:p>
                      <a:pPr algn="ctr"/>
                      <a:r>
                        <a:rPr lang="en-US" dirty="0"/>
                        <a:t>Deferred</a:t>
                      </a:r>
                    </a:p>
                  </a:txBody>
                  <a:tcPr/>
                </a:tc>
                <a:extLst>
                  <a:ext uri="{0D108BD9-81ED-4DB2-BD59-A6C34878D82A}">
                    <a16:rowId xmlns:a16="http://schemas.microsoft.com/office/drawing/2014/main" val="10000"/>
                  </a:ext>
                </a:extLst>
              </a:tr>
              <a:tr h="370840">
                <a:tc>
                  <a:txBody>
                    <a:bodyPr/>
                    <a:lstStyle/>
                    <a:p>
                      <a:r>
                        <a:rPr lang="en-US" sz="1100" dirty="0"/>
                        <a:t>11-19/1387 (Liwen)</a:t>
                      </a:r>
                    </a:p>
                  </a:txBody>
                  <a:tcPr/>
                </a:tc>
                <a:tc>
                  <a:txBody>
                    <a:bodyPr/>
                    <a:lstStyle/>
                    <a:p>
                      <a:r>
                        <a:rPr lang="en-US" sz="1100" dirty="0"/>
                        <a:t>20299, 20770, 20755, 20767, and 20956</a:t>
                      </a:r>
                    </a:p>
                    <a:p>
                      <a:r>
                        <a:rPr lang="en-US" sz="1100" dirty="0"/>
                        <a:t>(29/08) 21291, 21486,</a:t>
                      </a:r>
                      <a:r>
                        <a:rPr lang="en-US" sz="1100" baseline="0" dirty="0"/>
                        <a:t> 20135</a:t>
                      </a:r>
                      <a:endParaRPr lang="en-US" sz="1100" dirty="0"/>
                    </a:p>
                    <a:p>
                      <a:r>
                        <a:rPr lang="en-US" sz="1100" dirty="0"/>
                        <a:t>20799</a:t>
                      </a:r>
                      <a:r>
                        <a:rPr lang="en-US" sz="1100" baseline="0" dirty="0"/>
                        <a:t> was ready for motion in July. Motion passed with an error for CID number.</a:t>
                      </a:r>
                      <a:endParaRPr lang="en-US" sz="1100" dirty="0"/>
                    </a:p>
                  </a:txBody>
                  <a:tcPr/>
                </a:tc>
                <a:tc>
                  <a:txBody>
                    <a:bodyPr/>
                    <a:lstStyle/>
                    <a:p>
                      <a:endParaRPr lang="en-US" sz="1100" dirty="0">
                        <a:solidFill>
                          <a:srgbClr val="FF0000"/>
                        </a:solidFill>
                      </a:endParaRPr>
                    </a:p>
                    <a:p>
                      <a:r>
                        <a:rPr lang="en-US" sz="1100" dirty="0"/>
                        <a:t>20187 and 21598 are transferred to Zhou</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21290,, 20768,</a:t>
                      </a:r>
                      <a:endParaRPr lang="en-US" sz="1100" dirty="0">
                        <a:solidFill>
                          <a:srgbClr val="FF0000"/>
                        </a:solidFill>
                      </a:endParaRPr>
                    </a:p>
                    <a:p>
                      <a:endParaRPr lang="en-US" sz="1100" dirty="0"/>
                    </a:p>
                  </a:txBody>
                  <a:tcPr/>
                </a:tc>
                <a:extLst>
                  <a:ext uri="{0D108BD9-81ED-4DB2-BD59-A6C34878D82A}">
                    <a16:rowId xmlns:a16="http://schemas.microsoft.com/office/drawing/2014/main" val="10001"/>
                  </a:ext>
                </a:extLst>
              </a:tr>
              <a:tr h="370840">
                <a:tc>
                  <a:txBody>
                    <a:bodyPr/>
                    <a:lstStyle/>
                    <a:p>
                      <a:r>
                        <a:rPr lang="en-US" sz="1100" dirty="0"/>
                        <a:t>11-19/1263 (Po-Kai)</a:t>
                      </a:r>
                    </a:p>
                  </a:txBody>
                  <a:tcPr/>
                </a:tc>
                <a:tc>
                  <a:txBody>
                    <a:bodyPr/>
                    <a:lstStyle/>
                    <a:p>
                      <a:r>
                        <a:rPr lang="en-US" sz="1100" dirty="0"/>
                        <a:t>Not a CR submission.</a:t>
                      </a:r>
                      <a:r>
                        <a:rPr lang="en-US" sz="1100" baseline="0" dirty="0"/>
                        <a:t> Motion to approve the text changes will be considered in September.</a:t>
                      </a:r>
                      <a:endParaRPr lang="en-US" sz="1100" dirty="0"/>
                    </a:p>
                  </a:txBody>
                  <a:tcPr/>
                </a:tc>
                <a:tc>
                  <a:txBody>
                    <a:bodyPr/>
                    <a:lstStyle/>
                    <a:p>
                      <a:endParaRPr lang="en-US" sz="1100" dirty="0"/>
                    </a:p>
                  </a:txBody>
                  <a:tcPr/>
                </a:tc>
                <a:extLst>
                  <a:ext uri="{0D108BD9-81ED-4DB2-BD59-A6C34878D82A}">
                    <a16:rowId xmlns:a16="http://schemas.microsoft.com/office/drawing/2014/main" val="10002"/>
                  </a:ext>
                </a:extLst>
              </a:tr>
              <a:tr h="370840">
                <a:tc>
                  <a:txBody>
                    <a:bodyPr/>
                    <a:lstStyle/>
                    <a:p>
                      <a:r>
                        <a:rPr lang="en-US" sz="1100" dirty="0"/>
                        <a:t>11-19/1386 (Brian)</a:t>
                      </a:r>
                    </a:p>
                  </a:txBody>
                  <a:tcPr/>
                </a:tc>
                <a:tc>
                  <a:txBody>
                    <a:bodyPr/>
                    <a:lstStyle/>
                    <a:p>
                      <a:r>
                        <a:rPr lang="en-GB" sz="1100" kern="1200" dirty="0">
                          <a:solidFill>
                            <a:schemeClr val="dk1"/>
                          </a:solidFill>
                          <a:effectLst/>
                          <a:latin typeface="+mn-lt"/>
                          <a:ea typeface="+mn-ea"/>
                          <a:cs typeface="+mn-cs"/>
                        </a:rPr>
                        <a:t>20426 (Check with Ron and Youhan if they have any comments)</a:t>
                      </a:r>
                      <a:r>
                        <a:rPr lang="en-GB" sz="1100" kern="1200" baseline="0" dirty="0">
                          <a:solidFill>
                            <a:schemeClr val="dk1"/>
                          </a:solidFill>
                          <a:effectLst/>
                          <a:latin typeface="+mn-lt"/>
                          <a:ea typeface="+mn-ea"/>
                          <a:cs typeface="+mn-cs"/>
                        </a:rPr>
                        <a:t> – Brian uploaded a new revision</a:t>
                      </a:r>
                      <a:endParaRPr lang="en-US" sz="1100" dirty="0"/>
                    </a:p>
                  </a:txBody>
                  <a:tcPr/>
                </a:tc>
                <a:tc>
                  <a:txBody>
                    <a:bodyPr/>
                    <a:lstStyle/>
                    <a:p>
                      <a:endParaRPr lang="en-US" sz="1100" dirty="0"/>
                    </a:p>
                  </a:txBody>
                  <a:tcPr/>
                </a:tc>
                <a:extLst>
                  <a:ext uri="{0D108BD9-81ED-4DB2-BD59-A6C34878D82A}">
                    <a16:rowId xmlns:a16="http://schemas.microsoft.com/office/drawing/2014/main" val="10003"/>
                  </a:ext>
                </a:extLst>
              </a:tr>
              <a:tr h="370840">
                <a:tc>
                  <a:txBody>
                    <a:bodyPr/>
                    <a:lstStyle/>
                    <a:p>
                      <a:r>
                        <a:rPr lang="en-US" sz="1100" dirty="0"/>
                        <a:t>11-19/967 (Alfred)</a:t>
                      </a:r>
                    </a:p>
                  </a:txBody>
                  <a:tcPr/>
                </a:tc>
                <a:tc>
                  <a:txBody>
                    <a:bodyPr/>
                    <a:lstStyle/>
                    <a:p>
                      <a:r>
                        <a:rPr lang="en-US" sz="1100" dirty="0"/>
                        <a:t>20206, 20207, 20208, 20212</a:t>
                      </a:r>
                    </a:p>
                  </a:txBody>
                  <a:tcPr/>
                </a:tc>
                <a:tc>
                  <a:txBody>
                    <a:bodyPr/>
                    <a:lstStyle/>
                    <a:p>
                      <a:endParaRPr lang="en-US" sz="1100" dirty="0"/>
                    </a:p>
                  </a:txBody>
                  <a:tcPr/>
                </a:tc>
                <a:extLst>
                  <a:ext uri="{0D108BD9-81ED-4DB2-BD59-A6C34878D82A}">
                    <a16:rowId xmlns:a16="http://schemas.microsoft.com/office/drawing/2014/main" val="10004"/>
                  </a:ext>
                </a:extLst>
              </a:tr>
              <a:tr h="370840">
                <a:tc>
                  <a:txBody>
                    <a:bodyPr/>
                    <a:lstStyle/>
                    <a:p>
                      <a:r>
                        <a:rPr lang="en-US" sz="1100" dirty="0"/>
                        <a:t>11-19/1388 (Alfred)</a:t>
                      </a:r>
                    </a:p>
                  </a:txBody>
                  <a:tcPr/>
                </a:tc>
                <a:tc>
                  <a:txBody>
                    <a:bodyPr/>
                    <a:lstStyle/>
                    <a:p>
                      <a:endParaRPr lang="en-US" sz="1100" dirty="0"/>
                    </a:p>
                  </a:txBody>
                  <a:tcPr/>
                </a:tc>
                <a:tc>
                  <a:txBody>
                    <a:bodyPr/>
                    <a:lstStyle/>
                    <a:p>
                      <a:r>
                        <a:rPr lang="en-US" sz="1100" dirty="0"/>
                        <a:t>Two CIDs (20210, 21581) will be discussed during F2F</a:t>
                      </a:r>
                    </a:p>
                  </a:txBody>
                  <a:tcPr/>
                </a:tc>
                <a:extLst>
                  <a:ext uri="{0D108BD9-81ED-4DB2-BD59-A6C34878D82A}">
                    <a16:rowId xmlns:a16="http://schemas.microsoft.com/office/drawing/2014/main" val="10005"/>
                  </a:ext>
                </a:extLst>
              </a:tr>
              <a:tr h="370840">
                <a:tc>
                  <a:txBody>
                    <a:bodyPr/>
                    <a:lstStyle/>
                    <a:p>
                      <a:r>
                        <a:rPr lang="en-US" sz="1100" dirty="0"/>
                        <a:t>11-19/1458 (</a:t>
                      </a:r>
                      <a:r>
                        <a:rPr lang="en-US" sz="1100" dirty="0" err="1"/>
                        <a:t>Yongang</a:t>
                      </a:r>
                      <a:r>
                        <a:rPr lang="en-US" sz="1100" dirty="0"/>
                        <a:t>)</a:t>
                      </a:r>
                    </a:p>
                  </a:txBody>
                  <a:tcPr/>
                </a:tc>
                <a:tc>
                  <a:txBody>
                    <a:bodyPr/>
                    <a:lstStyle/>
                    <a:p>
                      <a:r>
                        <a:rPr lang="en-GB" sz="1100" kern="1200" dirty="0">
                          <a:solidFill>
                            <a:schemeClr val="dk1"/>
                          </a:solidFill>
                          <a:effectLst/>
                          <a:latin typeface="+mn-lt"/>
                          <a:ea typeface="+mn-ea"/>
                          <a:cs typeface="+mn-cs"/>
                        </a:rPr>
                        <a:t>20738, 20744, 20745, 21457, 21566 </a:t>
                      </a:r>
                      <a:endParaRPr lang="en-US" sz="1100" dirty="0"/>
                    </a:p>
                  </a:txBody>
                  <a:tcPr/>
                </a:tc>
                <a:tc>
                  <a:txBody>
                    <a:bodyPr/>
                    <a:lstStyle/>
                    <a:p>
                      <a:endParaRPr lang="en-US" sz="1100" dirty="0"/>
                    </a:p>
                  </a:txBody>
                  <a:tcPr/>
                </a:tc>
                <a:extLst>
                  <a:ext uri="{0D108BD9-81ED-4DB2-BD59-A6C34878D82A}">
                    <a16:rowId xmlns:a16="http://schemas.microsoft.com/office/drawing/2014/main" val="10006"/>
                  </a:ext>
                </a:extLst>
              </a:tr>
              <a:tr h="370840">
                <a:tc>
                  <a:txBody>
                    <a:bodyPr/>
                    <a:lstStyle/>
                    <a:p>
                      <a:r>
                        <a:rPr lang="en-US" sz="1100" dirty="0"/>
                        <a:t>11-19/1122 (Po-Kai)</a:t>
                      </a:r>
                    </a:p>
                  </a:txBody>
                  <a:tcPr/>
                </a:tc>
                <a:tc>
                  <a:txBody>
                    <a:bodyPr/>
                    <a:lstStyle/>
                    <a:p>
                      <a:r>
                        <a:rPr lang="en-US" sz="1100" dirty="0"/>
                        <a:t>Not a CR submission</a:t>
                      </a:r>
                    </a:p>
                  </a:txBody>
                  <a:tcPr/>
                </a:tc>
                <a:tc>
                  <a:txBody>
                    <a:bodyPr/>
                    <a:lstStyle/>
                    <a:p>
                      <a:r>
                        <a:rPr lang="en-US" sz="1100" dirty="0"/>
                        <a:t>Need time to check out the changes. Expect motion at the F2F</a:t>
                      </a:r>
                    </a:p>
                  </a:txBody>
                  <a:tcPr/>
                </a:tc>
                <a:extLst>
                  <a:ext uri="{0D108BD9-81ED-4DB2-BD59-A6C34878D82A}">
                    <a16:rowId xmlns:a16="http://schemas.microsoft.com/office/drawing/2014/main" val="10007"/>
                  </a:ext>
                </a:extLst>
              </a:tr>
              <a:tr h="370840">
                <a:tc>
                  <a:txBody>
                    <a:bodyPr/>
                    <a:lstStyle/>
                    <a:p>
                      <a:r>
                        <a:rPr lang="en-US" sz="1100" dirty="0"/>
                        <a:t>11-19/1237</a:t>
                      </a:r>
                      <a:r>
                        <a:rPr lang="en-US" sz="1100" baseline="0" dirty="0"/>
                        <a:t> (</a:t>
                      </a:r>
                      <a:r>
                        <a:rPr lang="en-US" sz="1100" baseline="0" dirty="0" err="1"/>
                        <a:t>Guoqing</a:t>
                      </a:r>
                      <a:r>
                        <a:rPr lang="en-US" sz="1100" baseline="0" dirty="0"/>
                        <a:t>)</a:t>
                      </a:r>
                      <a:endParaRPr lang="en-US" sz="1100" dirty="0"/>
                    </a:p>
                  </a:txBody>
                  <a:tcPr/>
                </a:tc>
                <a:tc>
                  <a:txBody>
                    <a:bodyPr/>
                    <a:lstStyle/>
                    <a:p>
                      <a:r>
                        <a:rPr lang="en-US" sz="1100"/>
                        <a:t>20440, 20498, 20987, 20988, 21028,</a:t>
                      </a:r>
                      <a:r>
                        <a:rPr lang="en-US" sz="1100" baseline="0"/>
                        <a:t> 20437</a:t>
                      </a:r>
                      <a:endParaRPr lang="en-US" sz="1100" dirty="0"/>
                    </a:p>
                  </a:txBody>
                  <a:tcPr/>
                </a:tc>
                <a:tc>
                  <a:txBody>
                    <a:bodyPr/>
                    <a:lstStyle/>
                    <a:p>
                      <a:endParaRPr lang="en-US" sz="1100"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89596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September 15-20, 2019</a:t>
            </a:r>
          </a:p>
          <a:p>
            <a:pPr algn="ctr">
              <a:lnSpc>
                <a:spcPct val="90000"/>
              </a:lnSpc>
              <a:buFontTx/>
              <a:buNone/>
            </a:pPr>
            <a:r>
              <a:rPr lang="en-US" sz="4000" dirty="0">
                <a:latin typeface="Arial" panose="020B0604020202020204" pitchFamily="34" charset="0"/>
              </a:rPr>
              <a:t>Hanoi, Vietnam</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(July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July 2019 Plenary meeting to today:  </a:t>
            </a:r>
          </a:p>
          <a:p>
            <a:pPr lvl="1">
              <a:buFont typeface="Arial" panose="020B0604020202020204" pitchFamily="34" charset="0"/>
              <a:buChar char="•"/>
            </a:pPr>
            <a:r>
              <a:rPr lang="en-US" altLang="en-US" sz="1600" dirty="0">
                <a:hlinkClick r:id="rId2"/>
              </a:rPr>
              <a:t>https://mentor.ieee.org/802.11/dcn/19/11-19-1264-00-00ax-tgax-july-2019-vienna-meeting-minutes.docx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https://mentor.ieee.org/802.11/dcn/19/11-19-1312-00-00ax-july-16-tgax-mac-ad-hoc-meeting-minutes.docx</a:t>
            </a:r>
            <a:r>
              <a:rPr lang="en-US" altLang="en-US" sz="1600" dirty="0"/>
              <a:t> </a:t>
            </a:r>
          </a:p>
          <a:p>
            <a:pPr lvl="1">
              <a:buFont typeface="Arial" panose="020B0604020202020204" pitchFamily="34" charset="0"/>
              <a:buChar char="•"/>
            </a:pPr>
            <a:r>
              <a:rPr lang="en-US" altLang="en-US" sz="1600" dirty="0">
                <a:hlinkClick r:id="rId4"/>
              </a:rPr>
              <a:t>https://mentor.ieee.org/802.11/dcn/19/11-19-1434-02-00ax-tgax-teleconference-minutes-from-aug-to-sep-2019.docx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Alfred Asterjadhi	Second: Bo Sun</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Report </a:t>
            </a:r>
          </a:p>
        </p:txBody>
      </p:sp>
      <p:sp>
        <p:nvSpPr>
          <p:cNvPr id="3" name="Content Placeholder 2"/>
          <p:cNvSpPr>
            <a:spLocks noGrp="1"/>
          </p:cNvSpPr>
          <p:nvPr>
            <p:ph idx="1"/>
          </p:nvPr>
        </p:nvSpPr>
        <p:spPr/>
        <p:txBody>
          <a:bodyPr/>
          <a:lstStyle/>
          <a:p>
            <a:r>
              <a:rPr lang="en-US" dirty="0"/>
              <a:t>Robert Stacey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68548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20D24-6A0E-4D39-A13A-88AF43E28791}"/>
              </a:ext>
            </a:extLst>
          </p:cNvPr>
          <p:cNvSpPr>
            <a:spLocks noGrp="1"/>
          </p:cNvSpPr>
          <p:nvPr>
            <p:ph type="title"/>
          </p:nvPr>
        </p:nvSpPr>
        <p:spPr/>
        <p:txBody>
          <a:bodyPr/>
          <a:lstStyle/>
          <a:p>
            <a:r>
              <a:rPr lang="en-US" dirty="0"/>
              <a:t>11-19/1243 (Edward Au)</a:t>
            </a:r>
          </a:p>
        </p:txBody>
      </p:sp>
      <p:sp>
        <p:nvSpPr>
          <p:cNvPr id="3" name="Content Placeholder 2">
            <a:extLst>
              <a:ext uri="{FF2B5EF4-FFF2-40B4-BE49-F238E27FC236}">
                <a16:creationId xmlns:a16="http://schemas.microsoft.com/office/drawing/2014/main" id="{966443F7-252E-4C8F-9989-88F195A322BE}"/>
              </a:ext>
            </a:extLst>
          </p:cNvPr>
          <p:cNvSpPr>
            <a:spLocks noGrp="1"/>
          </p:cNvSpPr>
          <p:nvPr>
            <p:ph idx="1"/>
          </p:nvPr>
        </p:nvSpPr>
        <p:spPr/>
        <p:txBody>
          <a:bodyPr/>
          <a:lstStyle/>
          <a:p>
            <a:r>
              <a:rPr lang="en-US" dirty="0"/>
              <a:t>Do you accept resolutions to CIDs </a:t>
            </a:r>
            <a:r>
              <a:rPr lang="en-GB" dirty="0"/>
              <a:t>21538, and 20114 in doc 11-19/1243r2?</a:t>
            </a:r>
          </a:p>
          <a:p>
            <a:endParaRPr lang="en-GB" dirty="0"/>
          </a:p>
          <a:p>
            <a:r>
              <a:rPr lang="en-GB" dirty="0"/>
              <a:t>SP is deferred</a:t>
            </a:r>
          </a:p>
          <a:p>
            <a:endParaRPr lang="en-GB" dirty="0"/>
          </a:p>
          <a:p>
            <a:endParaRPr lang="en-US" dirty="0"/>
          </a:p>
        </p:txBody>
      </p:sp>
      <p:sp>
        <p:nvSpPr>
          <p:cNvPr id="4" name="Slide Number Placeholder 3">
            <a:extLst>
              <a:ext uri="{FF2B5EF4-FFF2-40B4-BE49-F238E27FC236}">
                <a16:creationId xmlns:a16="http://schemas.microsoft.com/office/drawing/2014/main" id="{7D20278A-89FF-4C3B-89F4-AA63E64738B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548C96D-DC96-4462-8A90-7530FD8AD05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28A48F3-DC67-4F17-AF86-AFD774304161}"/>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24184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53B59-2C36-42DC-8453-234CB616A700}"/>
              </a:ext>
            </a:extLst>
          </p:cNvPr>
          <p:cNvSpPr>
            <a:spLocks noGrp="1"/>
          </p:cNvSpPr>
          <p:nvPr>
            <p:ph type="title"/>
          </p:nvPr>
        </p:nvSpPr>
        <p:spPr/>
        <p:txBody>
          <a:bodyPr/>
          <a:lstStyle/>
          <a:p>
            <a:r>
              <a:rPr lang="en-US" dirty="0"/>
              <a:t>11-19/1155 (Osama </a:t>
            </a:r>
            <a:r>
              <a:rPr lang="en-US" dirty="0" err="1"/>
              <a:t>Aboul-Magd</a:t>
            </a:r>
            <a:r>
              <a:rPr lang="en-US" dirty="0"/>
              <a:t>)</a:t>
            </a:r>
          </a:p>
        </p:txBody>
      </p:sp>
      <p:sp>
        <p:nvSpPr>
          <p:cNvPr id="3" name="Content Placeholder 2">
            <a:extLst>
              <a:ext uri="{FF2B5EF4-FFF2-40B4-BE49-F238E27FC236}">
                <a16:creationId xmlns:a16="http://schemas.microsoft.com/office/drawing/2014/main" id="{40E778B7-6B75-4E6C-A6B8-A3C1EA0C2C23}"/>
              </a:ext>
            </a:extLst>
          </p:cNvPr>
          <p:cNvSpPr>
            <a:spLocks noGrp="1"/>
          </p:cNvSpPr>
          <p:nvPr>
            <p:ph idx="1"/>
          </p:nvPr>
        </p:nvSpPr>
        <p:spPr/>
        <p:txBody>
          <a:bodyPr/>
          <a:lstStyle/>
          <a:p>
            <a:r>
              <a:rPr lang="en-US" dirty="0"/>
              <a:t>Do you accept resolutions to CIDs 20756, 20762, and 20766 in doc 11-19/1155r4?</a:t>
            </a:r>
          </a:p>
          <a:p>
            <a:endParaRPr lang="en-US" dirty="0"/>
          </a:p>
          <a:p>
            <a:r>
              <a:rPr lang="en-US" dirty="0">
                <a:highlight>
                  <a:srgbClr val="00FF00"/>
                </a:highlight>
              </a:rPr>
              <a:t>Y/N/A: 27/1/1 </a:t>
            </a:r>
          </a:p>
        </p:txBody>
      </p:sp>
      <p:sp>
        <p:nvSpPr>
          <p:cNvPr id="4" name="Slide Number Placeholder 3">
            <a:extLst>
              <a:ext uri="{FF2B5EF4-FFF2-40B4-BE49-F238E27FC236}">
                <a16:creationId xmlns:a16="http://schemas.microsoft.com/office/drawing/2014/main" id="{B038982E-5801-4232-BD60-84A2158C92F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AE7CF6FB-0702-46D8-900F-F245D26E47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E0218A-C735-44EF-B9D1-1F7004E6FDA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702873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DC3C5-FA8A-4BF6-9E4D-B7D7F294EF7D}"/>
              </a:ext>
            </a:extLst>
          </p:cNvPr>
          <p:cNvSpPr>
            <a:spLocks noGrp="1"/>
          </p:cNvSpPr>
          <p:nvPr>
            <p:ph type="title"/>
          </p:nvPr>
        </p:nvSpPr>
        <p:spPr/>
        <p:txBody>
          <a:bodyPr/>
          <a:lstStyle/>
          <a:p>
            <a:r>
              <a:rPr lang="en-US" dirty="0"/>
              <a:t>11-19/1209 (</a:t>
            </a:r>
            <a:r>
              <a:rPr lang="en-US" dirty="0" err="1"/>
              <a:t>Huizhao</a:t>
            </a:r>
            <a:r>
              <a:rPr lang="en-US" dirty="0"/>
              <a:t> Wang)</a:t>
            </a:r>
          </a:p>
        </p:txBody>
      </p:sp>
      <p:sp>
        <p:nvSpPr>
          <p:cNvPr id="3" name="Content Placeholder 2">
            <a:extLst>
              <a:ext uri="{FF2B5EF4-FFF2-40B4-BE49-F238E27FC236}">
                <a16:creationId xmlns:a16="http://schemas.microsoft.com/office/drawing/2014/main" id="{602C8BF2-4F6E-4411-B104-DD1DC56B2CB8}"/>
              </a:ext>
            </a:extLst>
          </p:cNvPr>
          <p:cNvSpPr>
            <a:spLocks noGrp="1"/>
          </p:cNvSpPr>
          <p:nvPr>
            <p:ph idx="1"/>
          </p:nvPr>
        </p:nvSpPr>
        <p:spPr/>
        <p:txBody>
          <a:bodyPr/>
          <a:lstStyle/>
          <a:p>
            <a:r>
              <a:rPr lang="en-US" dirty="0"/>
              <a:t>Do you accept resolutions to CIDs </a:t>
            </a:r>
            <a:r>
              <a:rPr lang="en-GB" dirty="0"/>
              <a:t>20303, 20633, 20634, </a:t>
            </a:r>
            <a:r>
              <a:rPr lang="en-GB" dirty="0">
                <a:solidFill>
                  <a:srgbClr val="FF0000"/>
                </a:solidFill>
              </a:rPr>
              <a:t>20657</a:t>
            </a:r>
            <a:r>
              <a:rPr lang="en-GB" dirty="0"/>
              <a:t> in doc 11-19/1209r2?</a:t>
            </a:r>
          </a:p>
          <a:p>
            <a:endParaRPr lang="en-GB" dirty="0"/>
          </a:p>
          <a:p>
            <a:r>
              <a:rPr lang="en-GB" dirty="0"/>
              <a:t>Resolutions to CIDs written in black were approved with unanimous consent</a:t>
            </a:r>
          </a:p>
          <a:p>
            <a:endParaRPr lang="en-GB" dirty="0"/>
          </a:p>
          <a:p>
            <a:r>
              <a:rPr lang="en-GB" dirty="0"/>
              <a:t>Resolution to CID 20657 was discussed on PM2 (Monday) </a:t>
            </a:r>
            <a:r>
              <a:rPr lang="en-GB" dirty="0">
                <a:sym typeface="Wingdings" panose="05000000000000000000" pitchFamily="2" charset="2"/>
              </a:rPr>
              <a:t> CID is transferred to Yongho</a:t>
            </a:r>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BACA6624-3D41-4704-844D-07D6CD813FC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82F65BF-2946-4826-BA94-E14D985D4A7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6E9CCB-0BC0-4481-BA34-AD399654AC3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4020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7BA18-DBD0-4ECB-9DEA-6DFBB38461EF}"/>
              </a:ext>
            </a:extLst>
          </p:cNvPr>
          <p:cNvSpPr>
            <a:spLocks noGrp="1"/>
          </p:cNvSpPr>
          <p:nvPr>
            <p:ph type="title"/>
          </p:nvPr>
        </p:nvSpPr>
        <p:spPr/>
        <p:txBody>
          <a:bodyPr/>
          <a:lstStyle/>
          <a:p>
            <a:r>
              <a:rPr lang="en-US" dirty="0"/>
              <a:t>11-19/1590 (</a:t>
            </a:r>
            <a:r>
              <a:rPr lang="en-US" dirty="0" err="1"/>
              <a:t>Huizhao</a:t>
            </a:r>
            <a:r>
              <a:rPr lang="en-US" dirty="0"/>
              <a:t> Wang)</a:t>
            </a:r>
          </a:p>
        </p:txBody>
      </p:sp>
      <p:sp>
        <p:nvSpPr>
          <p:cNvPr id="3" name="Content Placeholder 2">
            <a:extLst>
              <a:ext uri="{FF2B5EF4-FFF2-40B4-BE49-F238E27FC236}">
                <a16:creationId xmlns:a16="http://schemas.microsoft.com/office/drawing/2014/main" id="{FE70DBE5-3D1E-4559-AB57-F7AF68EB3D9B}"/>
              </a:ext>
            </a:extLst>
          </p:cNvPr>
          <p:cNvSpPr>
            <a:spLocks noGrp="1"/>
          </p:cNvSpPr>
          <p:nvPr>
            <p:ph idx="1"/>
          </p:nvPr>
        </p:nvSpPr>
        <p:spPr/>
        <p:txBody>
          <a:bodyPr/>
          <a:lstStyle/>
          <a:p>
            <a:r>
              <a:rPr lang="en-US" dirty="0"/>
              <a:t>Do you accept the text changes in doc 11-19/1590r0?</a:t>
            </a:r>
          </a:p>
          <a:p>
            <a:endParaRPr lang="en-US" dirty="0"/>
          </a:p>
          <a:p>
            <a:r>
              <a:rPr lang="en-US" dirty="0"/>
              <a:t>For further </a:t>
            </a:r>
            <a:r>
              <a:rPr lang="en-US" dirty="0" err="1"/>
              <a:t>doscussion</a:t>
            </a:r>
            <a:endParaRPr lang="en-US" dirty="0"/>
          </a:p>
        </p:txBody>
      </p:sp>
      <p:sp>
        <p:nvSpPr>
          <p:cNvPr id="4" name="Slide Number Placeholder 3">
            <a:extLst>
              <a:ext uri="{FF2B5EF4-FFF2-40B4-BE49-F238E27FC236}">
                <a16:creationId xmlns:a16="http://schemas.microsoft.com/office/drawing/2014/main" id="{C865B299-DCA9-4CD5-881D-F882B857679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3FCB756-3430-4629-AF0D-F002B26FD1B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5C58F59-AA8E-4C0D-98D0-E1282C20C04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23684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September 16, 16:00 – 18:00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 and II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III</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9D493-F770-4166-B04E-92406223B84F}"/>
              </a:ext>
            </a:extLst>
          </p:cNvPr>
          <p:cNvSpPr>
            <a:spLocks noGrp="1"/>
          </p:cNvSpPr>
          <p:nvPr>
            <p:ph type="title"/>
          </p:nvPr>
        </p:nvSpPr>
        <p:spPr/>
        <p:txBody>
          <a:bodyPr/>
          <a:lstStyle/>
          <a:p>
            <a:r>
              <a:rPr lang="en-US" dirty="0"/>
              <a:t>802.11ax MAC Ad-hoc</a:t>
            </a:r>
          </a:p>
        </p:txBody>
      </p:sp>
      <p:sp>
        <p:nvSpPr>
          <p:cNvPr id="3" name="Content Placeholder 2">
            <a:extLst>
              <a:ext uri="{FF2B5EF4-FFF2-40B4-BE49-F238E27FC236}">
                <a16:creationId xmlns:a16="http://schemas.microsoft.com/office/drawing/2014/main" id="{CCD9A6B5-F222-45A2-A6B0-396B5D064625}"/>
              </a:ext>
            </a:extLst>
          </p:cNvPr>
          <p:cNvSpPr>
            <a:spLocks noGrp="1"/>
          </p:cNvSpPr>
          <p:nvPr>
            <p:ph idx="1"/>
          </p:nvPr>
        </p:nvSpPr>
        <p:spPr/>
        <p:txBody>
          <a:bodyPr/>
          <a:lstStyle/>
          <a:p>
            <a:pPr>
              <a:buFont typeface="Arial" panose="020B0604020202020204" pitchFamily="34" charset="0"/>
              <a:buChar char="•"/>
            </a:pPr>
            <a:r>
              <a:rPr lang="en-US" dirty="0"/>
              <a:t>Calling the meeting to order</a:t>
            </a:r>
          </a:p>
          <a:p>
            <a:pPr>
              <a:buFont typeface="Arial" panose="020B0604020202020204" pitchFamily="34" charset="0"/>
              <a:buChar char="•"/>
            </a:pPr>
            <a:r>
              <a:rPr lang="en-US" dirty="0"/>
              <a:t>IPR Policy and procedure</a:t>
            </a:r>
          </a:p>
          <a:p>
            <a:pPr>
              <a:buFont typeface="Arial" panose="020B0604020202020204" pitchFamily="34" charset="0"/>
              <a:buChar char="•"/>
            </a:pPr>
            <a:r>
              <a:rPr lang="en-US" dirty="0"/>
              <a:t>Comment resolution</a:t>
            </a:r>
          </a:p>
        </p:txBody>
      </p:sp>
      <p:sp>
        <p:nvSpPr>
          <p:cNvPr id="4" name="Slide Number Placeholder 3">
            <a:extLst>
              <a:ext uri="{FF2B5EF4-FFF2-40B4-BE49-F238E27FC236}">
                <a16:creationId xmlns:a16="http://schemas.microsoft.com/office/drawing/2014/main" id="{283FCC63-A474-4874-BEF2-FB63BE2D43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F43AFD9-FFB3-4576-A9CA-CB6246C41F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B82622B-9DFD-4446-ACD5-EFAAE38381D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117198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01A87-A475-452C-BD6A-5884B0F0EC4C}"/>
              </a:ext>
            </a:extLst>
          </p:cNvPr>
          <p:cNvSpPr>
            <a:spLocks noGrp="1"/>
          </p:cNvSpPr>
          <p:nvPr>
            <p:ph type="title"/>
          </p:nvPr>
        </p:nvSpPr>
        <p:spPr/>
        <p:txBody>
          <a:bodyPr/>
          <a:lstStyle/>
          <a:p>
            <a:r>
              <a:rPr lang="en-US" dirty="0"/>
              <a:t>11-19/1520 (Abhishek Patil)</a:t>
            </a:r>
          </a:p>
        </p:txBody>
      </p:sp>
      <p:sp>
        <p:nvSpPr>
          <p:cNvPr id="3" name="Content Placeholder 2">
            <a:extLst>
              <a:ext uri="{FF2B5EF4-FFF2-40B4-BE49-F238E27FC236}">
                <a16:creationId xmlns:a16="http://schemas.microsoft.com/office/drawing/2014/main" id="{FE963BD5-7613-4D8C-B51B-1B9CBBEBFAEC}"/>
              </a:ext>
            </a:extLst>
          </p:cNvPr>
          <p:cNvSpPr>
            <a:spLocks noGrp="1"/>
          </p:cNvSpPr>
          <p:nvPr>
            <p:ph idx="1"/>
          </p:nvPr>
        </p:nvSpPr>
        <p:spPr/>
        <p:txBody>
          <a:bodyPr/>
          <a:lstStyle/>
          <a:p>
            <a:r>
              <a:rPr lang="en-US" dirty="0"/>
              <a:t>Do you accept resolutions to CID 20021 in doc 11-19/1520r2?</a:t>
            </a:r>
          </a:p>
          <a:p>
            <a:endParaRPr lang="en-US" dirty="0"/>
          </a:p>
          <a:p>
            <a:r>
              <a:rPr lang="en-US" dirty="0"/>
              <a:t>SP is deferred</a:t>
            </a:r>
          </a:p>
          <a:p>
            <a:endParaRPr lang="en-US" dirty="0"/>
          </a:p>
          <a:p>
            <a:r>
              <a:rPr lang="en-US" dirty="0"/>
              <a:t>Approved with unanimous consent. (Monday PM3)</a:t>
            </a:r>
          </a:p>
          <a:p>
            <a:endParaRPr lang="en-US" dirty="0"/>
          </a:p>
          <a:p>
            <a:endParaRPr lang="en-US" dirty="0"/>
          </a:p>
        </p:txBody>
      </p:sp>
      <p:sp>
        <p:nvSpPr>
          <p:cNvPr id="4" name="Slide Number Placeholder 3">
            <a:extLst>
              <a:ext uri="{FF2B5EF4-FFF2-40B4-BE49-F238E27FC236}">
                <a16:creationId xmlns:a16="http://schemas.microsoft.com/office/drawing/2014/main" id="{7E00966B-44AB-4A4E-B2C0-8651DCBB4D4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5006F44-A354-4022-8E21-E554D4894E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F5513EC-5637-47A9-AE07-65E540E8D77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88509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635A-232D-47CB-AEB2-3B6D5FD3090E}"/>
              </a:ext>
            </a:extLst>
          </p:cNvPr>
          <p:cNvSpPr>
            <a:spLocks noGrp="1"/>
          </p:cNvSpPr>
          <p:nvPr>
            <p:ph type="title"/>
          </p:nvPr>
        </p:nvSpPr>
        <p:spPr/>
        <p:txBody>
          <a:bodyPr/>
          <a:lstStyle/>
          <a:p>
            <a:r>
              <a:rPr lang="en-US" dirty="0"/>
              <a:t>11-19/1150 (Abhishek Patil)</a:t>
            </a:r>
          </a:p>
        </p:txBody>
      </p:sp>
      <p:sp>
        <p:nvSpPr>
          <p:cNvPr id="3" name="Content Placeholder 2">
            <a:extLst>
              <a:ext uri="{FF2B5EF4-FFF2-40B4-BE49-F238E27FC236}">
                <a16:creationId xmlns:a16="http://schemas.microsoft.com/office/drawing/2014/main" id="{63965168-A17F-4E1A-B015-6A20C9551960}"/>
              </a:ext>
            </a:extLst>
          </p:cNvPr>
          <p:cNvSpPr>
            <a:spLocks noGrp="1"/>
          </p:cNvSpPr>
          <p:nvPr>
            <p:ph idx="1"/>
          </p:nvPr>
        </p:nvSpPr>
        <p:spPr/>
        <p:txBody>
          <a:bodyPr/>
          <a:lstStyle/>
          <a:p>
            <a:r>
              <a:rPr lang="en-US" dirty="0"/>
              <a:t>Do you accept resolutions to CIDs 20445, 21288, 21287, 21286, 20382 in doc 11-19/1150r2?</a:t>
            </a:r>
          </a:p>
          <a:p>
            <a:endParaRPr lang="en-US" dirty="0"/>
          </a:p>
          <a:p>
            <a:r>
              <a:rPr lang="en-US" dirty="0"/>
              <a:t>Need to check with </a:t>
            </a:r>
            <a:r>
              <a:rPr lang="en-US" dirty="0" err="1"/>
              <a:t>TGm</a:t>
            </a:r>
            <a:r>
              <a:rPr lang="en-US" dirty="0"/>
              <a:t> Editor on the case for the letter “L” in “Co-located”</a:t>
            </a:r>
          </a:p>
          <a:p>
            <a:endParaRPr lang="en-US" dirty="0"/>
          </a:p>
          <a:p>
            <a:r>
              <a:rPr lang="en-US" dirty="0"/>
              <a:t>Approved with unanimous consent. </a:t>
            </a:r>
          </a:p>
          <a:p>
            <a:endParaRPr lang="en-US" dirty="0"/>
          </a:p>
          <a:p>
            <a:endParaRPr lang="en-US" dirty="0"/>
          </a:p>
        </p:txBody>
      </p:sp>
      <p:sp>
        <p:nvSpPr>
          <p:cNvPr id="4" name="Slide Number Placeholder 3">
            <a:extLst>
              <a:ext uri="{FF2B5EF4-FFF2-40B4-BE49-F238E27FC236}">
                <a16:creationId xmlns:a16="http://schemas.microsoft.com/office/drawing/2014/main" id="{688CA2D8-40D7-44C7-AD47-B9D89928747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C7FE5B6-5C1E-4CC2-8142-E403E888B3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AAD5A4-9665-4A6F-96BF-C2ABED5EF74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724788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33E81-542E-4278-8617-2F0852794EBA}"/>
              </a:ext>
            </a:extLst>
          </p:cNvPr>
          <p:cNvSpPr>
            <a:spLocks noGrp="1"/>
          </p:cNvSpPr>
          <p:nvPr>
            <p:ph type="title"/>
          </p:nvPr>
        </p:nvSpPr>
        <p:spPr/>
        <p:txBody>
          <a:bodyPr/>
          <a:lstStyle/>
          <a:p>
            <a:r>
              <a:rPr lang="en-US" dirty="0"/>
              <a:t>11-19/1496 (Alfred Asterjadhi)</a:t>
            </a:r>
          </a:p>
        </p:txBody>
      </p:sp>
      <p:sp>
        <p:nvSpPr>
          <p:cNvPr id="3" name="Content Placeholder 2">
            <a:extLst>
              <a:ext uri="{FF2B5EF4-FFF2-40B4-BE49-F238E27FC236}">
                <a16:creationId xmlns:a16="http://schemas.microsoft.com/office/drawing/2014/main" id="{3DE635DA-F77F-4D92-A225-EDEBE94D7961}"/>
              </a:ext>
            </a:extLst>
          </p:cNvPr>
          <p:cNvSpPr>
            <a:spLocks noGrp="1"/>
          </p:cNvSpPr>
          <p:nvPr>
            <p:ph idx="1"/>
          </p:nvPr>
        </p:nvSpPr>
        <p:spPr/>
        <p:txBody>
          <a:bodyPr/>
          <a:lstStyle/>
          <a:p>
            <a:r>
              <a:rPr lang="en-US" dirty="0"/>
              <a:t>Do you accept resolutions to CIDs </a:t>
            </a:r>
            <a:r>
              <a:rPr lang="en-GB" dirty="0"/>
              <a:t>20600, 20911</a:t>
            </a:r>
            <a:r>
              <a:rPr lang="en-US" dirty="0"/>
              <a:t> in doc 11-19/1496r0?</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0024921B-AD75-4DD3-A8CD-304A6D873508}"/>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AFC68E2-861E-4040-8370-DA31D9C7FD6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539CEF-EF3E-4E44-8D94-874C47938703}"/>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780085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54D1A-5073-48F7-B849-C5103DCEA84E}"/>
              </a:ext>
            </a:extLst>
          </p:cNvPr>
          <p:cNvSpPr>
            <a:spLocks noGrp="1"/>
          </p:cNvSpPr>
          <p:nvPr>
            <p:ph type="title"/>
          </p:nvPr>
        </p:nvSpPr>
        <p:spPr/>
        <p:txBody>
          <a:bodyPr/>
          <a:lstStyle/>
          <a:p>
            <a:r>
              <a:rPr lang="en-US" dirty="0"/>
              <a:t>11-19/1388 (Alfred Asterjadhi)</a:t>
            </a:r>
          </a:p>
        </p:txBody>
      </p:sp>
      <p:sp>
        <p:nvSpPr>
          <p:cNvPr id="3" name="Content Placeholder 2">
            <a:extLst>
              <a:ext uri="{FF2B5EF4-FFF2-40B4-BE49-F238E27FC236}">
                <a16:creationId xmlns:a16="http://schemas.microsoft.com/office/drawing/2014/main" id="{1A676428-58D7-4777-A09B-76123104ED36}"/>
              </a:ext>
            </a:extLst>
          </p:cNvPr>
          <p:cNvSpPr>
            <a:spLocks noGrp="1"/>
          </p:cNvSpPr>
          <p:nvPr>
            <p:ph idx="1"/>
          </p:nvPr>
        </p:nvSpPr>
        <p:spPr/>
        <p:txBody>
          <a:bodyPr/>
          <a:lstStyle/>
          <a:p>
            <a:r>
              <a:rPr lang="en-US" dirty="0"/>
              <a:t>Do you accept resolutions to CIDs </a:t>
            </a:r>
            <a:r>
              <a:rPr lang="en-GB" dirty="0"/>
              <a:t>20210, 21581</a:t>
            </a:r>
            <a:r>
              <a:rPr lang="en-US" dirty="0"/>
              <a:t> in doc 11-19/1388r4?</a:t>
            </a:r>
          </a:p>
          <a:p>
            <a:endParaRPr lang="en-US" dirty="0"/>
          </a:p>
          <a:p>
            <a:r>
              <a:rPr lang="en-US" dirty="0"/>
              <a:t>Approved with unanimous consent (Tuesday AM2(</a:t>
            </a:r>
          </a:p>
          <a:p>
            <a:endParaRPr lang="en-US" dirty="0"/>
          </a:p>
          <a:p>
            <a:endParaRPr lang="en-US" dirty="0"/>
          </a:p>
        </p:txBody>
      </p:sp>
      <p:sp>
        <p:nvSpPr>
          <p:cNvPr id="4" name="Slide Number Placeholder 3">
            <a:extLst>
              <a:ext uri="{FF2B5EF4-FFF2-40B4-BE49-F238E27FC236}">
                <a16:creationId xmlns:a16="http://schemas.microsoft.com/office/drawing/2014/main" id="{0AE37325-E4C2-41B7-9B3F-340A9319F4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2BE7814-E5F4-4799-990F-94CEE4DBBEE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B0F5D23-E863-44AA-B327-25972015B8B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5260739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September 16,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5759589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FE3C3-781E-4235-B31D-720F9C8802FE}"/>
              </a:ext>
            </a:extLst>
          </p:cNvPr>
          <p:cNvSpPr>
            <a:spLocks noGrp="1"/>
          </p:cNvSpPr>
          <p:nvPr>
            <p:ph type="title"/>
          </p:nvPr>
        </p:nvSpPr>
        <p:spPr/>
        <p:txBody>
          <a:bodyPr/>
          <a:lstStyle/>
          <a:p>
            <a:r>
              <a:rPr lang="en-US" dirty="0"/>
              <a:t>11-19/0552 (Abhishek Patil)</a:t>
            </a:r>
          </a:p>
        </p:txBody>
      </p:sp>
      <p:sp>
        <p:nvSpPr>
          <p:cNvPr id="3" name="Content Placeholder 2">
            <a:extLst>
              <a:ext uri="{FF2B5EF4-FFF2-40B4-BE49-F238E27FC236}">
                <a16:creationId xmlns:a16="http://schemas.microsoft.com/office/drawing/2014/main" id="{C52C2C6A-E2B0-4B44-8B1B-EDC9A0AA6D91}"/>
              </a:ext>
            </a:extLst>
          </p:cNvPr>
          <p:cNvSpPr>
            <a:spLocks noGrp="1"/>
          </p:cNvSpPr>
          <p:nvPr>
            <p:ph idx="1"/>
          </p:nvPr>
        </p:nvSpPr>
        <p:spPr/>
        <p:txBody>
          <a:bodyPr/>
          <a:lstStyle/>
          <a:p>
            <a:r>
              <a:rPr lang="en-US" dirty="0"/>
              <a:t>Do you accept resolution to CID 20073 in doc 11-19/0552r1?</a:t>
            </a:r>
          </a:p>
          <a:p>
            <a:endParaRPr lang="en-US" dirty="0"/>
          </a:p>
          <a:p>
            <a:r>
              <a:rPr lang="en-US" dirty="0">
                <a:highlight>
                  <a:srgbClr val="00FF00"/>
                </a:highlight>
              </a:rPr>
              <a:t>Y/N/A: 5/0/8</a:t>
            </a:r>
          </a:p>
        </p:txBody>
      </p:sp>
      <p:sp>
        <p:nvSpPr>
          <p:cNvPr id="4" name="Slide Number Placeholder 3">
            <a:extLst>
              <a:ext uri="{FF2B5EF4-FFF2-40B4-BE49-F238E27FC236}">
                <a16:creationId xmlns:a16="http://schemas.microsoft.com/office/drawing/2014/main" id="{C09F6D6B-A8D6-4CFB-995C-FF1C0809230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67DDAE7-C5D8-4192-AF37-64DF2484107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FA6C4DC-5239-4060-8AF7-8555D4F1E92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350880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175E7-6849-4102-8D0D-68450E3BE065}"/>
              </a:ext>
            </a:extLst>
          </p:cNvPr>
          <p:cNvSpPr>
            <a:spLocks noGrp="1"/>
          </p:cNvSpPr>
          <p:nvPr>
            <p:ph type="title"/>
          </p:nvPr>
        </p:nvSpPr>
        <p:spPr/>
        <p:txBody>
          <a:bodyPr/>
          <a:lstStyle/>
          <a:p>
            <a:r>
              <a:rPr lang="en-US" dirty="0"/>
              <a:t>11-19/0770 (Yongho Seok)</a:t>
            </a:r>
          </a:p>
        </p:txBody>
      </p:sp>
      <p:sp>
        <p:nvSpPr>
          <p:cNvPr id="3" name="Content Placeholder 2">
            <a:extLst>
              <a:ext uri="{FF2B5EF4-FFF2-40B4-BE49-F238E27FC236}">
                <a16:creationId xmlns:a16="http://schemas.microsoft.com/office/drawing/2014/main" id="{1225B07C-88C7-44E6-8A3C-5CB4FF587D7E}"/>
              </a:ext>
            </a:extLst>
          </p:cNvPr>
          <p:cNvSpPr>
            <a:spLocks noGrp="1"/>
          </p:cNvSpPr>
          <p:nvPr>
            <p:ph idx="1"/>
          </p:nvPr>
        </p:nvSpPr>
        <p:spPr/>
        <p:txBody>
          <a:bodyPr/>
          <a:lstStyle/>
          <a:p>
            <a:r>
              <a:rPr lang="en-US" dirty="0"/>
              <a:t>Do you accept resolutions to CIDs 20743, </a:t>
            </a:r>
            <a:r>
              <a:rPr lang="en-GB" dirty="0"/>
              <a:t>21513, 20237, 20606, 20713, 20913, </a:t>
            </a:r>
            <a:r>
              <a:rPr lang="en-GB" dirty="0">
                <a:solidFill>
                  <a:srgbClr val="FF0000"/>
                </a:solidFill>
              </a:rPr>
              <a:t>20690</a:t>
            </a:r>
            <a:r>
              <a:rPr lang="en-GB" dirty="0"/>
              <a:t>, 21138, 21361, 21362 in doc 11-19/0770r5?</a:t>
            </a:r>
          </a:p>
          <a:p>
            <a:endParaRPr lang="en-GB" dirty="0"/>
          </a:p>
          <a:p>
            <a:r>
              <a:rPr lang="en-GB" dirty="0">
                <a:highlight>
                  <a:srgbClr val="00FF00"/>
                </a:highlight>
              </a:rPr>
              <a:t>Y/N/A: 6/0/3</a:t>
            </a:r>
          </a:p>
          <a:p>
            <a:endParaRPr lang="en-GB" dirty="0"/>
          </a:p>
          <a:p>
            <a:endParaRPr lang="en-US" dirty="0"/>
          </a:p>
        </p:txBody>
      </p:sp>
      <p:sp>
        <p:nvSpPr>
          <p:cNvPr id="4" name="Slide Number Placeholder 3">
            <a:extLst>
              <a:ext uri="{FF2B5EF4-FFF2-40B4-BE49-F238E27FC236}">
                <a16:creationId xmlns:a16="http://schemas.microsoft.com/office/drawing/2014/main" id="{E8E46BCA-9F24-426B-9300-6CAADA84FC3C}"/>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7AFD3B-51B7-49C1-BCBC-12C82C18ACF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94F12E-531D-45A3-A0FB-713CAFD9A59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203922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September 17,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MU </a:t>
            </a:r>
            <a:r>
              <a:rPr lang="en-US" altLang="en-US" dirty="0">
                <a:sym typeface="Wingdings" panose="05000000000000000000" pitchFamily="2" charset="2"/>
              </a:rPr>
              <a:t> Grand Ballroom I and II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III</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0163780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5BB57-9D36-452A-B805-2790DE6207FD}"/>
              </a:ext>
            </a:extLst>
          </p:cNvPr>
          <p:cNvSpPr>
            <a:spLocks noGrp="1"/>
          </p:cNvSpPr>
          <p:nvPr>
            <p:ph type="title"/>
          </p:nvPr>
        </p:nvSpPr>
        <p:spPr/>
        <p:txBody>
          <a:bodyPr/>
          <a:lstStyle/>
          <a:p>
            <a:r>
              <a:rPr lang="en-US" dirty="0"/>
              <a:t>802.11ax MAC Ad hoc</a:t>
            </a:r>
          </a:p>
        </p:txBody>
      </p:sp>
      <p:sp>
        <p:nvSpPr>
          <p:cNvPr id="3" name="Content Placeholder 2">
            <a:extLst>
              <a:ext uri="{FF2B5EF4-FFF2-40B4-BE49-F238E27FC236}">
                <a16:creationId xmlns:a16="http://schemas.microsoft.com/office/drawing/2014/main" id="{5E5D11ED-2097-42DA-8689-AE8999B4EEA3}"/>
              </a:ext>
            </a:extLst>
          </p:cNvPr>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a:t>
            </a:r>
          </a:p>
          <a:p>
            <a:pPr>
              <a:buFont typeface="Arial" panose="020B0604020202020204" pitchFamily="34" charset="0"/>
              <a:buChar char="•"/>
            </a:pPr>
            <a:r>
              <a:rPr lang="en-US" dirty="0"/>
              <a:t>Submissions and Comment Resolution</a:t>
            </a:r>
          </a:p>
        </p:txBody>
      </p:sp>
      <p:sp>
        <p:nvSpPr>
          <p:cNvPr id="4" name="Slide Number Placeholder 3">
            <a:extLst>
              <a:ext uri="{FF2B5EF4-FFF2-40B4-BE49-F238E27FC236}">
                <a16:creationId xmlns:a16="http://schemas.microsoft.com/office/drawing/2014/main" id="{4DE29E38-0AAA-4CAC-B007-B0A861D5992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7444C1A-C28C-45E1-8857-D8E46E5853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02162F8-885E-4B99-AF95-57E55A3E949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0542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8C0AC-B5D1-4A1A-AAD4-74C27DA63E61}"/>
              </a:ext>
            </a:extLst>
          </p:cNvPr>
          <p:cNvSpPr>
            <a:spLocks noGrp="1"/>
          </p:cNvSpPr>
          <p:nvPr>
            <p:ph type="title"/>
          </p:nvPr>
        </p:nvSpPr>
        <p:spPr/>
        <p:txBody>
          <a:bodyPr/>
          <a:lstStyle/>
          <a:p>
            <a:r>
              <a:rPr lang="en-US" dirty="0"/>
              <a:t>11-19/0594 (Alfred Asterjadhi)</a:t>
            </a:r>
          </a:p>
        </p:txBody>
      </p:sp>
      <p:sp>
        <p:nvSpPr>
          <p:cNvPr id="3" name="Content Placeholder 2">
            <a:extLst>
              <a:ext uri="{FF2B5EF4-FFF2-40B4-BE49-F238E27FC236}">
                <a16:creationId xmlns:a16="http://schemas.microsoft.com/office/drawing/2014/main" id="{52770402-083B-4F56-B7CE-BAECC2B90E40}"/>
              </a:ext>
            </a:extLst>
          </p:cNvPr>
          <p:cNvSpPr>
            <a:spLocks noGrp="1"/>
          </p:cNvSpPr>
          <p:nvPr>
            <p:ph idx="1"/>
          </p:nvPr>
        </p:nvSpPr>
        <p:spPr/>
        <p:txBody>
          <a:bodyPr/>
          <a:lstStyle/>
          <a:p>
            <a:r>
              <a:rPr lang="en-US" dirty="0"/>
              <a:t>Do you accept resolutions to CIDs </a:t>
            </a:r>
            <a:r>
              <a:rPr lang="en-GB" dirty="0"/>
              <a:t>20017, 20022 in doc 11-19/0594r5?</a:t>
            </a:r>
          </a:p>
          <a:p>
            <a:endParaRPr lang="en-GB" dirty="0"/>
          </a:p>
          <a:p>
            <a:endParaRPr lang="en-US" dirty="0"/>
          </a:p>
          <a:p>
            <a:endParaRPr lang="en-US" dirty="0"/>
          </a:p>
        </p:txBody>
      </p:sp>
      <p:sp>
        <p:nvSpPr>
          <p:cNvPr id="4" name="Slide Number Placeholder 3">
            <a:extLst>
              <a:ext uri="{FF2B5EF4-FFF2-40B4-BE49-F238E27FC236}">
                <a16:creationId xmlns:a16="http://schemas.microsoft.com/office/drawing/2014/main" id="{0CF84652-EDFE-44CE-86E3-D289C0B71DBC}"/>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3481F82-B46E-4318-843E-686F3A56D9D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ACDA442-4168-4467-8023-0E7D914C215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121557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C2BA3-EC6D-46BE-90F5-B8D606150979}"/>
              </a:ext>
            </a:extLst>
          </p:cNvPr>
          <p:cNvSpPr>
            <a:spLocks noGrp="1"/>
          </p:cNvSpPr>
          <p:nvPr>
            <p:ph type="title"/>
          </p:nvPr>
        </p:nvSpPr>
        <p:spPr/>
        <p:txBody>
          <a:bodyPr/>
          <a:lstStyle/>
          <a:p>
            <a:r>
              <a:rPr lang="en-US" dirty="0"/>
              <a:t>11-19/0966 (Alfred Asterjadhi)</a:t>
            </a:r>
          </a:p>
        </p:txBody>
      </p:sp>
      <p:sp>
        <p:nvSpPr>
          <p:cNvPr id="3" name="Content Placeholder 2">
            <a:extLst>
              <a:ext uri="{FF2B5EF4-FFF2-40B4-BE49-F238E27FC236}">
                <a16:creationId xmlns:a16="http://schemas.microsoft.com/office/drawing/2014/main" id="{81C18712-EE99-41D8-B4DE-4C944FDB6310}"/>
              </a:ext>
            </a:extLst>
          </p:cNvPr>
          <p:cNvSpPr>
            <a:spLocks noGrp="1"/>
          </p:cNvSpPr>
          <p:nvPr>
            <p:ph idx="1"/>
          </p:nvPr>
        </p:nvSpPr>
        <p:spPr/>
        <p:txBody>
          <a:bodyPr/>
          <a:lstStyle/>
          <a:p>
            <a:pPr lvl="0"/>
            <a:r>
              <a:rPr lang="en-US" dirty="0"/>
              <a:t>Do you accept resolutions to CIDs </a:t>
            </a:r>
            <a:r>
              <a:rPr lang="en-GB" dirty="0"/>
              <a:t>20229, 20230, 20231, 20232, 20235, 20400, 20405, 20543, 20836, 20837, </a:t>
            </a:r>
            <a:r>
              <a:rPr lang="en-GB" dirty="0">
                <a:solidFill>
                  <a:srgbClr val="FF0000"/>
                </a:solidFill>
              </a:rPr>
              <a:t>20846</a:t>
            </a:r>
            <a:r>
              <a:rPr lang="en-GB" dirty="0"/>
              <a:t>, 20847, 21051 in doc 11-19/0966r1?</a:t>
            </a:r>
          </a:p>
          <a:p>
            <a:pPr lvl="0"/>
            <a:endParaRPr lang="en-GB" dirty="0"/>
          </a:p>
          <a:p>
            <a:pPr lvl="0"/>
            <a:r>
              <a:rPr lang="en-GB" dirty="0"/>
              <a:t>20543 needs to review the figure</a:t>
            </a:r>
          </a:p>
          <a:p>
            <a:pPr lvl="0"/>
            <a:endParaRPr lang="en-GB" dirty="0"/>
          </a:p>
          <a:p>
            <a:pPr lvl="0"/>
            <a:r>
              <a:rPr lang="en-GB" dirty="0"/>
              <a:t>Approved with unanimous consent (excluding the 20846)</a:t>
            </a:r>
          </a:p>
          <a:p>
            <a:pPr lvl="0"/>
            <a:endParaRPr lang="en-GB" dirty="0"/>
          </a:p>
          <a:p>
            <a:pPr lvl="0"/>
            <a:endParaRPr lang="en-GB" dirty="0"/>
          </a:p>
          <a:p>
            <a:pPr lvl="0"/>
            <a:endParaRPr lang="en-GB" dirty="0"/>
          </a:p>
          <a:p>
            <a:pPr lvl="0"/>
            <a:endParaRPr lang="en-US" dirty="0"/>
          </a:p>
          <a:p>
            <a:r>
              <a:rPr lang="en-GB" dirty="0"/>
              <a:t> </a:t>
            </a:r>
            <a:endParaRPr lang="en-US" dirty="0"/>
          </a:p>
          <a:p>
            <a:endParaRPr lang="en-US" dirty="0"/>
          </a:p>
        </p:txBody>
      </p:sp>
      <p:sp>
        <p:nvSpPr>
          <p:cNvPr id="4" name="Slide Number Placeholder 3">
            <a:extLst>
              <a:ext uri="{FF2B5EF4-FFF2-40B4-BE49-F238E27FC236}">
                <a16:creationId xmlns:a16="http://schemas.microsoft.com/office/drawing/2014/main" id="{656F9E83-0FEB-4AA5-A0BC-1D3B1518CA1B}"/>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EF58B05-009B-41D4-A58D-B81678D7B4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B19FAD-50A1-4D43-B08F-2194EFE44CF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342196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49340-822D-4CB4-B41C-D12FCDEBA529}"/>
              </a:ext>
            </a:extLst>
          </p:cNvPr>
          <p:cNvSpPr>
            <a:spLocks noGrp="1"/>
          </p:cNvSpPr>
          <p:nvPr>
            <p:ph type="title"/>
          </p:nvPr>
        </p:nvSpPr>
        <p:spPr/>
        <p:txBody>
          <a:bodyPr/>
          <a:lstStyle/>
          <a:p>
            <a:r>
              <a:rPr lang="en-US" dirty="0"/>
              <a:t>11-19/1219 (Alfred Asterjadhi)</a:t>
            </a:r>
          </a:p>
        </p:txBody>
      </p:sp>
      <p:sp>
        <p:nvSpPr>
          <p:cNvPr id="3" name="Content Placeholder 2">
            <a:extLst>
              <a:ext uri="{FF2B5EF4-FFF2-40B4-BE49-F238E27FC236}">
                <a16:creationId xmlns:a16="http://schemas.microsoft.com/office/drawing/2014/main" id="{5B108315-EB76-4019-AFE7-7B2D781D8771}"/>
              </a:ext>
            </a:extLst>
          </p:cNvPr>
          <p:cNvSpPr>
            <a:spLocks noGrp="1"/>
          </p:cNvSpPr>
          <p:nvPr>
            <p:ph idx="1"/>
          </p:nvPr>
        </p:nvSpPr>
        <p:spPr/>
        <p:txBody>
          <a:bodyPr/>
          <a:lstStyle/>
          <a:p>
            <a:r>
              <a:rPr lang="en-US" dirty="0"/>
              <a:t>Do you accept resolution to CIDs 20107 in doc 11-12/1219r0?</a:t>
            </a:r>
          </a:p>
          <a:p>
            <a:endParaRPr lang="en-US" dirty="0"/>
          </a:p>
          <a:p>
            <a:r>
              <a:rPr lang="en-US" dirty="0"/>
              <a:t>Approved with unanimous consent </a:t>
            </a:r>
          </a:p>
        </p:txBody>
      </p:sp>
      <p:sp>
        <p:nvSpPr>
          <p:cNvPr id="4" name="Slide Number Placeholder 3">
            <a:extLst>
              <a:ext uri="{FF2B5EF4-FFF2-40B4-BE49-F238E27FC236}">
                <a16:creationId xmlns:a16="http://schemas.microsoft.com/office/drawing/2014/main" id="{E110CAA4-1D7C-4526-BDFA-34CE4857381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7ABAC42-FB7F-427B-AFFA-C39820F2AF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52B0472-999E-4654-9807-35A85F9C052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21945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758CA-22BE-41D3-9C9A-13538654C902}"/>
              </a:ext>
            </a:extLst>
          </p:cNvPr>
          <p:cNvSpPr>
            <a:spLocks noGrp="1"/>
          </p:cNvSpPr>
          <p:nvPr>
            <p:ph type="title"/>
          </p:nvPr>
        </p:nvSpPr>
        <p:spPr/>
        <p:txBody>
          <a:bodyPr/>
          <a:lstStyle/>
          <a:p>
            <a:r>
              <a:rPr lang="en-US" dirty="0"/>
              <a:t>11-19/0968 (Alfred Asterjadhi)</a:t>
            </a:r>
          </a:p>
        </p:txBody>
      </p:sp>
      <p:sp>
        <p:nvSpPr>
          <p:cNvPr id="3" name="Content Placeholder 2">
            <a:extLst>
              <a:ext uri="{FF2B5EF4-FFF2-40B4-BE49-F238E27FC236}">
                <a16:creationId xmlns:a16="http://schemas.microsoft.com/office/drawing/2014/main" id="{843B9BEB-4C84-4C2E-B0C5-A1C55575D6D8}"/>
              </a:ext>
            </a:extLst>
          </p:cNvPr>
          <p:cNvSpPr>
            <a:spLocks noGrp="1"/>
          </p:cNvSpPr>
          <p:nvPr>
            <p:ph idx="1"/>
          </p:nvPr>
        </p:nvSpPr>
        <p:spPr/>
        <p:txBody>
          <a:bodyPr/>
          <a:lstStyle/>
          <a:p>
            <a:r>
              <a:rPr lang="en-US" dirty="0"/>
              <a:t>Bug Fixes (not CR motion)</a:t>
            </a:r>
          </a:p>
          <a:p>
            <a:endParaRPr lang="en-US" dirty="0"/>
          </a:p>
          <a:p>
            <a:r>
              <a:rPr lang="en-US" dirty="0"/>
              <a:t>Do you accept the text changes in doc 11-19/0968r1?</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FDA313CB-46B3-4E18-AAC2-799D172025B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B03860E-D4DB-44C5-8AFA-EC63E553C24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01D8CB-2B0A-41B5-988C-4B30B8F0DF9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6802260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388-C988-4461-AF70-4AB7DA78F21C}"/>
              </a:ext>
            </a:extLst>
          </p:cNvPr>
          <p:cNvSpPr>
            <a:spLocks noGrp="1"/>
          </p:cNvSpPr>
          <p:nvPr>
            <p:ph type="title"/>
          </p:nvPr>
        </p:nvSpPr>
        <p:spPr/>
        <p:txBody>
          <a:bodyPr/>
          <a:lstStyle/>
          <a:p>
            <a:r>
              <a:rPr lang="en-US" dirty="0"/>
              <a:t>11-19/1631 (Kaiying Lu)</a:t>
            </a:r>
          </a:p>
        </p:txBody>
      </p:sp>
      <p:sp>
        <p:nvSpPr>
          <p:cNvPr id="4" name="Slide Number Placeholder 3">
            <a:extLst>
              <a:ext uri="{FF2B5EF4-FFF2-40B4-BE49-F238E27FC236}">
                <a16:creationId xmlns:a16="http://schemas.microsoft.com/office/drawing/2014/main" id="{B7C5ECF2-4C04-4B9C-9013-32F5F50E52BA}"/>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06CD3CEE-16C1-4B8E-963E-12124E4F266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9B6C9FD-B742-472B-9F22-E2DB00D9F273}"/>
              </a:ext>
            </a:extLst>
          </p:cNvPr>
          <p:cNvSpPr>
            <a:spLocks noGrp="1"/>
          </p:cNvSpPr>
          <p:nvPr>
            <p:ph type="dt" idx="15"/>
          </p:nvPr>
        </p:nvSpPr>
        <p:spPr/>
        <p:txBody>
          <a:bodyPr/>
          <a:lstStyle/>
          <a:p>
            <a:r>
              <a:rPr lang="en-US"/>
              <a:t>September 2019</a:t>
            </a:r>
            <a:endParaRPr lang="en-GB" dirty="0"/>
          </a:p>
        </p:txBody>
      </p:sp>
      <p:sp>
        <p:nvSpPr>
          <p:cNvPr id="11" name="Content Placeholder 10">
            <a:extLst>
              <a:ext uri="{FF2B5EF4-FFF2-40B4-BE49-F238E27FC236}">
                <a16:creationId xmlns:a16="http://schemas.microsoft.com/office/drawing/2014/main" id="{FEDC11F6-B587-42A6-AA1A-F3F6B460BE7A}"/>
              </a:ext>
            </a:extLst>
          </p:cNvPr>
          <p:cNvSpPr>
            <a:spLocks noGrp="1"/>
          </p:cNvSpPr>
          <p:nvPr>
            <p:ph idx="1"/>
          </p:nvPr>
        </p:nvSpPr>
        <p:spPr/>
        <p:txBody>
          <a:bodyPr/>
          <a:lstStyle/>
          <a:p>
            <a:r>
              <a:rPr lang="en-US" dirty="0"/>
              <a:t>Do you accept resolutions to CIDs </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20571, 20964, 20968 in doc 11-19/1631r1?</a:t>
            </a:r>
          </a:p>
          <a:p>
            <a:endPar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Y/N/A: </a:t>
            </a:r>
            <a:r>
              <a:rPr lang="en-US" altLang="ko-KR" b="0" dirty="0">
                <a:solidFill>
                  <a:schemeClr val="tx1"/>
                </a:solidFill>
                <a:highlight>
                  <a:srgbClr val="00FF00"/>
                </a:highlight>
                <a:latin typeface="Calibri" panose="020F0502020204030204" pitchFamily="34" charset="0"/>
                <a:ea typeface="SimSun" panose="02010600030101010101" pitchFamily="2" charset="-122"/>
                <a:cs typeface="Times New Roman" panose="02020603050405020304" pitchFamily="18" charset="0"/>
              </a:rPr>
              <a:t>8/0/1</a:t>
            </a:r>
          </a:p>
          <a:p>
            <a:endParaRPr lang="en-US" altLang="ko-KR" sz="5400"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endParaRPr lang="en-US" altLang="ko-KR" sz="5400" b="0" dirty="0">
              <a:solidFill>
                <a:schemeClr val="tx1"/>
              </a:solidFill>
              <a:latin typeface="Arial" panose="020B0604020202020204" pitchFamily="34" charset="0"/>
            </a:endParaRPr>
          </a:p>
          <a:p>
            <a:endParaRPr lang="en-US" dirty="0"/>
          </a:p>
        </p:txBody>
      </p:sp>
    </p:spTree>
    <p:extLst>
      <p:ext uri="{BB962C8B-B14F-4D97-AF65-F5344CB8AC3E}">
        <p14:creationId xmlns:p14="http://schemas.microsoft.com/office/powerpoint/2010/main" val="23899712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160B6-41F2-4614-9913-6A7810559D05}"/>
              </a:ext>
            </a:extLst>
          </p:cNvPr>
          <p:cNvSpPr>
            <a:spLocks noGrp="1"/>
          </p:cNvSpPr>
          <p:nvPr>
            <p:ph type="title"/>
          </p:nvPr>
        </p:nvSpPr>
        <p:spPr/>
        <p:txBody>
          <a:bodyPr/>
          <a:lstStyle/>
          <a:p>
            <a:r>
              <a:rPr lang="en-US" dirty="0"/>
              <a:t>11-19/1275 (</a:t>
            </a:r>
            <a:r>
              <a:rPr lang="en-US" b="0" dirty="0"/>
              <a:t>Srinivas </a:t>
            </a:r>
            <a:r>
              <a:rPr lang="en-US" b="0" dirty="0" err="1"/>
              <a:t>Kandala</a:t>
            </a:r>
            <a:r>
              <a:rPr lang="en-US" b="0" dirty="0"/>
              <a:t>)</a:t>
            </a:r>
            <a:endParaRPr lang="en-US" dirty="0"/>
          </a:p>
        </p:txBody>
      </p:sp>
      <p:sp>
        <p:nvSpPr>
          <p:cNvPr id="3" name="Content Placeholder 2">
            <a:extLst>
              <a:ext uri="{FF2B5EF4-FFF2-40B4-BE49-F238E27FC236}">
                <a16:creationId xmlns:a16="http://schemas.microsoft.com/office/drawing/2014/main" id="{D759E44D-8914-4468-BD0F-82ADA61A75C6}"/>
              </a:ext>
            </a:extLst>
          </p:cNvPr>
          <p:cNvSpPr>
            <a:spLocks noGrp="1"/>
          </p:cNvSpPr>
          <p:nvPr>
            <p:ph idx="1"/>
          </p:nvPr>
        </p:nvSpPr>
        <p:spPr/>
        <p:txBody>
          <a:bodyPr/>
          <a:lstStyle/>
          <a:p>
            <a:r>
              <a:rPr lang="en-US" dirty="0"/>
              <a:t>Do you accept resolution to CID 20268 in doc 11-19/1275r0?</a:t>
            </a:r>
          </a:p>
          <a:p>
            <a:endParaRPr lang="en-US" dirty="0"/>
          </a:p>
          <a:p>
            <a:r>
              <a:rPr lang="en-US" dirty="0"/>
              <a:t>Talk to Robert about the resolution.</a:t>
            </a:r>
          </a:p>
          <a:p>
            <a:endParaRPr lang="en-US" dirty="0"/>
          </a:p>
          <a:p>
            <a:endParaRPr lang="en-US" dirty="0"/>
          </a:p>
        </p:txBody>
      </p:sp>
      <p:sp>
        <p:nvSpPr>
          <p:cNvPr id="4" name="Slide Number Placeholder 3">
            <a:extLst>
              <a:ext uri="{FF2B5EF4-FFF2-40B4-BE49-F238E27FC236}">
                <a16:creationId xmlns:a16="http://schemas.microsoft.com/office/drawing/2014/main" id="{75D74354-1F3C-4580-8A58-4CEC2F94306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B6D5B608-A94A-4939-B586-22FFB02083D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7A16E0E-5347-4B1F-BA0B-5207417D29C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5640301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721A9-E967-4B9B-9667-CF36153B6B42}"/>
              </a:ext>
            </a:extLst>
          </p:cNvPr>
          <p:cNvSpPr>
            <a:spLocks noGrp="1"/>
          </p:cNvSpPr>
          <p:nvPr>
            <p:ph type="title"/>
          </p:nvPr>
        </p:nvSpPr>
        <p:spPr/>
        <p:txBody>
          <a:bodyPr/>
          <a:lstStyle/>
          <a:p>
            <a:r>
              <a:rPr lang="en-US" dirty="0"/>
              <a:t>11-19/1629 (</a:t>
            </a:r>
            <a:r>
              <a:rPr lang="en-US" dirty="0" err="1"/>
              <a:t>Liwen</a:t>
            </a:r>
            <a:r>
              <a:rPr lang="en-US" dirty="0"/>
              <a:t> Chu)</a:t>
            </a:r>
          </a:p>
        </p:txBody>
      </p:sp>
      <p:sp>
        <p:nvSpPr>
          <p:cNvPr id="3" name="Content Placeholder 2">
            <a:extLst>
              <a:ext uri="{FF2B5EF4-FFF2-40B4-BE49-F238E27FC236}">
                <a16:creationId xmlns:a16="http://schemas.microsoft.com/office/drawing/2014/main" id="{101BBEC6-D0FC-4F93-8571-A1B249448FC4}"/>
              </a:ext>
            </a:extLst>
          </p:cNvPr>
          <p:cNvSpPr>
            <a:spLocks noGrp="1"/>
          </p:cNvSpPr>
          <p:nvPr>
            <p:ph idx="1"/>
          </p:nvPr>
        </p:nvSpPr>
        <p:spPr/>
        <p:txBody>
          <a:bodyPr/>
          <a:lstStyle/>
          <a:p>
            <a:r>
              <a:rPr lang="en-US" dirty="0"/>
              <a:t>Do you accept resolutions to CIDs 21290, 20768 in doc 11-19/1629r1?</a:t>
            </a:r>
          </a:p>
          <a:p>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332453EA-6F92-49A1-B6BB-9EE3AA7AE25B}"/>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0276F325-EAB0-461B-9FA4-E61DCCEAC25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69758C-BD0D-409B-B57F-1A8606CBDEC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6560560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4B2BA-238B-438B-8CE5-EFC71C88A284}"/>
              </a:ext>
            </a:extLst>
          </p:cNvPr>
          <p:cNvSpPr>
            <a:spLocks noGrp="1"/>
          </p:cNvSpPr>
          <p:nvPr>
            <p:ph type="title"/>
          </p:nvPr>
        </p:nvSpPr>
        <p:spPr/>
        <p:txBody>
          <a:bodyPr/>
          <a:lstStyle/>
          <a:p>
            <a:r>
              <a:rPr lang="en-US" dirty="0"/>
              <a:t>11-19/1618 (</a:t>
            </a:r>
            <a:r>
              <a:rPr lang="en-US" b="0" dirty="0"/>
              <a:t>Jarkko </a:t>
            </a:r>
            <a:r>
              <a:rPr lang="en-US" b="0" dirty="0" err="1"/>
              <a:t>Kneckt</a:t>
            </a:r>
            <a:r>
              <a:rPr lang="en-US" dirty="0"/>
              <a:t>)</a:t>
            </a:r>
          </a:p>
        </p:txBody>
      </p:sp>
      <p:sp>
        <p:nvSpPr>
          <p:cNvPr id="3" name="Content Placeholder 2">
            <a:extLst>
              <a:ext uri="{FF2B5EF4-FFF2-40B4-BE49-F238E27FC236}">
                <a16:creationId xmlns:a16="http://schemas.microsoft.com/office/drawing/2014/main" id="{F685546C-FA97-420C-AFB0-DCC1C78FE870}"/>
              </a:ext>
            </a:extLst>
          </p:cNvPr>
          <p:cNvSpPr>
            <a:spLocks noGrp="1"/>
          </p:cNvSpPr>
          <p:nvPr>
            <p:ph idx="1"/>
          </p:nvPr>
        </p:nvSpPr>
        <p:spPr/>
        <p:txBody>
          <a:bodyPr/>
          <a:lstStyle/>
          <a:p>
            <a:r>
              <a:rPr lang="en-US" dirty="0"/>
              <a:t>Do you accept resolutions to CIDs 20475, 20788 and 21618  in doc 11-19/1618r0?</a:t>
            </a:r>
          </a:p>
        </p:txBody>
      </p:sp>
      <p:sp>
        <p:nvSpPr>
          <p:cNvPr id="4" name="Slide Number Placeholder 3">
            <a:extLst>
              <a:ext uri="{FF2B5EF4-FFF2-40B4-BE49-F238E27FC236}">
                <a16:creationId xmlns:a16="http://schemas.microsoft.com/office/drawing/2014/main" id="{8948E1CE-0484-403D-903C-1F077023A7C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FDF1A8E2-C3B0-4C96-87AA-30E9CB624A8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ECB23A-AF6A-4B46-86FE-DCA9123DD0C1}"/>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692724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9905999" cy="1065213"/>
          </a:xfrm>
        </p:spPr>
        <p:txBody>
          <a:bodyPr/>
          <a:lstStyle/>
          <a:p>
            <a:r>
              <a:rPr lang="en-US" altLang="en-US" dirty="0"/>
              <a:t>Agenda for Tuesday September 17,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 and II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III</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05230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88FE7-3778-4881-B461-53630417688D}"/>
              </a:ext>
            </a:extLst>
          </p:cNvPr>
          <p:cNvSpPr>
            <a:spLocks noGrp="1"/>
          </p:cNvSpPr>
          <p:nvPr>
            <p:ph type="title"/>
          </p:nvPr>
        </p:nvSpPr>
        <p:spPr/>
        <p:txBody>
          <a:bodyPr/>
          <a:lstStyle/>
          <a:p>
            <a:r>
              <a:rPr lang="en-US" dirty="0"/>
              <a:t>802.11ax MAC Ad hoc</a:t>
            </a:r>
          </a:p>
        </p:txBody>
      </p:sp>
      <p:sp>
        <p:nvSpPr>
          <p:cNvPr id="3" name="Content Placeholder 2">
            <a:extLst>
              <a:ext uri="{FF2B5EF4-FFF2-40B4-BE49-F238E27FC236}">
                <a16:creationId xmlns:a16="http://schemas.microsoft.com/office/drawing/2014/main" id="{D7426FC1-10FF-4C3E-A1F7-E8766BB35B9D}"/>
              </a:ext>
            </a:extLst>
          </p:cNvPr>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a:t>
            </a:r>
          </a:p>
          <a:p>
            <a:pPr>
              <a:buFont typeface="Arial" panose="020B0604020202020204" pitchFamily="34" charset="0"/>
              <a:buChar char="•"/>
            </a:pPr>
            <a:r>
              <a:rPr lang="en-US" dirty="0"/>
              <a:t>Submissions and Comment Resolution</a:t>
            </a:r>
          </a:p>
        </p:txBody>
      </p:sp>
      <p:sp>
        <p:nvSpPr>
          <p:cNvPr id="4" name="Slide Number Placeholder 3">
            <a:extLst>
              <a:ext uri="{FF2B5EF4-FFF2-40B4-BE49-F238E27FC236}">
                <a16:creationId xmlns:a16="http://schemas.microsoft.com/office/drawing/2014/main" id="{3B8B3BEE-A4F0-4D5F-8B8E-4A40C357D27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282C651-1948-4502-A3C8-55770AD99E4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4139D1C-53CD-4BE8-A207-5A5657F7F63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9097776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56EA4-7BD5-472A-B5CE-CB1FB768AB1E}"/>
              </a:ext>
            </a:extLst>
          </p:cNvPr>
          <p:cNvSpPr>
            <a:spLocks noGrp="1"/>
          </p:cNvSpPr>
          <p:nvPr>
            <p:ph type="title"/>
          </p:nvPr>
        </p:nvSpPr>
        <p:spPr/>
        <p:txBody>
          <a:bodyPr/>
          <a:lstStyle/>
          <a:p>
            <a:r>
              <a:rPr lang="en-US" dirty="0"/>
              <a:t>11-19/1590 (</a:t>
            </a:r>
            <a:r>
              <a:rPr lang="en-US" dirty="0" err="1"/>
              <a:t>Huizhao</a:t>
            </a:r>
            <a:r>
              <a:rPr lang="en-US" dirty="0"/>
              <a:t> Wang)</a:t>
            </a:r>
          </a:p>
        </p:txBody>
      </p:sp>
      <p:sp>
        <p:nvSpPr>
          <p:cNvPr id="3" name="Content Placeholder 2">
            <a:extLst>
              <a:ext uri="{FF2B5EF4-FFF2-40B4-BE49-F238E27FC236}">
                <a16:creationId xmlns:a16="http://schemas.microsoft.com/office/drawing/2014/main" id="{09B112E8-7756-425B-9E83-C6C33E90781F}"/>
              </a:ext>
            </a:extLst>
          </p:cNvPr>
          <p:cNvSpPr>
            <a:spLocks noGrp="1"/>
          </p:cNvSpPr>
          <p:nvPr>
            <p:ph idx="1"/>
          </p:nvPr>
        </p:nvSpPr>
        <p:spPr/>
        <p:txBody>
          <a:bodyPr/>
          <a:lstStyle/>
          <a:p>
            <a:r>
              <a:rPr lang="en-US" dirty="0"/>
              <a:t>Do you accept text changes in doc 11-19/1590r3?</a:t>
            </a:r>
          </a:p>
          <a:p>
            <a:endParaRPr lang="en-US" dirty="0"/>
          </a:p>
          <a:p>
            <a:r>
              <a:rPr lang="en-US" dirty="0">
                <a:highlight>
                  <a:srgbClr val="00FF00"/>
                </a:highlight>
              </a:rPr>
              <a:t>Y/N/A: 2/0/12</a:t>
            </a:r>
          </a:p>
        </p:txBody>
      </p:sp>
      <p:sp>
        <p:nvSpPr>
          <p:cNvPr id="4" name="Slide Number Placeholder 3">
            <a:extLst>
              <a:ext uri="{FF2B5EF4-FFF2-40B4-BE49-F238E27FC236}">
                <a16:creationId xmlns:a16="http://schemas.microsoft.com/office/drawing/2014/main" id="{153190BD-DDD6-4D56-B53F-7B494FEBE74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6F683861-E7BF-4429-BFB9-FE44D72AF97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B694AE4-898C-452D-A689-F224DA223D4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850899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255F3-95C5-4B14-9BC4-0A63ABFE7F8A}"/>
              </a:ext>
            </a:extLst>
          </p:cNvPr>
          <p:cNvSpPr>
            <a:spLocks noGrp="1"/>
          </p:cNvSpPr>
          <p:nvPr>
            <p:ph type="title"/>
          </p:nvPr>
        </p:nvSpPr>
        <p:spPr/>
        <p:txBody>
          <a:bodyPr/>
          <a:lstStyle/>
          <a:p>
            <a:r>
              <a:rPr lang="en-US" dirty="0"/>
              <a:t>11-19/1243(Edward Au)</a:t>
            </a:r>
          </a:p>
        </p:txBody>
      </p:sp>
      <p:sp>
        <p:nvSpPr>
          <p:cNvPr id="3" name="Content Placeholder 2">
            <a:extLst>
              <a:ext uri="{FF2B5EF4-FFF2-40B4-BE49-F238E27FC236}">
                <a16:creationId xmlns:a16="http://schemas.microsoft.com/office/drawing/2014/main" id="{2B6598CD-B261-4AF7-A542-36C40334D65D}"/>
              </a:ext>
            </a:extLst>
          </p:cNvPr>
          <p:cNvSpPr>
            <a:spLocks noGrp="1"/>
          </p:cNvSpPr>
          <p:nvPr>
            <p:ph idx="1"/>
          </p:nvPr>
        </p:nvSpPr>
        <p:spPr/>
        <p:txBody>
          <a:bodyPr/>
          <a:lstStyle/>
          <a:p>
            <a:r>
              <a:rPr lang="en-US" dirty="0"/>
              <a:t>Do you accept resolutions to CIDs 21538, 20114  in doc 11-19/1243r3?</a:t>
            </a:r>
          </a:p>
        </p:txBody>
      </p:sp>
      <p:sp>
        <p:nvSpPr>
          <p:cNvPr id="4" name="Slide Number Placeholder 3">
            <a:extLst>
              <a:ext uri="{FF2B5EF4-FFF2-40B4-BE49-F238E27FC236}">
                <a16:creationId xmlns:a16="http://schemas.microsoft.com/office/drawing/2014/main" id="{37E30FB3-D2CA-4C4F-8929-F32E31A042B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1E18DE4-25E8-4C58-ABEA-7DD481C1025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8E2A930-00A1-4ED7-9CD4-D5BE41B231F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329365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9A311-8594-45C2-8B97-A1E199BB1F0E}"/>
              </a:ext>
            </a:extLst>
          </p:cNvPr>
          <p:cNvSpPr>
            <a:spLocks noGrp="1"/>
          </p:cNvSpPr>
          <p:nvPr>
            <p:ph type="title"/>
          </p:nvPr>
        </p:nvSpPr>
        <p:spPr/>
        <p:txBody>
          <a:bodyPr/>
          <a:lstStyle/>
          <a:p>
            <a:r>
              <a:rPr lang="en-US" dirty="0"/>
              <a:t>11-19/1635 (Edward Au)</a:t>
            </a:r>
          </a:p>
        </p:txBody>
      </p:sp>
      <p:sp>
        <p:nvSpPr>
          <p:cNvPr id="3" name="Content Placeholder 2">
            <a:extLst>
              <a:ext uri="{FF2B5EF4-FFF2-40B4-BE49-F238E27FC236}">
                <a16:creationId xmlns:a16="http://schemas.microsoft.com/office/drawing/2014/main" id="{1386B728-B686-4F56-8393-C757F49397F3}"/>
              </a:ext>
            </a:extLst>
          </p:cNvPr>
          <p:cNvSpPr>
            <a:spLocks noGrp="1"/>
          </p:cNvSpPr>
          <p:nvPr>
            <p:ph idx="1"/>
          </p:nvPr>
        </p:nvSpPr>
        <p:spPr/>
        <p:txBody>
          <a:bodyPr/>
          <a:lstStyle/>
          <a:p>
            <a:r>
              <a:rPr lang="en-US" dirty="0"/>
              <a:t>Do you accept resolution to CID 20566 in doc 11-19/1635r1?</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946B741A-67B2-4EF5-B1F9-07E4FC30945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662D1A7-EFC1-4051-8C6C-517E643225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D7187A2-2962-4C5C-A4FF-68604B45BD2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159008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0458E-F07C-455D-95E8-271FEF8AD2C3}"/>
              </a:ext>
            </a:extLst>
          </p:cNvPr>
          <p:cNvSpPr>
            <a:spLocks noGrp="1"/>
          </p:cNvSpPr>
          <p:nvPr>
            <p:ph type="title"/>
          </p:nvPr>
        </p:nvSpPr>
        <p:spPr/>
        <p:txBody>
          <a:bodyPr/>
          <a:lstStyle/>
          <a:p>
            <a:r>
              <a:rPr lang="en-US" dirty="0"/>
              <a:t>11-19/1661 (Edward Au)</a:t>
            </a:r>
          </a:p>
        </p:txBody>
      </p:sp>
      <p:sp>
        <p:nvSpPr>
          <p:cNvPr id="3" name="Content Placeholder 2">
            <a:extLst>
              <a:ext uri="{FF2B5EF4-FFF2-40B4-BE49-F238E27FC236}">
                <a16:creationId xmlns:a16="http://schemas.microsoft.com/office/drawing/2014/main" id="{4D75964F-765D-42A6-BE4F-FF309C5B10FC}"/>
              </a:ext>
            </a:extLst>
          </p:cNvPr>
          <p:cNvSpPr>
            <a:spLocks noGrp="1"/>
          </p:cNvSpPr>
          <p:nvPr>
            <p:ph idx="1"/>
          </p:nvPr>
        </p:nvSpPr>
        <p:spPr/>
        <p:txBody>
          <a:bodyPr/>
          <a:lstStyle/>
          <a:p>
            <a:r>
              <a:rPr lang="en-US" dirty="0"/>
              <a:t>Do you accept resolutions to CIDs </a:t>
            </a:r>
            <a:r>
              <a:rPr lang="en-GB" dirty="0"/>
              <a:t>20644 and 20645 in doc 11-19/1661r0?</a:t>
            </a:r>
          </a:p>
          <a:p>
            <a:endParaRPr lang="en-GB" dirty="0"/>
          </a:p>
          <a:p>
            <a:endParaRPr lang="en-US" dirty="0"/>
          </a:p>
        </p:txBody>
      </p:sp>
      <p:sp>
        <p:nvSpPr>
          <p:cNvPr id="4" name="Slide Number Placeholder 3">
            <a:extLst>
              <a:ext uri="{FF2B5EF4-FFF2-40B4-BE49-F238E27FC236}">
                <a16:creationId xmlns:a16="http://schemas.microsoft.com/office/drawing/2014/main" id="{BA2DAC2B-8A40-45D5-A0E6-DCDFCFEDC4F8}"/>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158CAC1-0511-4F8A-880A-88958FD658F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3042251-8105-4525-B031-376D1CD961B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479963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4983E-B5AE-4CED-A071-8D8B29DEFC01}"/>
              </a:ext>
            </a:extLst>
          </p:cNvPr>
          <p:cNvSpPr>
            <a:spLocks noGrp="1"/>
          </p:cNvSpPr>
          <p:nvPr>
            <p:ph type="title"/>
          </p:nvPr>
        </p:nvSpPr>
        <p:spPr/>
        <p:txBody>
          <a:bodyPr/>
          <a:lstStyle/>
          <a:p>
            <a:r>
              <a:rPr lang="en-US" dirty="0"/>
              <a:t>11-19/1167 (Po-Kai Huang)</a:t>
            </a:r>
          </a:p>
        </p:txBody>
      </p:sp>
      <p:sp>
        <p:nvSpPr>
          <p:cNvPr id="3" name="Content Placeholder 2">
            <a:extLst>
              <a:ext uri="{FF2B5EF4-FFF2-40B4-BE49-F238E27FC236}">
                <a16:creationId xmlns:a16="http://schemas.microsoft.com/office/drawing/2014/main" id="{2054A1E0-D1C3-4D7E-85CB-28E595C479B7}"/>
              </a:ext>
            </a:extLst>
          </p:cNvPr>
          <p:cNvSpPr>
            <a:spLocks noGrp="1"/>
          </p:cNvSpPr>
          <p:nvPr>
            <p:ph idx="1"/>
          </p:nvPr>
        </p:nvSpPr>
        <p:spPr/>
        <p:txBody>
          <a:bodyPr/>
          <a:lstStyle/>
          <a:p>
            <a:r>
              <a:rPr lang="en-US" dirty="0"/>
              <a:t>Do you accept resolution to CID 21211 in doc 11-19/1167r1?</a:t>
            </a:r>
          </a:p>
          <a:p>
            <a:endParaRPr lang="en-US" dirty="0"/>
          </a:p>
          <a:p>
            <a:r>
              <a:rPr lang="en-US" dirty="0"/>
              <a:t>Need further discussion</a:t>
            </a:r>
          </a:p>
        </p:txBody>
      </p:sp>
      <p:sp>
        <p:nvSpPr>
          <p:cNvPr id="4" name="Slide Number Placeholder 3">
            <a:extLst>
              <a:ext uri="{FF2B5EF4-FFF2-40B4-BE49-F238E27FC236}">
                <a16:creationId xmlns:a16="http://schemas.microsoft.com/office/drawing/2014/main" id="{8B1F80AF-71B0-4583-8B82-182616F000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F101CBF-E569-479E-B692-4FE621744B6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96CF5AA-77DB-4FE5-99FA-CB75B936D51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723763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8861D-4B1C-4ED5-AD4A-65D70FD6D2A7}"/>
              </a:ext>
            </a:extLst>
          </p:cNvPr>
          <p:cNvSpPr>
            <a:spLocks noGrp="1"/>
          </p:cNvSpPr>
          <p:nvPr>
            <p:ph type="title"/>
          </p:nvPr>
        </p:nvSpPr>
        <p:spPr/>
        <p:txBody>
          <a:bodyPr/>
          <a:lstStyle/>
          <a:p>
            <a:r>
              <a:rPr lang="en-US" dirty="0"/>
              <a:t>11-19/1610 (</a:t>
            </a:r>
            <a:r>
              <a:rPr lang="en-US" b="0" dirty="0" err="1"/>
              <a:t>Pooya</a:t>
            </a:r>
            <a:r>
              <a:rPr lang="en-US" b="0" dirty="0"/>
              <a:t> </a:t>
            </a:r>
            <a:r>
              <a:rPr lang="en-US" b="0" dirty="0" err="1"/>
              <a:t>Monajemi</a:t>
            </a:r>
            <a:r>
              <a:rPr lang="en-US" b="0" dirty="0"/>
              <a:t>)</a:t>
            </a:r>
            <a:endParaRPr lang="en-US" dirty="0"/>
          </a:p>
        </p:txBody>
      </p:sp>
      <p:sp>
        <p:nvSpPr>
          <p:cNvPr id="3" name="Content Placeholder 2">
            <a:extLst>
              <a:ext uri="{FF2B5EF4-FFF2-40B4-BE49-F238E27FC236}">
                <a16:creationId xmlns:a16="http://schemas.microsoft.com/office/drawing/2014/main" id="{11A548A9-C0F0-4478-8386-AE8B31769A17}"/>
              </a:ext>
            </a:extLst>
          </p:cNvPr>
          <p:cNvSpPr>
            <a:spLocks noGrp="1"/>
          </p:cNvSpPr>
          <p:nvPr>
            <p:ph idx="1"/>
          </p:nvPr>
        </p:nvSpPr>
        <p:spPr/>
        <p:txBody>
          <a:bodyPr/>
          <a:lstStyle/>
          <a:p>
            <a:r>
              <a:rPr lang="en-US" dirty="0"/>
              <a:t>Do you accept resolutions to CIDs </a:t>
            </a:r>
            <a:r>
              <a:rPr lang="en-GB" dirty="0"/>
              <a:t>20013, 21172</a:t>
            </a:r>
            <a:r>
              <a:rPr lang="en-US" dirty="0"/>
              <a:t> in doc 11-19/1610r2?</a:t>
            </a:r>
          </a:p>
          <a:p>
            <a:endParaRPr lang="en-US" dirty="0"/>
          </a:p>
          <a:p>
            <a:r>
              <a:rPr lang="en-US" dirty="0">
                <a:highlight>
                  <a:srgbClr val="FF0000"/>
                </a:highlight>
              </a:rPr>
              <a:t>Y/N/A: 10/7/1</a:t>
            </a:r>
          </a:p>
        </p:txBody>
      </p:sp>
      <p:sp>
        <p:nvSpPr>
          <p:cNvPr id="4" name="Slide Number Placeholder 3">
            <a:extLst>
              <a:ext uri="{FF2B5EF4-FFF2-40B4-BE49-F238E27FC236}">
                <a16:creationId xmlns:a16="http://schemas.microsoft.com/office/drawing/2014/main" id="{4055BC86-FEAC-40C9-9A20-18A21D6CAD5B}"/>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205E127E-F273-4043-8F8D-040B0583E20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981693-D447-4C41-A782-2FC1C4CF5C0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1492934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54AE1-A728-4C73-9F8F-46ADD3E2D54C}"/>
              </a:ext>
            </a:extLst>
          </p:cNvPr>
          <p:cNvSpPr>
            <a:spLocks noGrp="1"/>
          </p:cNvSpPr>
          <p:nvPr>
            <p:ph type="title"/>
          </p:nvPr>
        </p:nvSpPr>
        <p:spPr/>
        <p:txBody>
          <a:bodyPr/>
          <a:lstStyle/>
          <a:p>
            <a:r>
              <a:rPr lang="en-US" dirty="0"/>
              <a:t>11-19/1658 (Yongho Seok)</a:t>
            </a:r>
          </a:p>
        </p:txBody>
      </p:sp>
      <p:sp>
        <p:nvSpPr>
          <p:cNvPr id="3" name="Content Placeholder 2">
            <a:extLst>
              <a:ext uri="{FF2B5EF4-FFF2-40B4-BE49-F238E27FC236}">
                <a16:creationId xmlns:a16="http://schemas.microsoft.com/office/drawing/2014/main" id="{4D4FB645-4077-4369-B928-B40735BA5B54}"/>
              </a:ext>
            </a:extLst>
          </p:cNvPr>
          <p:cNvSpPr>
            <a:spLocks noGrp="1"/>
          </p:cNvSpPr>
          <p:nvPr>
            <p:ph idx="1"/>
          </p:nvPr>
        </p:nvSpPr>
        <p:spPr/>
        <p:txBody>
          <a:bodyPr/>
          <a:lstStyle/>
          <a:p>
            <a:r>
              <a:rPr lang="en-US" dirty="0"/>
              <a:t>Do you accept resolutions to CIDs </a:t>
            </a:r>
            <a:r>
              <a:rPr lang="en-GB" dirty="0"/>
              <a:t>21049, 21329, 21328, 20657, 20690 in doc 11-19/1658r0</a:t>
            </a:r>
          </a:p>
          <a:p>
            <a:endParaRPr lang="en-GB" dirty="0"/>
          </a:p>
          <a:p>
            <a:r>
              <a:rPr lang="en-GB" dirty="0"/>
              <a:t>To be continued on Wed AM1</a:t>
            </a:r>
            <a:endParaRPr lang="en-US" dirty="0"/>
          </a:p>
        </p:txBody>
      </p:sp>
      <p:sp>
        <p:nvSpPr>
          <p:cNvPr id="4" name="Slide Number Placeholder 3">
            <a:extLst>
              <a:ext uri="{FF2B5EF4-FFF2-40B4-BE49-F238E27FC236}">
                <a16:creationId xmlns:a16="http://schemas.microsoft.com/office/drawing/2014/main" id="{11A4B348-8A71-47B0-AA49-0CA0555316C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240FEEF-D96F-4421-A9AC-F5508960205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EA52E1-7223-4E74-941B-C968E598624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430893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Wednesday September 18,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338942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77400" cy="1065213"/>
          </a:xfrm>
        </p:spPr>
        <p:txBody>
          <a:bodyPr/>
          <a:lstStyle/>
          <a:p>
            <a:r>
              <a:rPr lang="en-US" altLang="en-US" dirty="0"/>
              <a:t>Agenda for Wednesday September 18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710696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01200" cy="1065213"/>
          </a:xfrm>
        </p:spPr>
        <p:txBody>
          <a:bodyPr/>
          <a:lstStyle/>
          <a:p>
            <a:r>
              <a:rPr lang="en-US" altLang="en-US" dirty="0"/>
              <a:t>Agenda for Thursday September 19,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0945056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1"/>
            <a:ext cx="9525000" cy="1065213"/>
          </a:xfrm>
        </p:spPr>
        <p:txBody>
          <a:bodyPr/>
          <a:lstStyle/>
          <a:p>
            <a:r>
              <a:rPr lang="en-US" altLang="en-US" dirty="0"/>
              <a:t>Agenda for Thursday September 19, 13:30 – 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November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47983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CD690-1838-4CC8-84C9-90BEAAE900C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A067F036-AA58-47A2-9AC6-563BADBEA4B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E2C6E3D-74D3-445E-BD8E-5A9FC9B988F0}"/>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8CA21D4-E47D-4CF2-9867-B30FD4D11C4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458B365-35A3-4DE7-99EE-8EEB07B707F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487005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4F1C0-229D-4029-A311-562D4FDE79B5}"/>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7C04DA23-265E-4DCD-A141-BCCFEE0FAB7B}"/>
              </a:ext>
            </a:extLst>
          </p:cNvPr>
          <p:cNvSpPr>
            <a:spLocks noGrp="1"/>
          </p:cNvSpPr>
          <p:nvPr>
            <p:ph idx="1"/>
          </p:nvPr>
        </p:nvSpPr>
        <p:spPr/>
        <p:txBody>
          <a:bodyPr/>
          <a:lstStyle/>
          <a:p>
            <a:r>
              <a:rPr lang="en-US" dirty="0"/>
              <a:t>Move to accept resolutions to CIDs 20602, 21027, 21037, 20735, 21012, 20762, 20756, 20766 in doc 11-19/1155r4.</a:t>
            </a:r>
          </a:p>
          <a:p>
            <a:endParaRPr lang="en-US" dirty="0"/>
          </a:p>
          <a:p>
            <a:r>
              <a:rPr lang="en-US" dirty="0"/>
              <a:t>Move:			Second:</a:t>
            </a:r>
          </a:p>
          <a:p>
            <a:r>
              <a:rPr lang="en-US" dirty="0"/>
              <a:t> </a:t>
            </a:r>
          </a:p>
        </p:txBody>
      </p:sp>
      <p:sp>
        <p:nvSpPr>
          <p:cNvPr id="4" name="Slide Number Placeholder 3">
            <a:extLst>
              <a:ext uri="{FF2B5EF4-FFF2-40B4-BE49-F238E27FC236}">
                <a16:creationId xmlns:a16="http://schemas.microsoft.com/office/drawing/2014/main" id="{8C8228D5-57A5-4E3F-8791-5707A3F526C5}"/>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64CE99D-9060-4B8C-AEB7-D8D25E0DD92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E1204CF-0A86-4ACB-AB4C-4594757E439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4923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3DF19-532D-453B-B057-518C12F3E250}"/>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C316EB6B-1967-4ACF-9DC8-8FC04AC5A304}"/>
              </a:ext>
            </a:extLst>
          </p:cNvPr>
          <p:cNvSpPr>
            <a:spLocks noGrp="1"/>
          </p:cNvSpPr>
          <p:nvPr>
            <p:ph idx="1"/>
          </p:nvPr>
        </p:nvSpPr>
        <p:spPr/>
        <p:txBody>
          <a:bodyPr/>
          <a:lstStyle/>
          <a:p>
            <a:r>
              <a:rPr lang="en-US" dirty="0"/>
              <a:t>Move to accept resolutions to CIDs 20391, 20418, 21200, 21336, and 21337 in doc 11-19/1417rx</a:t>
            </a:r>
          </a:p>
          <a:p>
            <a:endParaRPr lang="en-US" dirty="0"/>
          </a:p>
          <a:p>
            <a:r>
              <a:rPr lang="en-US" dirty="0"/>
              <a:t>Move: </a:t>
            </a:r>
            <a:r>
              <a:rPr lang="en-US" dirty="0" err="1"/>
              <a:t>Liwen</a:t>
            </a:r>
            <a:r>
              <a:rPr lang="en-US" dirty="0"/>
              <a:t> Chu		Second:</a:t>
            </a:r>
          </a:p>
          <a:p>
            <a:endParaRPr lang="en-US" dirty="0"/>
          </a:p>
        </p:txBody>
      </p:sp>
      <p:sp>
        <p:nvSpPr>
          <p:cNvPr id="4" name="Slide Number Placeholder 3">
            <a:extLst>
              <a:ext uri="{FF2B5EF4-FFF2-40B4-BE49-F238E27FC236}">
                <a16:creationId xmlns:a16="http://schemas.microsoft.com/office/drawing/2014/main" id="{34520FF2-7CD5-4AE6-8244-79E8BDB1E1B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0CD268EA-CE3A-49AF-9C53-C50D3CFD531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8B27EB-DB2E-4A27-BEFC-72525BDF02A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281266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51EFD-6758-4961-B967-E28AEC3851F6}"/>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D6556CAE-04CA-4B9B-B8F1-88F0AECF51D8}"/>
              </a:ext>
            </a:extLst>
          </p:cNvPr>
          <p:cNvSpPr>
            <a:spLocks noGrp="1"/>
          </p:cNvSpPr>
          <p:nvPr>
            <p:ph idx="1"/>
          </p:nvPr>
        </p:nvSpPr>
        <p:spPr/>
        <p:txBody>
          <a:bodyPr/>
          <a:lstStyle/>
          <a:p>
            <a:r>
              <a:rPr lang="en-US" dirty="0"/>
              <a:t>Move to accept resolutions to CIDs 21289 and 21080 in doc 11-19/0748rx</a:t>
            </a:r>
          </a:p>
          <a:p>
            <a:endParaRPr lang="en-US" dirty="0"/>
          </a:p>
          <a:p>
            <a:r>
              <a:rPr lang="en-US" dirty="0"/>
              <a:t>Move: </a:t>
            </a:r>
            <a:r>
              <a:rPr lang="en-US" dirty="0" err="1"/>
              <a:t>Liwen</a:t>
            </a:r>
            <a:r>
              <a:rPr lang="en-US" dirty="0"/>
              <a:t> Chu		Second:</a:t>
            </a:r>
          </a:p>
        </p:txBody>
      </p:sp>
      <p:sp>
        <p:nvSpPr>
          <p:cNvPr id="4" name="Slide Number Placeholder 3">
            <a:extLst>
              <a:ext uri="{FF2B5EF4-FFF2-40B4-BE49-F238E27FC236}">
                <a16:creationId xmlns:a16="http://schemas.microsoft.com/office/drawing/2014/main" id="{F9A8DE74-734D-49B8-B25F-9CF38AD1CC90}"/>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FFDE78E8-8F9E-4E6D-AB74-BEC96A7E04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80A451B-C083-4342-ADB7-A1C7C16A453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003490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2B3B5-AB4A-450F-8C88-5E7210426EB3}"/>
              </a:ext>
            </a:extLst>
          </p:cNvPr>
          <p:cNvSpPr>
            <a:spLocks noGrp="1"/>
          </p:cNvSpPr>
          <p:nvPr>
            <p:ph type="title"/>
          </p:nvPr>
        </p:nvSpPr>
        <p:spPr/>
        <p:txBody>
          <a:bodyPr/>
          <a:lstStyle/>
          <a:p>
            <a:r>
              <a:rPr lang="en-US" dirty="0"/>
              <a:t>CR Motions #</a:t>
            </a:r>
          </a:p>
        </p:txBody>
      </p:sp>
      <p:sp>
        <p:nvSpPr>
          <p:cNvPr id="3" name="Content Placeholder 2">
            <a:extLst>
              <a:ext uri="{FF2B5EF4-FFF2-40B4-BE49-F238E27FC236}">
                <a16:creationId xmlns:a16="http://schemas.microsoft.com/office/drawing/2014/main" id="{A3AFB150-8276-4F7E-AF1E-F61112C24916}"/>
              </a:ext>
            </a:extLst>
          </p:cNvPr>
          <p:cNvSpPr>
            <a:spLocks noGrp="1"/>
          </p:cNvSpPr>
          <p:nvPr>
            <p:ph idx="1"/>
          </p:nvPr>
        </p:nvSpPr>
        <p:spPr/>
        <p:txBody>
          <a:bodyPr/>
          <a:lstStyle/>
          <a:p>
            <a:r>
              <a:rPr lang="en-US" dirty="0"/>
              <a:t>Move to accept resolutions to CIDs 20299, 20770, 20755, 20767, and 20956, 21291, 21486, 20135, 20799 in doc 11-19/1387rx</a:t>
            </a:r>
          </a:p>
          <a:p>
            <a:endParaRPr lang="en-US" dirty="0"/>
          </a:p>
          <a:p>
            <a:r>
              <a:rPr lang="en-US" dirty="0"/>
              <a:t>Move:	</a:t>
            </a:r>
            <a:r>
              <a:rPr lang="en-US" dirty="0" err="1"/>
              <a:t>Liwen</a:t>
            </a:r>
            <a:r>
              <a:rPr lang="en-US" dirty="0"/>
              <a:t> Chu 		Second:</a:t>
            </a:r>
          </a:p>
          <a:p>
            <a:endParaRPr lang="en-US" dirty="0"/>
          </a:p>
        </p:txBody>
      </p:sp>
      <p:sp>
        <p:nvSpPr>
          <p:cNvPr id="4" name="Slide Number Placeholder 3">
            <a:extLst>
              <a:ext uri="{FF2B5EF4-FFF2-40B4-BE49-F238E27FC236}">
                <a16:creationId xmlns:a16="http://schemas.microsoft.com/office/drawing/2014/main" id="{2AE370CF-0B9F-4441-9DDA-7DB7B20F29A4}"/>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88760426-8F23-47F0-BD3E-A2A66D590BF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707A3C7-E9AE-42E7-8584-625D5D4E621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404570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F6D12-A82F-443E-91B7-0ECD80AE2047}"/>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8C846013-BBCA-4444-A229-134812480536}"/>
              </a:ext>
            </a:extLst>
          </p:cNvPr>
          <p:cNvSpPr>
            <a:spLocks noGrp="1"/>
          </p:cNvSpPr>
          <p:nvPr>
            <p:ph idx="1"/>
          </p:nvPr>
        </p:nvSpPr>
        <p:spPr/>
        <p:txBody>
          <a:bodyPr/>
          <a:lstStyle/>
          <a:p>
            <a:r>
              <a:rPr lang="en-US" dirty="0"/>
              <a:t>Move to accept resolutions to CIDs  20206, 20207, 20208, 20212 in doc 11-19/0967rx</a:t>
            </a:r>
          </a:p>
          <a:p>
            <a:endParaRPr lang="en-US" dirty="0"/>
          </a:p>
          <a:p>
            <a:r>
              <a:rPr lang="en-US" dirty="0"/>
              <a:t>Move: Alfred Asterjadhi		Second:</a:t>
            </a:r>
          </a:p>
        </p:txBody>
      </p:sp>
      <p:sp>
        <p:nvSpPr>
          <p:cNvPr id="4" name="Slide Number Placeholder 3">
            <a:extLst>
              <a:ext uri="{FF2B5EF4-FFF2-40B4-BE49-F238E27FC236}">
                <a16:creationId xmlns:a16="http://schemas.microsoft.com/office/drawing/2014/main" id="{46FA5026-DDAD-4BF1-B039-D1A9F9D56A90}"/>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5AA4D362-5097-4D9E-89D3-335955D580F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9B1216-517F-4116-B5D1-774E2E2BBA5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48590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9F52C-B2C9-4622-B7F2-E3D79088F6A0}"/>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57EF1C79-C750-4E3F-888A-95BA56A50A07}"/>
              </a:ext>
            </a:extLst>
          </p:cNvPr>
          <p:cNvSpPr>
            <a:spLocks noGrp="1"/>
          </p:cNvSpPr>
          <p:nvPr>
            <p:ph idx="1"/>
          </p:nvPr>
        </p:nvSpPr>
        <p:spPr/>
        <p:txBody>
          <a:bodyPr/>
          <a:lstStyle/>
          <a:p>
            <a:r>
              <a:rPr lang="en-US" dirty="0"/>
              <a:t>Move to a resolutions to CIDs </a:t>
            </a:r>
            <a:r>
              <a:rPr lang="en-GB" kern="1200" dirty="0">
                <a:solidFill>
                  <a:schemeClr val="dk1"/>
                </a:solidFill>
              </a:rPr>
              <a:t>20428, </a:t>
            </a:r>
            <a:r>
              <a:rPr lang="en-GB" strike="sngStrike" kern="1200" dirty="0">
                <a:solidFill>
                  <a:schemeClr val="dk1"/>
                </a:solidFill>
              </a:rPr>
              <a:t>20825,</a:t>
            </a:r>
            <a:r>
              <a:rPr lang="en-GB" kern="1200" dirty="0">
                <a:solidFill>
                  <a:schemeClr val="dk1"/>
                </a:solidFill>
              </a:rPr>
              <a:t> 21067, 21607, 20776 and 20394 in doc 11-19</a:t>
            </a:r>
            <a:r>
              <a:rPr lang="en-US" kern="1200" dirty="0">
                <a:solidFill>
                  <a:schemeClr val="dk1"/>
                </a:solidFill>
              </a:rPr>
              <a:t>/1035rxx</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Liwen</a:t>
            </a:r>
            <a:r>
              <a:rPr lang="en-US" kern="1200" dirty="0">
                <a:solidFill>
                  <a:schemeClr val="dk1"/>
                </a:solidFill>
              </a:rPr>
              <a:t> Chu		Second”</a:t>
            </a:r>
            <a:endParaRPr lang="en-US" dirty="0"/>
          </a:p>
        </p:txBody>
      </p:sp>
      <p:sp>
        <p:nvSpPr>
          <p:cNvPr id="4" name="Slide Number Placeholder 3">
            <a:extLst>
              <a:ext uri="{FF2B5EF4-FFF2-40B4-BE49-F238E27FC236}">
                <a16:creationId xmlns:a16="http://schemas.microsoft.com/office/drawing/2014/main" id="{C1332968-8EDA-471D-B6F6-6FB39760BB06}"/>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34567B6-B949-4A5A-B3F9-58C8C23E828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CD57B7-2C05-47BD-9660-A5E56E22B2C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6996115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4C4F3-3C78-415F-90DE-05786021E855}"/>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39E7468F-134F-4C03-BB6B-E38F319ACA6B}"/>
              </a:ext>
            </a:extLst>
          </p:cNvPr>
          <p:cNvSpPr>
            <a:spLocks noGrp="1"/>
          </p:cNvSpPr>
          <p:nvPr>
            <p:ph idx="1"/>
          </p:nvPr>
        </p:nvSpPr>
        <p:spPr/>
        <p:txBody>
          <a:bodyPr/>
          <a:lstStyle/>
          <a:p>
            <a:r>
              <a:rPr lang="en-US" dirty="0"/>
              <a:t>Move to accept resolutions to CIDs </a:t>
            </a:r>
            <a:r>
              <a:rPr lang="en-GB" kern="1200" dirty="0">
                <a:solidFill>
                  <a:schemeClr val="dk1"/>
                </a:solidFill>
              </a:rPr>
              <a:t>20087, 20088, 20166, and 21001</a:t>
            </a:r>
            <a:r>
              <a:rPr lang="en-US" kern="1200" dirty="0">
                <a:solidFill>
                  <a:schemeClr val="dk1"/>
                </a:solidFill>
              </a:rPr>
              <a:t> in doc 11-19/1377rxx</a:t>
            </a:r>
          </a:p>
          <a:p>
            <a:endParaRPr lang="en-US" kern="1200" dirty="0">
              <a:solidFill>
                <a:schemeClr val="dk1"/>
              </a:solidFill>
            </a:endParaRPr>
          </a:p>
          <a:p>
            <a:r>
              <a:rPr lang="en-US" kern="1200" dirty="0">
                <a:solidFill>
                  <a:schemeClr val="dk1"/>
                </a:solidFill>
              </a:rPr>
              <a:t>Move: Po-Kai Huang		Second:</a:t>
            </a:r>
            <a:endParaRPr lang="en-US" dirty="0"/>
          </a:p>
        </p:txBody>
      </p:sp>
      <p:sp>
        <p:nvSpPr>
          <p:cNvPr id="4" name="Slide Number Placeholder 3">
            <a:extLst>
              <a:ext uri="{FF2B5EF4-FFF2-40B4-BE49-F238E27FC236}">
                <a16:creationId xmlns:a16="http://schemas.microsoft.com/office/drawing/2014/main" id="{11C8D2F7-3D93-41F3-8E6C-C9FC8CDB1E3F}"/>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A8BCE90C-81E3-4AEE-AAEB-19890468A6D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BE5C395-1D6B-4695-9BEC-48332666891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8766408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65484-59F1-45FD-8120-3DD4D3D55C27}"/>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FE0236B8-9604-4CDE-BE2C-8D5A3A99E3AD}"/>
              </a:ext>
            </a:extLst>
          </p:cNvPr>
          <p:cNvSpPr>
            <a:spLocks noGrp="1"/>
          </p:cNvSpPr>
          <p:nvPr>
            <p:ph idx="1"/>
          </p:nvPr>
        </p:nvSpPr>
        <p:spPr/>
        <p:txBody>
          <a:bodyPr/>
          <a:lstStyle/>
          <a:p>
            <a:r>
              <a:rPr lang="en-US" dirty="0"/>
              <a:t>Move to accept resolutions to CIDs 20015, 20854, 20110, 20274, 20426, 20430, 20658, 20109, 20610, 20812, 20815, 20909, 20981, 21466, </a:t>
            </a:r>
            <a:r>
              <a:rPr lang="en-US" dirty="0">
                <a:solidFill>
                  <a:srgbClr val="FF0000"/>
                </a:solidFill>
              </a:rPr>
              <a:t>20957,</a:t>
            </a:r>
            <a:r>
              <a:rPr lang="en-US" dirty="0"/>
              <a:t> 20920 in doc 11-19/0619rx</a:t>
            </a:r>
          </a:p>
          <a:p>
            <a:endParaRPr lang="en-US" dirty="0"/>
          </a:p>
          <a:p>
            <a:r>
              <a:rPr lang="en-US" dirty="0"/>
              <a:t>Move: </a:t>
            </a:r>
            <a:r>
              <a:rPr lang="en-US" dirty="0" err="1"/>
              <a:t>Sirini</a:t>
            </a:r>
            <a:r>
              <a:rPr lang="en-US" dirty="0"/>
              <a:t>			Second:</a:t>
            </a:r>
          </a:p>
          <a:p>
            <a:endParaRPr lang="en-US" dirty="0"/>
          </a:p>
        </p:txBody>
      </p:sp>
      <p:sp>
        <p:nvSpPr>
          <p:cNvPr id="4" name="Slide Number Placeholder 3">
            <a:extLst>
              <a:ext uri="{FF2B5EF4-FFF2-40B4-BE49-F238E27FC236}">
                <a16:creationId xmlns:a16="http://schemas.microsoft.com/office/drawing/2014/main" id="{A3E35D3E-C674-480D-AB2C-D4D74B983F51}"/>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9E850F2-A3D8-4AF7-A8E1-8461BBD87AF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908D9C-F549-43BB-928E-B4C2F1AC380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5050072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FA535-FF26-4D8B-9F54-F315FC6A14A4}"/>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4AC9B44D-2C3A-4650-90E6-7D2134EDAA9E}"/>
              </a:ext>
            </a:extLst>
          </p:cNvPr>
          <p:cNvSpPr>
            <a:spLocks noGrp="1"/>
          </p:cNvSpPr>
          <p:nvPr>
            <p:ph idx="1"/>
          </p:nvPr>
        </p:nvSpPr>
        <p:spPr/>
        <p:txBody>
          <a:bodyPr/>
          <a:lstStyle/>
          <a:p>
            <a:r>
              <a:rPr lang="en-US" dirty="0"/>
              <a:t>Move to accept resolutions to CIDs 20092, 20681, 20682, 20906, 21339, 21340, 21341, and 21338 in doc 11-19/1259rx</a:t>
            </a:r>
          </a:p>
          <a:p>
            <a:endParaRPr lang="en-US" dirty="0"/>
          </a:p>
          <a:p>
            <a:r>
              <a:rPr lang="en-US" dirty="0"/>
              <a:t>Move:			Second:</a:t>
            </a:r>
          </a:p>
        </p:txBody>
      </p:sp>
      <p:sp>
        <p:nvSpPr>
          <p:cNvPr id="4" name="Slide Number Placeholder 3">
            <a:extLst>
              <a:ext uri="{FF2B5EF4-FFF2-40B4-BE49-F238E27FC236}">
                <a16:creationId xmlns:a16="http://schemas.microsoft.com/office/drawing/2014/main" id="{BE1ECF0A-E26D-436C-B961-E54978D4CC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FE534996-3E57-4733-871C-E5E44811BF7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7453E73-7CFD-42EB-BF36-C787C23E3A3C}"/>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00127943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E15B-8377-4FA2-8DD7-8E654F9E4F3A}"/>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0DB294C2-20F8-4FE4-B9D6-DF4B4EFFA362}"/>
              </a:ext>
            </a:extLst>
          </p:cNvPr>
          <p:cNvSpPr>
            <a:spLocks noGrp="1"/>
          </p:cNvSpPr>
          <p:nvPr>
            <p:ph idx="1"/>
          </p:nvPr>
        </p:nvSpPr>
        <p:spPr/>
        <p:txBody>
          <a:bodyPr/>
          <a:lstStyle/>
          <a:p>
            <a:r>
              <a:rPr lang="en-US" dirty="0"/>
              <a:t>Move to accept resolutions to CIDs 21203 in doc 11-19/1023rx</a:t>
            </a:r>
          </a:p>
          <a:p>
            <a:endParaRPr lang="en-US" dirty="0"/>
          </a:p>
          <a:p>
            <a:r>
              <a:rPr lang="en-US" dirty="0"/>
              <a:t>Move: </a:t>
            </a:r>
            <a:r>
              <a:rPr lang="en-US" dirty="0" err="1"/>
              <a:t>Liwen</a:t>
            </a:r>
            <a:r>
              <a:rPr lang="en-US" dirty="0"/>
              <a:t> Chu			Second:</a:t>
            </a:r>
          </a:p>
        </p:txBody>
      </p:sp>
      <p:sp>
        <p:nvSpPr>
          <p:cNvPr id="4" name="Slide Number Placeholder 3">
            <a:extLst>
              <a:ext uri="{FF2B5EF4-FFF2-40B4-BE49-F238E27FC236}">
                <a16:creationId xmlns:a16="http://schemas.microsoft.com/office/drawing/2014/main" id="{01F495B7-94E3-40B6-B056-0CF4A1601412}"/>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D572B7FF-BD66-43FF-A675-62C174DDFB4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1AE0898-480C-446E-8FD5-264F48E8CB1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04784597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F776-95AA-4313-8273-EF29622CA767}"/>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EBC55641-CDAC-447F-90FE-B00D667A3246}"/>
              </a:ext>
            </a:extLst>
          </p:cNvPr>
          <p:cNvSpPr>
            <a:spLocks noGrp="1"/>
          </p:cNvSpPr>
          <p:nvPr>
            <p:ph idx="1"/>
          </p:nvPr>
        </p:nvSpPr>
        <p:spPr/>
        <p:txBody>
          <a:bodyPr/>
          <a:lstStyle/>
          <a:p>
            <a:r>
              <a:rPr lang="en-US" dirty="0"/>
              <a:t>Move to accept resolutions to CIDs 29559, 20667, 21306, 20551, 20502 in doc 11-19/1236rx</a:t>
            </a:r>
          </a:p>
          <a:p>
            <a:endParaRPr lang="en-US" dirty="0"/>
          </a:p>
          <a:p>
            <a:r>
              <a:rPr lang="en-US" dirty="0"/>
              <a:t>Move: </a:t>
            </a:r>
            <a:r>
              <a:rPr lang="en-US" dirty="0" err="1"/>
              <a:t>Esward</a:t>
            </a:r>
            <a:r>
              <a:rPr lang="en-US" dirty="0"/>
              <a:t> Au		Second</a:t>
            </a:r>
          </a:p>
        </p:txBody>
      </p:sp>
      <p:sp>
        <p:nvSpPr>
          <p:cNvPr id="4" name="Slide Number Placeholder 3">
            <a:extLst>
              <a:ext uri="{FF2B5EF4-FFF2-40B4-BE49-F238E27FC236}">
                <a16:creationId xmlns:a16="http://schemas.microsoft.com/office/drawing/2014/main" id="{21B02329-7038-4C85-A7C7-B17AAF9A2276}"/>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FD7A9AC-700C-4731-9DD9-06E893247D4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7C8DB5-EB45-4C08-8F30-923FA4A5EA5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27047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F776-95AA-4313-8273-EF29622CA767}"/>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EBC55641-CDAC-447F-90FE-B00D667A3246}"/>
              </a:ext>
            </a:extLst>
          </p:cNvPr>
          <p:cNvSpPr>
            <a:spLocks noGrp="1"/>
          </p:cNvSpPr>
          <p:nvPr>
            <p:ph idx="1"/>
          </p:nvPr>
        </p:nvSpPr>
        <p:spPr/>
        <p:txBody>
          <a:bodyPr/>
          <a:lstStyle/>
          <a:p>
            <a:r>
              <a:rPr lang="en-US" dirty="0"/>
              <a:t>Move to accept resolutions to CIDs 20100 in doc 11-19/1243rx</a:t>
            </a:r>
          </a:p>
          <a:p>
            <a:endParaRPr lang="en-US" dirty="0"/>
          </a:p>
          <a:p>
            <a:r>
              <a:rPr lang="en-US" dirty="0"/>
              <a:t>Move: </a:t>
            </a:r>
            <a:r>
              <a:rPr lang="en-US" dirty="0" err="1"/>
              <a:t>Esward</a:t>
            </a:r>
            <a:r>
              <a:rPr lang="en-US" dirty="0"/>
              <a:t> Au		Second</a:t>
            </a:r>
          </a:p>
        </p:txBody>
      </p:sp>
      <p:sp>
        <p:nvSpPr>
          <p:cNvPr id="4" name="Slide Number Placeholder 3">
            <a:extLst>
              <a:ext uri="{FF2B5EF4-FFF2-40B4-BE49-F238E27FC236}">
                <a16:creationId xmlns:a16="http://schemas.microsoft.com/office/drawing/2014/main" id="{21B02329-7038-4C85-A7C7-B17AAF9A2276}"/>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FD7A9AC-700C-4731-9DD9-06E893247D4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7C8DB5-EB45-4C08-8F30-923FA4A5EA5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51487195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C5C16-F90D-4DB1-B075-346A20EB4279}"/>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91CF3A4C-8EB8-4D5B-83E8-58B1F9AE93F2}"/>
              </a:ext>
            </a:extLst>
          </p:cNvPr>
          <p:cNvSpPr>
            <a:spLocks noGrp="1"/>
          </p:cNvSpPr>
          <p:nvPr>
            <p:ph idx="1"/>
          </p:nvPr>
        </p:nvSpPr>
        <p:spPr/>
        <p:txBody>
          <a:bodyPr/>
          <a:lstStyle/>
          <a:p>
            <a:r>
              <a:rPr lang="en-US" dirty="0"/>
              <a:t>Move to accept resolutions to CIDs </a:t>
            </a:r>
            <a:r>
              <a:rPr lang="en-GB" kern="1200" dirty="0">
                <a:solidFill>
                  <a:schemeClr val="dk1"/>
                </a:solidFill>
              </a:rPr>
              <a:t>20738, 20744, 20745, 21457, 21566 </a:t>
            </a:r>
            <a:r>
              <a:rPr lang="en-US" kern="1200" dirty="0">
                <a:solidFill>
                  <a:schemeClr val="dk1"/>
                </a:solidFill>
              </a:rPr>
              <a:t>in doc 11-19/1458rx</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Yonggang</a:t>
            </a:r>
            <a:r>
              <a:rPr lang="en-US" kern="1200" dirty="0">
                <a:solidFill>
                  <a:schemeClr val="dk1"/>
                </a:solidFill>
              </a:rPr>
              <a:t> Feng			Second:</a:t>
            </a:r>
            <a:endParaRPr lang="en-US" dirty="0"/>
          </a:p>
        </p:txBody>
      </p:sp>
      <p:sp>
        <p:nvSpPr>
          <p:cNvPr id="4" name="Slide Number Placeholder 3">
            <a:extLst>
              <a:ext uri="{FF2B5EF4-FFF2-40B4-BE49-F238E27FC236}">
                <a16:creationId xmlns:a16="http://schemas.microsoft.com/office/drawing/2014/main" id="{2EA18526-2337-4544-9959-8F0F443A47EF}"/>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B902C5C0-6FE5-43BD-AB35-AAF64283356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E6D669A-45B5-4AAA-A0BE-E4E5311174D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709051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28B29-FD59-4701-9E2B-9A86C70D43BA}"/>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15D6F026-641D-4073-BAA8-BB5CEFC3EDD0}"/>
              </a:ext>
            </a:extLst>
          </p:cNvPr>
          <p:cNvSpPr>
            <a:spLocks noGrp="1"/>
          </p:cNvSpPr>
          <p:nvPr>
            <p:ph idx="1"/>
          </p:nvPr>
        </p:nvSpPr>
        <p:spPr/>
        <p:txBody>
          <a:bodyPr/>
          <a:lstStyle/>
          <a:p>
            <a:r>
              <a:rPr lang="en-US" dirty="0"/>
              <a:t>Move to accept resolutions to CIDs 20440, 20498, 20987, 20988, 21028, 20437 in doc 11-19/1237rx </a:t>
            </a:r>
          </a:p>
          <a:p>
            <a:endParaRPr lang="en-US" dirty="0"/>
          </a:p>
          <a:p>
            <a:r>
              <a:rPr lang="en-US" dirty="0"/>
              <a:t>Move: </a:t>
            </a:r>
            <a:r>
              <a:rPr lang="en-US" dirty="0" err="1"/>
              <a:t>Guoqing</a:t>
            </a:r>
            <a:r>
              <a:rPr lang="en-US" dirty="0"/>
              <a:t> Li	</a:t>
            </a:r>
            <a:r>
              <a:rPr lang="en-US"/>
              <a:t>	Second:</a:t>
            </a:r>
            <a:endParaRPr lang="en-US" dirty="0"/>
          </a:p>
        </p:txBody>
      </p:sp>
      <p:sp>
        <p:nvSpPr>
          <p:cNvPr id="4" name="Slide Number Placeholder 3">
            <a:extLst>
              <a:ext uri="{FF2B5EF4-FFF2-40B4-BE49-F238E27FC236}">
                <a16:creationId xmlns:a16="http://schemas.microsoft.com/office/drawing/2014/main" id="{852A4F62-52F1-4A1C-8A48-57401CE5E726}"/>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CA84B13-8D5D-4C7A-8C4B-5AA2A9F1FE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5A3812-E20C-47AE-9464-773BDBF772E3}"/>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1046664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DC3C5-FA8A-4BF6-9E4D-B7D7F294EF7D}"/>
              </a:ext>
            </a:extLst>
          </p:cNvPr>
          <p:cNvSpPr>
            <a:spLocks noGrp="1"/>
          </p:cNvSpPr>
          <p:nvPr>
            <p:ph type="title"/>
          </p:nvPr>
        </p:nvSpPr>
        <p:spPr/>
        <p:txBody>
          <a:bodyPr/>
          <a:lstStyle/>
          <a:p>
            <a:r>
              <a:rPr lang="en-US" dirty="0"/>
              <a:t>11-19/1209 (</a:t>
            </a:r>
            <a:r>
              <a:rPr lang="en-US" dirty="0" err="1"/>
              <a:t>Huizhao</a:t>
            </a:r>
            <a:r>
              <a:rPr lang="en-US" dirty="0"/>
              <a:t> Wang)</a:t>
            </a:r>
          </a:p>
        </p:txBody>
      </p:sp>
      <p:sp>
        <p:nvSpPr>
          <p:cNvPr id="3" name="Content Placeholder 2">
            <a:extLst>
              <a:ext uri="{FF2B5EF4-FFF2-40B4-BE49-F238E27FC236}">
                <a16:creationId xmlns:a16="http://schemas.microsoft.com/office/drawing/2014/main" id="{602C8BF2-4F6E-4411-B104-DD1DC56B2CB8}"/>
              </a:ext>
            </a:extLst>
          </p:cNvPr>
          <p:cNvSpPr>
            <a:spLocks noGrp="1"/>
          </p:cNvSpPr>
          <p:nvPr>
            <p:ph idx="1"/>
          </p:nvPr>
        </p:nvSpPr>
        <p:spPr/>
        <p:txBody>
          <a:bodyPr/>
          <a:lstStyle/>
          <a:p>
            <a:r>
              <a:rPr lang="en-US" dirty="0"/>
              <a:t>Do you accept resolutions to CIDs </a:t>
            </a:r>
            <a:r>
              <a:rPr lang="en-GB" dirty="0"/>
              <a:t>20303, 20633, 20634, </a:t>
            </a:r>
            <a:r>
              <a:rPr lang="en-GB" dirty="0">
                <a:solidFill>
                  <a:srgbClr val="FF0000"/>
                </a:solidFill>
              </a:rPr>
              <a:t>20657</a:t>
            </a:r>
            <a:r>
              <a:rPr lang="en-GB" dirty="0"/>
              <a:t> in doc 11-19/1209r2?</a:t>
            </a:r>
          </a:p>
          <a:p>
            <a:endParaRPr lang="en-GB" dirty="0"/>
          </a:p>
          <a:p>
            <a:r>
              <a:rPr lang="en-GB" dirty="0"/>
              <a:t>Resolutions to CIDs written in black were approved with unanimous consent</a:t>
            </a:r>
          </a:p>
          <a:p>
            <a:endParaRPr lang="en-GB" dirty="0"/>
          </a:p>
          <a:p>
            <a:r>
              <a:rPr lang="en-GB" dirty="0"/>
              <a:t>Resolution to CID 20657 was discussed on PM2 (Monday) </a:t>
            </a:r>
            <a:r>
              <a:rPr lang="en-GB" dirty="0">
                <a:sym typeface="Wingdings" panose="05000000000000000000" pitchFamily="2" charset="2"/>
              </a:rPr>
              <a:t> CID is transferred to Yongho</a:t>
            </a:r>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BACA6624-3D41-4704-844D-07D6CD813FC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D82F65BF-2946-4826-BA94-E14D985D4A7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6E9CCB-0BC0-4481-BA34-AD399654AC3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1393898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01A87-A475-452C-BD6A-5884B0F0EC4C}"/>
              </a:ext>
            </a:extLst>
          </p:cNvPr>
          <p:cNvSpPr>
            <a:spLocks noGrp="1"/>
          </p:cNvSpPr>
          <p:nvPr>
            <p:ph type="title"/>
          </p:nvPr>
        </p:nvSpPr>
        <p:spPr/>
        <p:txBody>
          <a:bodyPr/>
          <a:lstStyle/>
          <a:p>
            <a:r>
              <a:rPr lang="en-US" dirty="0"/>
              <a:t>11-19/1520 (Abhishek Patil)</a:t>
            </a:r>
          </a:p>
        </p:txBody>
      </p:sp>
      <p:sp>
        <p:nvSpPr>
          <p:cNvPr id="3" name="Content Placeholder 2">
            <a:extLst>
              <a:ext uri="{FF2B5EF4-FFF2-40B4-BE49-F238E27FC236}">
                <a16:creationId xmlns:a16="http://schemas.microsoft.com/office/drawing/2014/main" id="{FE963BD5-7613-4D8C-B51B-1B9CBBEBFAEC}"/>
              </a:ext>
            </a:extLst>
          </p:cNvPr>
          <p:cNvSpPr>
            <a:spLocks noGrp="1"/>
          </p:cNvSpPr>
          <p:nvPr>
            <p:ph idx="1"/>
          </p:nvPr>
        </p:nvSpPr>
        <p:spPr/>
        <p:txBody>
          <a:bodyPr/>
          <a:lstStyle/>
          <a:p>
            <a:r>
              <a:rPr lang="en-US" dirty="0"/>
              <a:t>Do you accept resolutions to CID 20021 in doc 11-19/1520r2?</a:t>
            </a:r>
          </a:p>
          <a:p>
            <a:endParaRPr lang="en-US" dirty="0"/>
          </a:p>
          <a:p>
            <a:r>
              <a:rPr lang="en-US" dirty="0"/>
              <a:t>SP is deferred</a:t>
            </a:r>
          </a:p>
          <a:p>
            <a:endParaRPr lang="en-US" dirty="0"/>
          </a:p>
          <a:p>
            <a:r>
              <a:rPr lang="en-US" dirty="0"/>
              <a:t>Approved with unanimous consent. (Monday PM3)</a:t>
            </a:r>
          </a:p>
          <a:p>
            <a:endParaRPr lang="en-US" dirty="0"/>
          </a:p>
          <a:p>
            <a:endParaRPr lang="en-US" dirty="0"/>
          </a:p>
        </p:txBody>
      </p:sp>
      <p:sp>
        <p:nvSpPr>
          <p:cNvPr id="4" name="Slide Number Placeholder 3">
            <a:extLst>
              <a:ext uri="{FF2B5EF4-FFF2-40B4-BE49-F238E27FC236}">
                <a16:creationId xmlns:a16="http://schemas.microsoft.com/office/drawing/2014/main" id="{7E00966B-44AB-4A4E-B2C0-8651DCBB4D41}"/>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85006F44-A354-4022-8E21-E554D4894E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F5513EC-5637-47A9-AE07-65E540E8D77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6220175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635A-232D-47CB-AEB2-3B6D5FD3090E}"/>
              </a:ext>
            </a:extLst>
          </p:cNvPr>
          <p:cNvSpPr>
            <a:spLocks noGrp="1"/>
          </p:cNvSpPr>
          <p:nvPr>
            <p:ph type="title"/>
          </p:nvPr>
        </p:nvSpPr>
        <p:spPr/>
        <p:txBody>
          <a:bodyPr/>
          <a:lstStyle/>
          <a:p>
            <a:r>
              <a:rPr lang="en-US" dirty="0"/>
              <a:t>11-19/1150 (Abhishek Patil)</a:t>
            </a:r>
          </a:p>
        </p:txBody>
      </p:sp>
      <p:sp>
        <p:nvSpPr>
          <p:cNvPr id="3" name="Content Placeholder 2">
            <a:extLst>
              <a:ext uri="{FF2B5EF4-FFF2-40B4-BE49-F238E27FC236}">
                <a16:creationId xmlns:a16="http://schemas.microsoft.com/office/drawing/2014/main" id="{63965168-A17F-4E1A-B015-6A20C9551960}"/>
              </a:ext>
            </a:extLst>
          </p:cNvPr>
          <p:cNvSpPr>
            <a:spLocks noGrp="1"/>
          </p:cNvSpPr>
          <p:nvPr>
            <p:ph idx="1"/>
          </p:nvPr>
        </p:nvSpPr>
        <p:spPr/>
        <p:txBody>
          <a:bodyPr/>
          <a:lstStyle/>
          <a:p>
            <a:r>
              <a:rPr lang="en-US" dirty="0"/>
              <a:t>Do you accept resolutions to CIDs 20445, 21288, 21287, 21286, 20382 in doc 11-19/1150r2?</a:t>
            </a:r>
          </a:p>
          <a:p>
            <a:endParaRPr lang="en-US" dirty="0"/>
          </a:p>
          <a:p>
            <a:r>
              <a:rPr lang="en-US" dirty="0"/>
              <a:t>Need to check with </a:t>
            </a:r>
            <a:r>
              <a:rPr lang="en-US" dirty="0" err="1"/>
              <a:t>TGm</a:t>
            </a:r>
            <a:r>
              <a:rPr lang="en-US" dirty="0"/>
              <a:t> Editor on the case for the letter “L” in “Co-located”</a:t>
            </a:r>
          </a:p>
          <a:p>
            <a:endParaRPr lang="en-US" dirty="0"/>
          </a:p>
          <a:p>
            <a:r>
              <a:rPr lang="en-US" dirty="0"/>
              <a:t>Approved with unanimous consent. </a:t>
            </a:r>
          </a:p>
          <a:p>
            <a:endParaRPr lang="en-US" dirty="0"/>
          </a:p>
          <a:p>
            <a:endParaRPr lang="en-US" dirty="0"/>
          </a:p>
        </p:txBody>
      </p:sp>
      <p:sp>
        <p:nvSpPr>
          <p:cNvPr id="4" name="Slide Number Placeholder 3">
            <a:extLst>
              <a:ext uri="{FF2B5EF4-FFF2-40B4-BE49-F238E27FC236}">
                <a16:creationId xmlns:a16="http://schemas.microsoft.com/office/drawing/2014/main" id="{688CA2D8-40D7-44C7-AD47-B9D89928747E}"/>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DC7FE5B6-5C1E-4CC2-8142-E403E888B3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AAD5A4-9665-4A6F-96BF-C2ABED5EF74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98609189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33E81-542E-4278-8617-2F0852794EBA}"/>
              </a:ext>
            </a:extLst>
          </p:cNvPr>
          <p:cNvSpPr>
            <a:spLocks noGrp="1"/>
          </p:cNvSpPr>
          <p:nvPr>
            <p:ph type="title"/>
          </p:nvPr>
        </p:nvSpPr>
        <p:spPr/>
        <p:txBody>
          <a:bodyPr/>
          <a:lstStyle/>
          <a:p>
            <a:r>
              <a:rPr lang="en-US" dirty="0"/>
              <a:t>11-19/1496 (Alfred Asterjadhi)</a:t>
            </a:r>
          </a:p>
        </p:txBody>
      </p:sp>
      <p:sp>
        <p:nvSpPr>
          <p:cNvPr id="3" name="Content Placeholder 2">
            <a:extLst>
              <a:ext uri="{FF2B5EF4-FFF2-40B4-BE49-F238E27FC236}">
                <a16:creationId xmlns:a16="http://schemas.microsoft.com/office/drawing/2014/main" id="{3DE635DA-F77F-4D92-A225-EDEBE94D7961}"/>
              </a:ext>
            </a:extLst>
          </p:cNvPr>
          <p:cNvSpPr>
            <a:spLocks noGrp="1"/>
          </p:cNvSpPr>
          <p:nvPr>
            <p:ph idx="1"/>
          </p:nvPr>
        </p:nvSpPr>
        <p:spPr/>
        <p:txBody>
          <a:bodyPr/>
          <a:lstStyle/>
          <a:p>
            <a:r>
              <a:rPr lang="en-US" dirty="0"/>
              <a:t>Do you accept resolutions to CIDs </a:t>
            </a:r>
            <a:r>
              <a:rPr lang="en-GB" dirty="0"/>
              <a:t>20600, 20911</a:t>
            </a:r>
            <a:r>
              <a:rPr lang="en-US" dirty="0"/>
              <a:t> in doc 11-19/1496r0?</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0024921B-AD75-4DD3-A8CD-304A6D873508}"/>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6AFC68E2-861E-4040-8370-DA31D9C7FD6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539CEF-EF3E-4E44-8D94-874C47938703}"/>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905876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54D1A-5073-48F7-B849-C5103DCEA84E}"/>
              </a:ext>
            </a:extLst>
          </p:cNvPr>
          <p:cNvSpPr>
            <a:spLocks noGrp="1"/>
          </p:cNvSpPr>
          <p:nvPr>
            <p:ph type="title"/>
          </p:nvPr>
        </p:nvSpPr>
        <p:spPr/>
        <p:txBody>
          <a:bodyPr/>
          <a:lstStyle/>
          <a:p>
            <a:r>
              <a:rPr lang="en-US" dirty="0"/>
              <a:t>11-19/1388 (Alfred Asterjadhi)</a:t>
            </a:r>
          </a:p>
        </p:txBody>
      </p:sp>
      <p:sp>
        <p:nvSpPr>
          <p:cNvPr id="3" name="Content Placeholder 2">
            <a:extLst>
              <a:ext uri="{FF2B5EF4-FFF2-40B4-BE49-F238E27FC236}">
                <a16:creationId xmlns:a16="http://schemas.microsoft.com/office/drawing/2014/main" id="{1A676428-58D7-4777-A09B-76123104ED36}"/>
              </a:ext>
            </a:extLst>
          </p:cNvPr>
          <p:cNvSpPr>
            <a:spLocks noGrp="1"/>
          </p:cNvSpPr>
          <p:nvPr>
            <p:ph idx="1"/>
          </p:nvPr>
        </p:nvSpPr>
        <p:spPr/>
        <p:txBody>
          <a:bodyPr/>
          <a:lstStyle/>
          <a:p>
            <a:r>
              <a:rPr lang="en-US" dirty="0"/>
              <a:t>Do you accept resolutions to CIDs </a:t>
            </a:r>
            <a:r>
              <a:rPr lang="en-GB" dirty="0"/>
              <a:t>20210, 21581</a:t>
            </a:r>
            <a:r>
              <a:rPr lang="en-US" dirty="0"/>
              <a:t> in doc 11-19/1388r4?</a:t>
            </a:r>
          </a:p>
          <a:p>
            <a:endParaRPr lang="en-US" dirty="0"/>
          </a:p>
          <a:p>
            <a:r>
              <a:rPr lang="en-US" dirty="0"/>
              <a:t>Approved with unanimous consent (Tuesday AM2(</a:t>
            </a:r>
          </a:p>
          <a:p>
            <a:endParaRPr lang="en-US" dirty="0"/>
          </a:p>
          <a:p>
            <a:endParaRPr lang="en-US" dirty="0"/>
          </a:p>
        </p:txBody>
      </p:sp>
      <p:sp>
        <p:nvSpPr>
          <p:cNvPr id="4" name="Slide Number Placeholder 3">
            <a:extLst>
              <a:ext uri="{FF2B5EF4-FFF2-40B4-BE49-F238E27FC236}">
                <a16:creationId xmlns:a16="http://schemas.microsoft.com/office/drawing/2014/main" id="{0AE37325-E4C2-41B7-9B3F-340A9319F4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2BE7814-E5F4-4799-990F-94CEE4DBBEE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B0F5D23-E863-44AA-B327-25972015B8B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74617022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175E7-6849-4102-8D0D-68450E3BE065}"/>
              </a:ext>
            </a:extLst>
          </p:cNvPr>
          <p:cNvSpPr>
            <a:spLocks noGrp="1"/>
          </p:cNvSpPr>
          <p:nvPr>
            <p:ph type="title"/>
          </p:nvPr>
        </p:nvSpPr>
        <p:spPr/>
        <p:txBody>
          <a:bodyPr/>
          <a:lstStyle/>
          <a:p>
            <a:r>
              <a:rPr lang="en-US" dirty="0"/>
              <a:t>11-19/0770 (Yongho Seok)</a:t>
            </a:r>
          </a:p>
        </p:txBody>
      </p:sp>
      <p:sp>
        <p:nvSpPr>
          <p:cNvPr id="3" name="Content Placeholder 2">
            <a:extLst>
              <a:ext uri="{FF2B5EF4-FFF2-40B4-BE49-F238E27FC236}">
                <a16:creationId xmlns:a16="http://schemas.microsoft.com/office/drawing/2014/main" id="{1225B07C-88C7-44E6-8A3C-5CB4FF587D7E}"/>
              </a:ext>
            </a:extLst>
          </p:cNvPr>
          <p:cNvSpPr>
            <a:spLocks noGrp="1"/>
          </p:cNvSpPr>
          <p:nvPr>
            <p:ph idx="1"/>
          </p:nvPr>
        </p:nvSpPr>
        <p:spPr/>
        <p:txBody>
          <a:bodyPr/>
          <a:lstStyle/>
          <a:p>
            <a:r>
              <a:rPr lang="en-US" dirty="0"/>
              <a:t>Do you accept resolutions to CIDs 20743, </a:t>
            </a:r>
            <a:r>
              <a:rPr lang="en-GB" dirty="0"/>
              <a:t>21513, 20237, 20606, 20713, 20913, </a:t>
            </a:r>
            <a:r>
              <a:rPr lang="en-GB" dirty="0">
                <a:solidFill>
                  <a:srgbClr val="FF0000"/>
                </a:solidFill>
              </a:rPr>
              <a:t>20690</a:t>
            </a:r>
            <a:r>
              <a:rPr lang="en-GB" dirty="0"/>
              <a:t>, 21138, 21361, 21362 in doc 11-19/0770r5?</a:t>
            </a:r>
          </a:p>
          <a:p>
            <a:endParaRPr lang="en-GB" dirty="0"/>
          </a:p>
          <a:p>
            <a:r>
              <a:rPr lang="en-GB" dirty="0">
                <a:highlight>
                  <a:srgbClr val="00FF00"/>
                </a:highlight>
              </a:rPr>
              <a:t>Y/N/A: 6/0/3</a:t>
            </a:r>
          </a:p>
          <a:p>
            <a:endParaRPr lang="en-GB" dirty="0"/>
          </a:p>
          <a:p>
            <a:endParaRPr lang="en-US" dirty="0"/>
          </a:p>
        </p:txBody>
      </p:sp>
      <p:sp>
        <p:nvSpPr>
          <p:cNvPr id="4" name="Slide Number Placeholder 3">
            <a:extLst>
              <a:ext uri="{FF2B5EF4-FFF2-40B4-BE49-F238E27FC236}">
                <a16:creationId xmlns:a16="http://schemas.microsoft.com/office/drawing/2014/main" id="{E8E46BCA-9F24-426B-9300-6CAADA84FC3C}"/>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797AFD3B-51B7-49C1-BCBC-12C82C18ACF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94F12E-531D-45A3-A0FB-713CAFD9A59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1430048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C2BA3-EC6D-46BE-90F5-B8D606150979}"/>
              </a:ext>
            </a:extLst>
          </p:cNvPr>
          <p:cNvSpPr>
            <a:spLocks noGrp="1"/>
          </p:cNvSpPr>
          <p:nvPr>
            <p:ph type="title"/>
          </p:nvPr>
        </p:nvSpPr>
        <p:spPr/>
        <p:txBody>
          <a:bodyPr/>
          <a:lstStyle/>
          <a:p>
            <a:r>
              <a:rPr lang="en-US" dirty="0"/>
              <a:t>11-19/0966 (Alfred Asterjadhi)</a:t>
            </a:r>
          </a:p>
        </p:txBody>
      </p:sp>
      <p:sp>
        <p:nvSpPr>
          <p:cNvPr id="3" name="Content Placeholder 2">
            <a:extLst>
              <a:ext uri="{FF2B5EF4-FFF2-40B4-BE49-F238E27FC236}">
                <a16:creationId xmlns:a16="http://schemas.microsoft.com/office/drawing/2014/main" id="{81C18712-EE99-41D8-B4DE-4C944FDB6310}"/>
              </a:ext>
            </a:extLst>
          </p:cNvPr>
          <p:cNvSpPr>
            <a:spLocks noGrp="1"/>
          </p:cNvSpPr>
          <p:nvPr>
            <p:ph idx="1"/>
          </p:nvPr>
        </p:nvSpPr>
        <p:spPr/>
        <p:txBody>
          <a:bodyPr/>
          <a:lstStyle/>
          <a:p>
            <a:pPr lvl="0"/>
            <a:r>
              <a:rPr lang="en-US" dirty="0"/>
              <a:t>Do you accept resolutions to CIDs </a:t>
            </a:r>
            <a:r>
              <a:rPr lang="en-GB" dirty="0"/>
              <a:t>20229, 20230, 20231, 20232, 20235, 20400, 20405, 20543, 20836, 20837, </a:t>
            </a:r>
            <a:r>
              <a:rPr lang="en-GB" dirty="0">
                <a:solidFill>
                  <a:srgbClr val="FF0000"/>
                </a:solidFill>
              </a:rPr>
              <a:t>20846</a:t>
            </a:r>
            <a:r>
              <a:rPr lang="en-GB" dirty="0"/>
              <a:t>, 20847, 21051 in doc 11-19/0966r1?</a:t>
            </a:r>
          </a:p>
          <a:p>
            <a:pPr lvl="0"/>
            <a:endParaRPr lang="en-GB" dirty="0"/>
          </a:p>
          <a:p>
            <a:pPr lvl="0"/>
            <a:r>
              <a:rPr lang="en-GB" dirty="0"/>
              <a:t>20543 needs to review the figure</a:t>
            </a:r>
          </a:p>
          <a:p>
            <a:pPr lvl="0"/>
            <a:endParaRPr lang="en-GB" dirty="0"/>
          </a:p>
          <a:p>
            <a:pPr lvl="0"/>
            <a:r>
              <a:rPr lang="en-GB" dirty="0"/>
              <a:t>Approved with unanimous consent (excluding the 20846)</a:t>
            </a:r>
          </a:p>
          <a:p>
            <a:pPr lvl="0"/>
            <a:endParaRPr lang="en-GB" dirty="0"/>
          </a:p>
          <a:p>
            <a:pPr lvl="0"/>
            <a:endParaRPr lang="en-GB" dirty="0"/>
          </a:p>
          <a:p>
            <a:pPr lvl="0"/>
            <a:endParaRPr lang="en-GB" dirty="0"/>
          </a:p>
          <a:p>
            <a:pPr lvl="0"/>
            <a:endParaRPr lang="en-US" dirty="0"/>
          </a:p>
          <a:p>
            <a:r>
              <a:rPr lang="en-GB" dirty="0"/>
              <a:t> </a:t>
            </a:r>
            <a:endParaRPr lang="en-US" dirty="0"/>
          </a:p>
          <a:p>
            <a:endParaRPr lang="en-US" dirty="0"/>
          </a:p>
        </p:txBody>
      </p:sp>
      <p:sp>
        <p:nvSpPr>
          <p:cNvPr id="4" name="Slide Number Placeholder 3">
            <a:extLst>
              <a:ext uri="{FF2B5EF4-FFF2-40B4-BE49-F238E27FC236}">
                <a16:creationId xmlns:a16="http://schemas.microsoft.com/office/drawing/2014/main" id="{656F9E83-0FEB-4AA5-A0BC-1D3B1518CA1B}"/>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EF58B05-009B-41D4-A58D-B81678D7B4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B19FAD-50A1-4D43-B08F-2194EFE44CF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27106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49340-822D-4CB4-B41C-D12FCDEBA529}"/>
              </a:ext>
            </a:extLst>
          </p:cNvPr>
          <p:cNvSpPr>
            <a:spLocks noGrp="1"/>
          </p:cNvSpPr>
          <p:nvPr>
            <p:ph type="title"/>
          </p:nvPr>
        </p:nvSpPr>
        <p:spPr/>
        <p:txBody>
          <a:bodyPr/>
          <a:lstStyle/>
          <a:p>
            <a:r>
              <a:rPr lang="en-US" dirty="0"/>
              <a:t>11-19/1219 (Alfred Asterjadhi)</a:t>
            </a:r>
          </a:p>
        </p:txBody>
      </p:sp>
      <p:sp>
        <p:nvSpPr>
          <p:cNvPr id="3" name="Content Placeholder 2">
            <a:extLst>
              <a:ext uri="{FF2B5EF4-FFF2-40B4-BE49-F238E27FC236}">
                <a16:creationId xmlns:a16="http://schemas.microsoft.com/office/drawing/2014/main" id="{5B108315-EB76-4019-AFE7-7B2D781D8771}"/>
              </a:ext>
            </a:extLst>
          </p:cNvPr>
          <p:cNvSpPr>
            <a:spLocks noGrp="1"/>
          </p:cNvSpPr>
          <p:nvPr>
            <p:ph idx="1"/>
          </p:nvPr>
        </p:nvSpPr>
        <p:spPr/>
        <p:txBody>
          <a:bodyPr/>
          <a:lstStyle/>
          <a:p>
            <a:r>
              <a:rPr lang="en-US" dirty="0"/>
              <a:t>Do you accept resolution to CIDs 20107 in doc 11-12/1219r0?</a:t>
            </a:r>
          </a:p>
          <a:p>
            <a:endParaRPr lang="en-US" dirty="0"/>
          </a:p>
          <a:p>
            <a:r>
              <a:rPr lang="en-US" dirty="0"/>
              <a:t>Approved with unanimous consent </a:t>
            </a:r>
          </a:p>
        </p:txBody>
      </p:sp>
      <p:sp>
        <p:nvSpPr>
          <p:cNvPr id="4" name="Slide Number Placeholder 3">
            <a:extLst>
              <a:ext uri="{FF2B5EF4-FFF2-40B4-BE49-F238E27FC236}">
                <a16:creationId xmlns:a16="http://schemas.microsoft.com/office/drawing/2014/main" id="{E110CAA4-1D7C-4526-BDFA-34CE4857381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77ABAC42-FB7F-427B-AFFA-C39820F2AF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52B0472-999E-4654-9807-35A85F9C052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4550932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388-C988-4461-AF70-4AB7DA78F21C}"/>
              </a:ext>
            </a:extLst>
          </p:cNvPr>
          <p:cNvSpPr>
            <a:spLocks noGrp="1"/>
          </p:cNvSpPr>
          <p:nvPr>
            <p:ph type="title"/>
          </p:nvPr>
        </p:nvSpPr>
        <p:spPr/>
        <p:txBody>
          <a:bodyPr/>
          <a:lstStyle/>
          <a:p>
            <a:r>
              <a:rPr lang="en-US" dirty="0"/>
              <a:t>11-19/1631 (Kaiying Lu)</a:t>
            </a:r>
          </a:p>
        </p:txBody>
      </p:sp>
      <p:sp>
        <p:nvSpPr>
          <p:cNvPr id="4" name="Slide Number Placeholder 3">
            <a:extLst>
              <a:ext uri="{FF2B5EF4-FFF2-40B4-BE49-F238E27FC236}">
                <a16:creationId xmlns:a16="http://schemas.microsoft.com/office/drawing/2014/main" id="{B7C5ECF2-4C04-4B9C-9013-32F5F50E52BA}"/>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06CD3CEE-16C1-4B8E-963E-12124E4F266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9B6C9FD-B742-472B-9F22-E2DB00D9F273}"/>
              </a:ext>
            </a:extLst>
          </p:cNvPr>
          <p:cNvSpPr>
            <a:spLocks noGrp="1"/>
          </p:cNvSpPr>
          <p:nvPr>
            <p:ph type="dt" idx="15"/>
          </p:nvPr>
        </p:nvSpPr>
        <p:spPr/>
        <p:txBody>
          <a:bodyPr/>
          <a:lstStyle/>
          <a:p>
            <a:r>
              <a:rPr lang="en-US"/>
              <a:t>September 2019</a:t>
            </a:r>
            <a:endParaRPr lang="en-GB" dirty="0"/>
          </a:p>
        </p:txBody>
      </p:sp>
      <p:sp>
        <p:nvSpPr>
          <p:cNvPr id="11" name="Content Placeholder 10">
            <a:extLst>
              <a:ext uri="{FF2B5EF4-FFF2-40B4-BE49-F238E27FC236}">
                <a16:creationId xmlns:a16="http://schemas.microsoft.com/office/drawing/2014/main" id="{FEDC11F6-B587-42A6-AA1A-F3F6B460BE7A}"/>
              </a:ext>
            </a:extLst>
          </p:cNvPr>
          <p:cNvSpPr>
            <a:spLocks noGrp="1"/>
          </p:cNvSpPr>
          <p:nvPr>
            <p:ph idx="1"/>
          </p:nvPr>
        </p:nvSpPr>
        <p:spPr/>
        <p:txBody>
          <a:bodyPr/>
          <a:lstStyle/>
          <a:p>
            <a:r>
              <a:rPr lang="en-US" dirty="0"/>
              <a:t>Do you accept resolutions to CIDs </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20571, 20964, 20968 in doc 11-19/1631r1?</a:t>
            </a:r>
          </a:p>
          <a:p>
            <a:endPar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Y/N/A: </a:t>
            </a:r>
            <a:r>
              <a:rPr lang="en-US" altLang="ko-KR" b="0" dirty="0">
                <a:solidFill>
                  <a:schemeClr val="tx1"/>
                </a:solidFill>
                <a:highlight>
                  <a:srgbClr val="00FF00"/>
                </a:highlight>
                <a:latin typeface="Calibri" panose="020F0502020204030204" pitchFamily="34" charset="0"/>
                <a:ea typeface="SimSun" panose="02010600030101010101" pitchFamily="2" charset="-122"/>
                <a:cs typeface="Times New Roman" panose="02020603050405020304" pitchFamily="18" charset="0"/>
              </a:rPr>
              <a:t>8/0/1</a:t>
            </a:r>
          </a:p>
          <a:p>
            <a:endParaRPr lang="en-US" altLang="ko-KR" sz="5400"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endParaRPr lang="en-US" altLang="ko-KR" sz="5400" b="0" dirty="0">
              <a:solidFill>
                <a:schemeClr val="tx1"/>
              </a:solidFill>
              <a:latin typeface="Arial" panose="020B0604020202020204" pitchFamily="34" charset="0"/>
            </a:endParaRPr>
          </a:p>
          <a:p>
            <a:endParaRPr lang="en-US" dirty="0"/>
          </a:p>
        </p:txBody>
      </p:sp>
    </p:spTree>
    <p:extLst>
      <p:ext uri="{BB962C8B-B14F-4D97-AF65-F5344CB8AC3E}">
        <p14:creationId xmlns:p14="http://schemas.microsoft.com/office/powerpoint/2010/main" val="370801508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721A9-E967-4B9B-9667-CF36153B6B42}"/>
              </a:ext>
            </a:extLst>
          </p:cNvPr>
          <p:cNvSpPr>
            <a:spLocks noGrp="1"/>
          </p:cNvSpPr>
          <p:nvPr>
            <p:ph type="title"/>
          </p:nvPr>
        </p:nvSpPr>
        <p:spPr/>
        <p:txBody>
          <a:bodyPr/>
          <a:lstStyle/>
          <a:p>
            <a:r>
              <a:rPr lang="en-US" dirty="0"/>
              <a:t>11-19/1629 (</a:t>
            </a:r>
            <a:r>
              <a:rPr lang="en-US" dirty="0" err="1"/>
              <a:t>Liwen</a:t>
            </a:r>
            <a:r>
              <a:rPr lang="en-US" dirty="0"/>
              <a:t> Chu)</a:t>
            </a:r>
          </a:p>
        </p:txBody>
      </p:sp>
      <p:sp>
        <p:nvSpPr>
          <p:cNvPr id="3" name="Content Placeholder 2">
            <a:extLst>
              <a:ext uri="{FF2B5EF4-FFF2-40B4-BE49-F238E27FC236}">
                <a16:creationId xmlns:a16="http://schemas.microsoft.com/office/drawing/2014/main" id="{101BBEC6-D0FC-4F93-8571-A1B249448FC4}"/>
              </a:ext>
            </a:extLst>
          </p:cNvPr>
          <p:cNvSpPr>
            <a:spLocks noGrp="1"/>
          </p:cNvSpPr>
          <p:nvPr>
            <p:ph idx="1"/>
          </p:nvPr>
        </p:nvSpPr>
        <p:spPr/>
        <p:txBody>
          <a:bodyPr/>
          <a:lstStyle/>
          <a:p>
            <a:r>
              <a:rPr lang="en-US" dirty="0"/>
              <a:t>Do you accept resolutions to CIDs 21290, 20768 in doc 11-19/1629r1?</a:t>
            </a:r>
          </a:p>
          <a:p>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332453EA-6F92-49A1-B6BB-9EE3AA7AE25B}"/>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0276F325-EAB0-461B-9FA4-E61DCCEAC25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69758C-BD0D-409B-B57F-1A8606CBDEC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833601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9A311-8594-45C2-8B97-A1E199BB1F0E}"/>
              </a:ext>
            </a:extLst>
          </p:cNvPr>
          <p:cNvSpPr>
            <a:spLocks noGrp="1"/>
          </p:cNvSpPr>
          <p:nvPr>
            <p:ph type="title"/>
          </p:nvPr>
        </p:nvSpPr>
        <p:spPr/>
        <p:txBody>
          <a:bodyPr/>
          <a:lstStyle/>
          <a:p>
            <a:r>
              <a:rPr lang="en-US" dirty="0"/>
              <a:t>11-19/1635 (Edward Au)</a:t>
            </a:r>
          </a:p>
        </p:txBody>
      </p:sp>
      <p:sp>
        <p:nvSpPr>
          <p:cNvPr id="3" name="Content Placeholder 2">
            <a:extLst>
              <a:ext uri="{FF2B5EF4-FFF2-40B4-BE49-F238E27FC236}">
                <a16:creationId xmlns:a16="http://schemas.microsoft.com/office/drawing/2014/main" id="{1386B728-B686-4F56-8393-C757F49397F3}"/>
              </a:ext>
            </a:extLst>
          </p:cNvPr>
          <p:cNvSpPr>
            <a:spLocks noGrp="1"/>
          </p:cNvSpPr>
          <p:nvPr>
            <p:ph idx="1"/>
          </p:nvPr>
        </p:nvSpPr>
        <p:spPr/>
        <p:txBody>
          <a:bodyPr/>
          <a:lstStyle/>
          <a:p>
            <a:r>
              <a:rPr lang="en-US" dirty="0"/>
              <a:t>Do you accept resolution to CID 20566 in doc 11-19/1635r1?</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946B741A-67B2-4EF5-B1F9-07E4FC30945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662D1A7-EFC1-4051-8C6C-517E643225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D7187A2-2962-4C5C-A4FF-68604B45BD2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76532379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11-19/0613 (Matt)</a:t>
            </a:r>
          </a:p>
        </p:txBody>
      </p:sp>
      <p:sp>
        <p:nvSpPr>
          <p:cNvPr id="3" name="Content Placeholder 2"/>
          <p:cNvSpPr>
            <a:spLocks noGrp="1"/>
          </p:cNvSpPr>
          <p:nvPr>
            <p:ph idx="1"/>
          </p:nvPr>
        </p:nvSpPr>
        <p:spPr/>
        <p:txBody>
          <a:bodyPr/>
          <a:lstStyle/>
          <a:p>
            <a:r>
              <a:rPr lang="en-US" dirty="0"/>
              <a:t>Do you accept resolutions to CIDs </a:t>
            </a:r>
            <a:r>
              <a:rPr lang="en-GB" dirty="0"/>
              <a:t>20342, 20343, </a:t>
            </a:r>
            <a:r>
              <a:rPr lang="en-GB" dirty="0">
                <a:solidFill>
                  <a:schemeClr val="tx1"/>
                </a:solidFill>
              </a:rPr>
              <a:t>20559, 20168, 20304, 20305, 20306, 20307, 20279, 20336, 20345, 21115, 21116, 21117, 21118, 20678  in d</a:t>
            </a:r>
            <a:r>
              <a:rPr lang="en-GB" dirty="0"/>
              <a:t>oc 11-19/0613r6?</a:t>
            </a:r>
          </a:p>
          <a:p>
            <a:endParaRPr lang="en-GB" dirty="0"/>
          </a:p>
          <a:p>
            <a:r>
              <a:rPr lang="en-GB" dirty="0"/>
              <a:t>Agreed with no objection</a:t>
            </a:r>
          </a:p>
          <a:p>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0345788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11-19/917r2 (matt)</a:t>
            </a:r>
          </a:p>
        </p:txBody>
      </p:sp>
      <p:sp>
        <p:nvSpPr>
          <p:cNvPr id="3" name="Content Placeholder 2"/>
          <p:cNvSpPr>
            <a:spLocks noGrp="1"/>
          </p:cNvSpPr>
          <p:nvPr>
            <p:ph idx="1"/>
          </p:nvPr>
        </p:nvSpPr>
        <p:spPr/>
        <p:txBody>
          <a:bodyPr/>
          <a:lstStyle/>
          <a:p>
            <a:r>
              <a:rPr lang="en-US" dirty="0"/>
              <a:t>Do you accept resolutions to CIDs </a:t>
            </a:r>
            <a:r>
              <a:rPr lang="en-GB" dirty="0"/>
              <a:t>20512, 21131, 21132, 21129 in doc 11-19/917r2?</a:t>
            </a:r>
          </a:p>
          <a:p>
            <a:endParaRPr lang="en-GB" dirty="0"/>
          </a:p>
          <a:p>
            <a:r>
              <a:rPr lang="en-GB" dirty="0"/>
              <a:t>Agreed with no objection</a:t>
            </a:r>
          </a:p>
          <a:p>
            <a:endParaRPr lang="en-GB"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5738874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11-19/1609r1 (Ming)</a:t>
            </a:r>
          </a:p>
        </p:txBody>
      </p:sp>
      <p:sp>
        <p:nvSpPr>
          <p:cNvPr id="3" name="Content Placeholder 2"/>
          <p:cNvSpPr>
            <a:spLocks noGrp="1"/>
          </p:cNvSpPr>
          <p:nvPr>
            <p:ph idx="1"/>
          </p:nvPr>
        </p:nvSpPr>
        <p:spPr/>
        <p:txBody>
          <a:bodyPr/>
          <a:lstStyle/>
          <a:p>
            <a:r>
              <a:rPr lang="en-US" dirty="0"/>
              <a:t>Do you accept resolutions to CIDs </a:t>
            </a:r>
            <a:r>
              <a:rPr lang="en-GB" dirty="0"/>
              <a:t>20732 20733 21450 in doc 11-19/1609r1?</a:t>
            </a:r>
          </a:p>
          <a:p>
            <a:endParaRPr lang="en-GB" dirty="0"/>
          </a:p>
          <a:p>
            <a:r>
              <a:rPr lang="en-GB" dirty="0"/>
              <a:t>Y: </a:t>
            </a:r>
          </a:p>
          <a:p>
            <a:r>
              <a:rPr lang="en-GB" dirty="0"/>
              <a:t>N: </a:t>
            </a:r>
          </a:p>
          <a:p>
            <a:r>
              <a:rPr lang="en-GB" dirty="0"/>
              <a:t>A: </a:t>
            </a:r>
          </a:p>
          <a:p>
            <a:endParaRPr lang="en-GB" dirty="0"/>
          </a:p>
          <a:p>
            <a:r>
              <a:rPr lang="en-GB" dirty="0"/>
              <a:t>Agreed with no objection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924384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11-19/1186r3 (Lochan)</a:t>
            </a:r>
          </a:p>
        </p:txBody>
      </p:sp>
      <p:sp>
        <p:nvSpPr>
          <p:cNvPr id="3" name="Content Placeholder 2"/>
          <p:cNvSpPr>
            <a:spLocks noGrp="1"/>
          </p:cNvSpPr>
          <p:nvPr>
            <p:ph idx="1"/>
          </p:nvPr>
        </p:nvSpPr>
        <p:spPr/>
        <p:txBody>
          <a:bodyPr/>
          <a:lstStyle/>
          <a:p>
            <a:r>
              <a:rPr lang="en-US" dirty="0"/>
              <a:t>Do you accept resolutions to CIDs </a:t>
            </a:r>
            <a:r>
              <a:rPr lang="en-GB" dirty="0"/>
              <a:t>20865 20866 20867 in doc 11-19/1186r3?</a:t>
            </a:r>
          </a:p>
          <a:p>
            <a:endParaRPr lang="en-GB" dirty="0"/>
          </a:p>
          <a:p>
            <a:r>
              <a:rPr lang="en-GB" dirty="0"/>
              <a:t>Y: </a:t>
            </a:r>
          </a:p>
          <a:p>
            <a:r>
              <a:rPr lang="en-GB" dirty="0"/>
              <a:t>N: </a:t>
            </a:r>
          </a:p>
          <a:p>
            <a:r>
              <a:rPr lang="en-GB" dirty="0"/>
              <a:t>A: </a:t>
            </a:r>
          </a:p>
          <a:p>
            <a:endParaRPr lang="en-GB" dirty="0"/>
          </a:p>
          <a:p>
            <a:r>
              <a:rPr lang="en-GB" dirty="0"/>
              <a:t>Agreed with no objection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57342667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11-19/1627r0 (Laurent)</a:t>
            </a:r>
          </a:p>
        </p:txBody>
      </p:sp>
      <p:sp>
        <p:nvSpPr>
          <p:cNvPr id="3" name="Content Placeholder 2"/>
          <p:cNvSpPr>
            <a:spLocks noGrp="1"/>
          </p:cNvSpPr>
          <p:nvPr>
            <p:ph idx="1"/>
          </p:nvPr>
        </p:nvSpPr>
        <p:spPr/>
        <p:txBody>
          <a:bodyPr/>
          <a:lstStyle/>
          <a:p>
            <a:r>
              <a:rPr lang="en-US" dirty="0"/>
              <a:t>Do you accept resolutions to CIDs </a:t>
            </a:r>
            <a:r>
              <a:rPr lang="en-GB" dirty="0"/>
              <a:t>21552 in doc 11-19/1627r0?</a:t>
            </a:r>
          </a:p>
          <a:p>
            <a:endParaRPr lang="en-GB" dirty="0"/>
          </a:p>
          <a:p>
            <a:r>
              <a:rPr lang="en-GB" dirty="0"/>
              <a:t>Y: </a:t>
            </a:r>
          </a:p>
          <a:p>
            <a:r>
              <a:rPr lang="en-GB" dirty="0"/>
              <a:t>N: </a:t>
            </a:r>
          </a:p>
          <a:p>
            <a:r>
              <a:rPr lang="en-GB" dirty="0"/>
              <a:t>A: </a:t>
            </a:r>
          </a:p>
          <a:p>
            <a:endParaRPr lang="en-GB" dirty="0"/>
          </a:p>
          <a:p>
            <a:r>
              <a:rPr lang="en-GB" dirty="0"/>
              <a:t>Agreed with no objection</a:t>
            </a:r>
          </a:p>
          <a:p>
            <a:endParaRPr lang="en-GB"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3102806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 (11-19/1515, CR)</a:t>
            </a:r>
            <a:endParaRPr lang="zh-CN" altLang="en-US" dirty="0"/>
          </a:p>
        </p:txBody>
      </p:sp>
      <p:sp>
        <p:nvSpPr>
          <p:cNvPr id="3" name="内容占位符 2"/>
          <p:cNvSpPr>
            <a:spLocks noGrp="1"/>
          </p:cNvSpPr>
          <p:nvPr>
            <p:ph idx="1"/>
          </p:nvPr>
        </p:nvSpPr>
        <p:spPr/>
        <p:txBody>
          <a:bodyPr/>
          <a:lstStyle/>
          <a:p>
            <a:r>
              <a:rPr lang="en-US" altLang="zh-CN" dirty="0"/>
              <a:t>Do you agree with the comment resolutions to the following CIDs and the proposed modifications to 802.11ax draft D4.3 as in 11-19/1515r1?</a:t>
            </a:r>
          </a:p>
          <a:p>
            <a:pPr lvl="1"/>
            <a:r>
              <a:rPr lang="en-US" altLang="zh-CN" dirty="0"/>
              <a:t>CID 21011, 21097, 21121, 21492</a:t>
            </a:r>
          </a:p>
          <a:p>
            <a:endParaRPr lang="en-US" altLang="zh-CN" dirty="0"/>
          </a:p>
          <a:p>
            <a:r>
              <a:rPr lang="en-US" altLang="zh-CN" dirty="0"/>
              <a:t>Y/N/A</a:t>
            </a:r>
          </a:p>
          <a:p>
            <a:r>
              <a:rPr lang="en-US" altLang="zh-CN" dirty="0"/>
              <a:t>Passed without objection</a:t>
            </a:r>
            <a:endParaRPr lang="zh-CN" altLang="en-US" dirty="0"/>
          </a:p>
        </p:txBody>
      </p:sp>
      <p:sp>
        <p:nvSpPr>
          <p:cNvPr id="4"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2019</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89</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Tree>
    <p:extLst>
      <p:ext uri="{BB962C8B-B14F-4D97-AF65-F5344CB8AC3E}">
        <p14:creationId xmlns:p14="http://schemas.microsoft.com/office/powerpoint/2010/main" val="2604506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#2 (11-19/1530, CR)</a:t>
            </a:r>
            <a:endParaRPr lang="zh-CN" altLang="en-US" dirty="0"/>
          </a:p>
        </p:txBody>
      </p:sp>
      <p:sp>
        <p:nvSpPr>
          <p:cNvPr id="3" name="内容占位符 2"/>
          <p:cNvSpPr>
            <a:spLocks noGrp="1"/>
          </p:cNvSpPr>
          <p:nvPr>
            <p:ph idx="1"/>
          </p:nvPr>
        </p:nvSpPr>
        <p:spPr/>
        <p:txBody>
          <a:bodyPr/>
          <a:lstStyle/>
          <a:p>
            <a:r>
              <a:rPr lang="en-US" altLang="zh-CN" dirty="0"/>
              <a:t>Do you agree with the comment resolutions to the following CIDs and the proposed modifications to 802.11ax draft D4.3 as in 11-19/1530r0?</a:t>
            </a:r>
          </a:p>
          <a:p>
            <a:pPr lvl="1"/>
            <a:r>
              <a:rPr lang="en-US" altLang="zh-CN" dirty="0"/>
              <a:t>CID 20742, 20751</a:t>
            </a:r>
          </a:p>
          <a:p>
            <a:endParaRPr lang="en-US" altLang="zh-CN" dirty="0"/>
          </a:p>
          <a:p>
            <a:r>
              <a:rPr lang="en-US" altLang="zh-CN" dirty="0"/>
              <a:t>Y/N/A</a:t>
            </a:r>
          </a:p>
          <a:p>
            <a:endParaRPr lang="en-US" altLang="zh-CN" dirty="0"/>
          </a:p>
          <a:p>
            <a:r>
              <a:rPr lang="en-US" altLang="zh-CN" dirty="0"/>
              <a:t>Passed without objection</a:t>
            </a:r>
            <a:endParaRPr lang="zh-CN" altLang="en-US" dirty="0"/>
          </a:p>
        </p:txBody>
      </p:sp>
      <p:sp>
        <p:nvSpPr>
          <p:cNvPr id="4"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2019</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90</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Tree>
    <p:extLst>
      <p:ext uri="{BB962C8B-B14F-4D97-AF65-F5344CB8AC3E}">
        <p14:creationId xmlns:p14="http://schemas.microsoft.com/office/powerpoint/2010/main" val="101799762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#3 (11-19/1531, CR)</a:t>
            </a:r>
            <a:endParaRPr lang="zh-CN" altLang="en-US" dirty="0"/>
          </a:p>
        </p:txBody>
      </p:sp>
      <p:sp>
        <p:nvSpPr>
          <p:cNvPr id="3" name="内容占位符 2"/>
          <p:cNvSpPr>
            <a:spLocks noGrp="1"/>
          </p:cNvSpPr>
          <p:nvPr>
            <p:ph idx="1"/>
          </p:nvPr>
        </p:nvSpPr>
        <p:spPr/>
        <p:txBody>
          <a:bodyPr/>
          <a:lstStyle/>
          <a:p>
            <a:r>
              <a:rPr lang="en-US" altLang="zh-CN" dirty="0"/>
              <a:t>Do you agree with the comment resolutions to the following CIDs and the proposed modifications to 802.11ax draft D4.3 as in 11-19/1531r0?</a:t>
            </a:r>
          </a:p>
          <a:p>
            <a:pPr lvl="1"/>
            <a:r>
              <a:rPr lang="en-US" altLang="zh-CN" dirty="0"/>
              <a:t>CID 20785</a:t>
            </a:r>
          </a:p>
          <a:p>
            <a:r>
              <a:rPr lang="en-US" altLang="zh-CN" dirty="0"/>
              <a:t>Y/N/A</a:t>
            </a:r>
          </a:p>
          <a:p>
            <a:endParaRPr lang="en-US" altLang="zh-CN" dirty="0"/>
          </a:p>
          <a:p>
            <a:r>
              <a:rPr lang="en-US" altLang="zh-CN" dirty="0"/>
              <a:t>Passed without objection</a:t>
            </a:r>
            <a:endParaRPr lang="zh-CN" altLang="en-US" dirty="0"/>
          </a:p>
        </p:txBody>
      </p:sp>
      <p:sp>
        <p:nvSpPr>
          <p:cNvPr id="4"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2019</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91</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Tree>
    <p:extLst>
      <p:ext uri="{BB962C8B-B14F-4D97-AF65-F5344CB8AC3E}">
        <p14:creationId xmlns:p14="http://schemas.microsoft.com/office/powerpoint/2010/main" val="41890073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#4 (11-19/1581, Non-CR)</a:t>
            </a:r>
            <a:endParaRPr lang="zh-CN" altLang="en-US" dirty="0"/>
          </a:p>
        </p:txBody>
      </p:sp>
      <p:sp>
        <p:nvSpPr>
          <p:cNvPr id="3" name="内容占位符 2"/>
          <p:cNvSpPr>
            <a:spLocks noGrp="1"/>
          </p:cNvSpPr>
          <p:nvPr>
            <p:ph idx="1"/>
          </p:nvPr>
        </p:nvSpPr>
        <p:spPr/>
        <p:txBody>
          <a:bodyPr/>
          <a:lstStyle/>
          <a:p>
            <a:r>
              <a:rPr lang="en-US" altLang="zh-CN" dirty="0"/>
              <a:t>Do you agree with the proposed modifications to 802.11ax draft D4.3 as in 11-19/1581r1?</a:t>
            </a:r>
          </a:p>
          <a:p>
            <a:endParaRPr lang="en-US" altLang="zh-CN" dirty="0"/>
          </a:p>
          <a:p>
            <a:r>
              <a:rPr lang="en-US" altLang="zh-CN" dirty="0"/>
              <a:t>Y/N/A</a:t>
            </a:r>
          </a:p>
          <a:p>
            <a:endParaRPr lang="en-US" altLang="zh-CN" dirty="0"/>
          </a:p>
          <a:p>
            <a:r>
              <a:rPr lang="en-US" altLang="zh-CN" dirty="0"/>
              <a:t>Passed without objection</a:t>
            </a:r>
          </a:p>
          <a:p>
            <a:endParaRPr lang="en-US" altLang="zh-CN" dirty="0"/>
          </a:p>
        </p:txBody>
      </p:sp>
      <p:sp>
        <p:nvSpPr>
          <p:cNvPr id="4"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2019</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92</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Tree>
    <p:extLst>
      <p:ext uri="{BB962C8B-B14F-4D97-AF65-F5344CB8AC3E}">
        <p14:creationId xmlns:p14="http://schemas.microsoft.com/office/powerpoint/2010/main" val="78041760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#5 (11-19/1560, CR)</a:t>
            </a:r>
            <a:endParaRPr lang="zh-CN" altLang="en-US" dirty="0"/>
          </a:p>
        </p:txBody>
      </p:sp>
      <p:sp>
        <p:nvSpPr>
          <p:cNvPr id="3" name="内容占位符 2"/>
          <p:cNvSpPr>
            <a:spLocks noGrp="1"/>
          </p:cNvSpPr>
          <p:nvPr>
            <p:ph idx="1"/>
          </p:nvPr>
        </p:nvSpPr>
        <p:spPr/>
        <p:txBody>
          <a:bodyPr/>
          <a:lstStyle/>
          <a:p>
            <a:r>
              <a:rPr lang="en-US" altLang="zh-CN" dirty="0"/>
              <a:t>Do you agree with the comment resolutions to the following CIDs and the proposed modifications to 802.11ax draft D4.3 as in 11-19/1560r2?</a:t>
            </a:r>
          </a:p>
          <a:p>
            <a:pPr lvl="1"/>
            <a:r>
              <a:rPr lang="en-US" altLang="zh-CN" dirty="0"/>
              <a:t>CID 20895, 20898, 21431, 21434</a:t>
            </a:r>
          </a:p>
          <a:p>
            <a:pPr lvl="1"/>
            <a:endParaRPr lang="en-US" altLang="zh-CN" dirty="0"/>
          </a:p>
          <a:p>
            <a:r>
              <a:rPr lang="en-US" altLang="zh-CN" dirty="0"/>
              <a:t>Y/N/A</a:t>
            </a:r>
          </a:p>
          <a:p>
            <a:endParaRPr lang="en-US" altLang="zh-CN" dirty="0"/>
          </a:p>
          <a:p>
            <a:r>
              <a:rPr lang="en-US" altLang="zh-CN" dirty="0"/>
              <a:t>Passed without objection</a:t>
            </a:r>
          </a:p>
        </p:txBody>
      </p:sp>
      <p:sp>
        <p:nvSpPr>
          <p:cNvPr id="4"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2019</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93</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Tree>
    <p:extLst>
      <p:ext uri="{BB962C8B-B14F-4D97-AF65-F5344CB8AC3E}">
        <p14:creationId xmlns:p14="http://schemas.microsoft.com/office/powerpoint/2010/main" val="262905801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#6 (11-19/1386, CR)</a:t>
            </a:r>
            <a:endParaRPr lang="zh-CN" altLang="en-US" dirty="0"/>
          </a:p>
        </p:txBody>
      </p:sp>
      <p:sp>
        <p:nvSpPr>
          <p:cNvPr id="3" name="内容占位符 2"/>
          <p:cNvSpPr>
            <a:spLocks noGrp="1"/>
          </p:cNvSpPr>
          <p:nvPr>
            <p:ph idx="1"/>
          </p:nvPr>
        </p:nvSpPr>
        <p:spPr/>
        <p:txBody>
          <a:bodyPr/>
          <a:lstStyle/>
          <a:p>
            <a:r>
              <a:rPr lang="en-US" altLang="zh-CN" dirty="0"/>
              <a:t>Do you agree with the comment resolution to CID 21366 and the proposed modifications to 802.11ax draft D4.2 as in 11-19/1386r4?</a:t>
            </a:r>
          </a:p>
          <a:p>
            <a:pPr lvl="1"/>
            <a:endParaRPr lang="en-US" altLang="zh-CN" dirty="0"/>
          </a:p>
          <a:p>
            <a:r>
              <a:rPr lang="en-US" altLang="zh-CN" dirty="0"/>
              <a:t>Y/N/A</a:t>
            </a:r>
          </a:p>
          <a:p>
            <a:endParaRPr lang="en-US" altLang="zh-CN" dirty="0"/>
          </a:p>
          <a:p>
            <a:r>
              <a:rPr lang="en-US" altLang="zh-CN" dirty="0"/>
              <a:t>Passed without objection</a:t>
            </a:r>
          </a:p>
        </p:txBody>
      </p:sp>
      <p:sp>
        <p:nvSpPr>
          <p:cNvPr id="4"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2019</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94</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Tree>
    <p:extLst>
      <p:ext uri="{BB962C8B-B14F-4D97-AF65-F5344CB8AC3E}">
        <p14:creationId xmlns:p14="http://schemas.microsoft.com/office/powerpoint/2010/main" val="236483134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#7 (11-19/1531, CR)</a:t>
            </a:r>
            <a:endParaRPr lang="zh-CN" altLang="en-US" dirty="0"/>
          </a:p>
        </p:txBody>
      </p:sp>
      <p:sp>
        <p:nvSpPr>
          <p:cNvPr id="3" name="内容占位符 2"/>
          <p:cNvSpPr>
            <a:spLocks noGrp="1"/>
          </p:cNvSpPr>
          <p:nvPr>
            <p:ph idx="1"/>
          </p:nvPr>
        </p:nvSpPr>
        <p:spPr/>
        <p:txBody>
          <a:bodyPr/>
          <a:lstStyle/>
          <a:p>
            <a:r>
              <a:rPr lang="en-US" altLang="zh-CN" dirty="0"/>
              <a:t>Do you agree with the comment resolutions to the following CIDs and the proposed modifications to 802.11ax draft D4.3 as in 11-19/1531r1?</a:t>
            </a:r>
          </a:p>
          <a:p>
            <a:pPr lvl="1"/>
            <a:r>
              <a:rPr lang="en-US" altLang="zh-CN" dirty="0"/>
              <a:t>CID 20934</a:t>
            </a:r>
          </a:p>
          <a:p>
            <a:endParaRPr lang="en-US" altLang="zh-CN" dirty="0"/>
          </a:p>
          <a:p>
            <a:r>
              <a:rPr lang="en-US" altLang="zh-CN" dirty="0"/>
              <a:t>Passed without objection</a:t>
            </a:r>
          </a:p>
          <a:p>
            <a:endParaRPr lang="en-US" altLang="zh-CN" dirty="0"/>
          </a:p>
        </p:txBody>
      </p:sp>
      <p:sp>
        <p:nvSpPr>
          <p:cNvPr id="4"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2019</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95</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Tree>
    <p:extLst>
      <p:ext uri="{BB962C8B-B14F-4D97-AF65-F5344CB8AC3E}">
        <p14:creationId xmlns:p14="http://schemas.microsoft.com/office/powerpoint/2010/main" val="345447468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#8 (11-19/1236, CR)</a:t>
            </a:r>
            <a:endParaRPr lang="zh-CN" altLang="en-US" dirty="0"/>
          </a:p>
        </p:txBody>
      </p:sp>
      <p:sp>
        <p:nvSpPr>
          <p:cNvPr id="3" name="内容占位符 2"/>
          <p:cNvSpPr>
            <a:spLocks noGrp="1"/>
          </p:cNvSpPr>
          <p:nvPr>
            <p:ph idx="1"/>
          </p:nvPr>
        </p:nvSpPr>
        <p:spPr/>
        <p:txBody>
          <a:bodyPr/>
          <a:lstStyle/>
          <a:p>
            <a:r>
              <a:rPr lang="en-US" altLang="zh-CN" dirty="0"/>
              <a:t>Do you agree with the comment resolutions to CID 20978 as in 11-19/1236r3?</a:t>
            </a:r>
          </a:p>
          <a:p>
            <a:endParaRPr lang="en-US" altLang="zh-CN" dirty="0"/>
          </a:p>
          <a:p>
            <a:r>
              <a:rPr lang="en-US" altLang="zh-CN" dirty="0"/>
              <a:t>Y/N/A</a:t>
            </a:r>
          </a:p>
          <a:p>
            <a:endParaRPr lang="en-US" altLang="zh-CN" dirty="0"/>
          </a:p>
          <a:p>
            <a:r>
              <a:rPr lang="en-US" altLang="zh-CN" dirty="0"/>
              <a:t>Passed without objection</a:t>
            </a:r>
          </a:p>
          <a:p>
            <a:endParaRPr lang="en-US" altLang="zh-CN" dirty="0"/>
          </a:p>
        </p:txBody>
      </p:sp>
      <p:sp>
        <p:nvSpPr>
          <p:cNvPr id="4"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2019</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96</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Tree>
    <p:extLst>
      <p:ext uri="{BB962C8B-B14F-4D97-AF65-F5344CB8AC3E}">
        <p14:creationId xmlns:p14="http://schemas.microsoft.com/office/powerpoint/2010/main" val="332754157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61F72-CB36-4296-82DD-28BC4E1A8659}"/>
              </a:ext>
            </a:extLst>
          </p:cNvPr>
          <p:cNvSpPr>
            <a:spLocks noGrp="1"/>
          </p:cNvSpPr>
          <p:nvPr>
            <p:ph type="title"/>
          </p:nvPr>
        </p:nvSpPr>
        <p:spPr/>
        <p:txBody>
          <a:bodyPr/>
          <a:lstStyle/>
          <a:p>
            <a:r>
              <a:rPr lang="en-US" dirty="0"/>
              <a:t>Motion to Approve 802.11ax Coexistence Assurance </a:t>
            </a:r>
            <a:r>
              <a:rPr lang="en-US" dirty="0" err="1"/>
              <a:t>documen</a:t>
            </a:r>
            <a:endParaRPr lang="en-US" dirty="0"/>
          </a:p>
        </p:txBody>
      </p:sp>
      <p:sp>
        <p:nvSpPr>
          <p:cNvPr id="3" name="Content Placeholder 2">
            <a:extLst>
              <a:ext uri="{FF2B5EF4-FFF2-40B4-BE49-F238E27FC236}">
                <a16:creationId xmlns:a16="http://schemas.microsoft.com/office/drawing/2014/main" id="{24019411-4B85-4D65-80FA-8E3C3EAD43FF}"/>
              </a:ext>
            </a:extLst>
          </p:cNvPr>
          <p:cNvSpPr>
            <a:spLocks noGrp="1"/>
          </p:cNvSpPr>
          <p:nvPr>
            <p:ph idx="1"/>
          </p:nvPr>
        </p:nvSpPr>
        <p:spPr/>
        <p:txBody>
          <a:bodyPr/>
          <a:lstStyle/>
          <a:p>
            <a:r>
              <a:rPr lang="en-US" dirty="0"/>
              <a:t>Move to accept document 11-16/1348r6</a:t>
            </a:r>
          </a:p>
          <a:p>
            <a:r>
              <a:rPr lang="en-US" dirty="0">
                <a:hlinkClick r:id="rId2"/>
              </a:rPr>
              <a:t>https://mentor.ieee.org/802.11/dcn/16/11-16-1348-06-00ax-coexistence-assurance.docx</a:t>
            </a:r>
            <a:endParaRPr lang="en-US" dirty="0"/>
          </a:p>
          <a:p>
            <a:r>
              <a:rPr lang="en-US" dirty="0"/>
              <a:t>as the </a:t>
            </a:r>
            <a:r>
              <a:rPr lang="en-US" dirty="0" err="1"/>
              <a:t>TGax</a:t>
            </a:r>
            <a:r>
              <a:rPr lang="en-US" dirty="0"/>
              <a:t> Coexistence Assurance document.</a:t>
            </a:r>
          </a:p>
          <a:p>
            <a:endParaRPr lang="en-US" dirty="0"/>
          </a:p>
          <a:p>
            <a:r>
              <a:rPr lang="en-US" dirty="0"/>
              <a:t>Move: 	 	Second: </a:t>
            </a:r>
          </a:p>
          <a:p>
            <a:r>
              <a:rPr lang="en-US" dirty="0"/>
              <a:t>Y/N/A:</a:t>
            </a:r>
          </a:p>
          <a:p>
            <a:endParaRPr lang="en-US" dirty="0"/>
          </a:p>
        </p:txBody>
      </p:sp>
      <p:sp>
        <p:nvSpPr>
          <p:cNvPr id="4" name="Slide Number Placeholder 3">
            <a:extLst>
              <a:ext uri="{FF2B5EF4-FFF2-40B4-BE49-F238E27FC236}">
                <a16:creationId xmlns:a16="http://schemas.microsoft.com/office/drawing/2014/main" id="{11D42A66-B6C1-423F-ADCA-4D92C147C22C}"/>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35D636DA-FA23-46CC-8AA0-732A2F27DAC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7F6572-671F-4075-9823-8FB2ADED038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08713239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Ballot Motion</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dirty="0"/>
              <a:t>Having approved comment resolutions for all of the comments received from LB 238 on P802.11ax D4.0</a:t>
            </a:r>
          </a:p>
          <a:p>
            <a:pPr lvl="0">
              <a:buFont typeface="Arial" panose="020B0604020202020204" pitchFamily="34" charset="0"/>
              <a:buChar char="•"/>
            </a:pPr>
            <a:r>
              <a:rPr lang="en-US" dirty="0"/>
              <a:t>Instruct the editor to prepare P802.11ax D5.0 incorporating these resolutions and,</a:t>
            </a:r>
          </a:p>
          <a:p>
            <a:pPr lvl="0">
              <a:buFont typeface="Arial" panose="020B0604020202020204" pitchFamily="34" charset="0"/>
              <a:buChar char="•"/>
            </a:pPr>
            <a:r>
              <a:rPr lang="en-US" dirty="0"/>
              <a:t>Approve a 15 day Working Group Recirculation Ballot asking the question “Should P802.11ax D5.0 be forwarded to Sponsor Ballot?”</a:t>
            </a:r>
          </a:p>
          <a:p>
            <a:pPr>
              <a:buFont typeface="Arial" panose="020B0604020202020204" pitchFamily="34" charset="0"/>
              <a:buChar char="•"/>
            </a:pPr>
            <a:r>
              <a:rPr lang="en-US" dirty="0"/>
              <a:t> </a:t>
            </a:r>
          </a:p>
          <a:p>
            <a:pPr lvl="0"/>
            <a:r>
              <a:rPr lang="en-GB" dirty="0"/>
              <a:t>[Moved by &lt;name&gt; on behalf of &lt;group&gt;</a:t>
            </a:r>
            <a:endParaRPr lang="en-US" dirty="0"/>
          </a:p>
          <a:p>
            <a:pPr lvl="0"/>
            <a:r>
              <a:rPr lang="en-GB" dirty="0" err="1"/>
              <a:t>TGax</a:t>
            </a:r>
            <a:r>
              <a:rPr lang="en-GB" dirty="0"/>
              <a:t> vote:] </a:t>
            </a:r>
            <a:endParaRPr lang="en-US" dirty="0"/>
          </a:p>
          <a:p>
            <a:pPr lvl="0"/>
            <a:r>
              <a:rPr lang="en-GB" dirty="0"/>
              <a:t>[Moved: ,  Seconded: , Result: 0-0-0</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610896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44015127"/>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1219</TotalTime>
  <Words>4696</Words>
  <Application>Microsoft Office PowerPoint</Application>
  <PresentationFormat>Widescreen</PresentationFormat>
  <Paragraphs>1004</Paragraphs>
  <Slides>100</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100</vt:i4>
      </vt:variant>
    </vt:vector>
  </HeadingPairs>
  <TitlesOfParts>
    <vt:vector size="109" baseType="lpstr">
      <vt:lpstr>Arial</vt:lpstr>
      <vt:lpstr>Arial Black</vt:lpstr>
      <vt:lpstr>Calibri</vt:lpstr>
      <vt:lpstr>Monotype Sorts</vt:lpstr>
      <vt:lpstr>Symbol</vt:lpstr>
      <vt:lpstr>Times New Roman</vt:lpstr>
      <vt:lpstr>Office Theme</vt:lpstr>
      <vt:lpstr>Document</vt:lpstr>
      <vt:lpstr>Worksheet</vt:lpstr>
      <vt:lpstr>TGax September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September 16, 10:30 – 12:30 </vt:lpstr>
      <vt:lpstr>Submissions</vt:lpstr>
      <vt:lpstr>MU Submissions from July</vt:lpstr>
      <vt:lpstr>Summary from Teleconferences (I)</vt:lpstr>
      <vt:lpstr>Summary from Teleconferences (II)</vt:lpstr>
      <vt:lpstr>Approval of  TG Minutes (July 2019 Meeting and Telecon Minutes) </vt:lpstr>
      <vt:lpstr>Editor Report </vt:lpstr>
      <vt:lpstr>11-19/1243 (Edward Au)</vt:lpstr>
      <vt:lpstr>11-19/1155 (Osama Aboul-Magd)</vt:lpstr>
      <vt:lpstr>11-19/1209 (Huizhao Wang)</vt:lpstr>
      <vt:lpstr>11-19/1590 (Huizhao Wang)</vt:lpstr>
      <vt:lpstr>Agenda for Monday September 16, 16:00 – 18:00 </vt:lpstr>
      <vt:lpstr>802.11ax MAC Ad-hoc</vt:lpstr>
      <vt:lpstr>11-19/1520 (Abhishek Patil)</vt:lpstr>
      <vt:lpstr>11-19/1150 (Abhishek Patil)</vt:lpstr>
      <vt:lpstr>11-19/1496 (Alfred Asterjadhi)</vt:lpstr>
      <vt:lpstr>11-19/1388 (Alfred Asterjadhi)</vt:lpstr>
      <vt:lpstr>Agenda for Monday September 16, 19:30 – 21:30 </vt:lpstr>
      <vt:lpstr>11-19/0552 (Abhishek Patil)</vt:lpstr>
      <vt:lpstr>11-19/0770 (Yongho Seok)</vt:lpstr>
      <vt:lpstr>Agenda for Tuesday September 17, 10:30 – 12:30 </vt:lpstr>
      <vt:lpstr>802.11ax MAC Ad hoc</vt:lpstr>
      <vt:lpstr>11-19/0594 (Alfred Asterjadhi)</vt:lpstr>
      <vt:lpstr>11-19/0966 (Alfred Asterjadhi)</vt:lpstr>
      <vt:lpstr>11-19/1219 (Alfred Asterjadhi)</vt:lpstr>
      <vt:lpstr>11-19/0968 (Alfred Asterjadhi)</vt:lpstr>
      <vt:lpstr>11-19/1631 (Kaiying Lu)</vt:lpstr>
      <vt:lpstr>11-19/1275 (Srinivas Kandala)</vt:lpstr>
      <vt:lpstr>11-19/1629 (Liwen Chu)</vt:lpstr>
      <vt:lpstr>11-19/1618 (Jarkko Kneckt)</vt:lpstr>
      <vt:lpstr>Agenda for Tuesday September 17, 16:00 – 18:00 </vt:lpstr>
      <vt:lpstr>802.11ax MAC Ad hoc</vt:lpstr>
      <vt:lpstr>11-19/1590 (Huizhao Wang)</vt:lpstr>
      <vt:lpstr>11-19/1243(Edward Au)</vt:lpstr>
      <vt:lpstr>11-19/1635 (Edward Au)</vt:lpstr>
      <vt:lpstr>11-19/1661 (Edward Au)</vt:lpstr>
      <vt:lpstr>11-19/1167 (Po-Kai Huang)</vt:lpstr>
      <vt:lpstr>11-19/1610 (Pooya Monajemi)</vt:lpstr>
      <vt:lpstr>11-19/1658 (Yongho Seok)</vt:lpstr>
      <vt:lpstr>Agenda for Wednesday September 18, 08:00 – 10:00 </vt:lpstr>
      <vt:lpstr>Agenda for Wednesday September 18 13:30 – 15:30 </vt:lpstr>
      <vt:lpstr>Agenda for Thursday September 19, 08:00 – 10:00</vt:lpstr>
      <vt:lpstr>Agenda for Thursday September 19, 13:30 – 15:30</vt:lpstr>
      <vt:lpstr>Motions</vt:lpstr>
      <vt:lpstr>CR Motion #</vt:lpstr>
      <vt:lpstr>CR Motion #</vt:lpstr>
      <vt:lpstr>CR Motion #</vt:lpstr>
      <vt:lpstr>CR Motions #</vt:lpstr>
      <vt:lpstr>CR Motion #</vt:lpstr>
      <vt:lpstr>CR Motion #</vt:lpstr>
      <vt:lpstr>CR Motion #</vt:lpstr>
      <vt:lpstr>CR Motion #</vt:lpstr>
      <vt:lpstr>CR Motion #</vt:lpstr>
      <vt:lpstr>CR Motion #</vt:lpstr>
      <vt:lpstr>CR Motion #</vt:lpstr>
      <vt:lpstr>CR Motion #</vt:lpstr>
      <vt:lpstr>CR Motion #</vt:lpstr>
      <vt:lpstr>CR Motion #</vt:lpstr>
      <vt:lpstr>11-19/1209 (Huizhao Wang)</vt:lpstr>
      <vt:lpstr>11-19/1520 (Abhishek Patil)</vt:lpstr>
      <vt:lpstr>11-19/1150 (Abhishek Patil)</vt:lpstr>
      <vt:lpstr>11-19/1496 (Alfred Asterjadhi)</vt:lpstr>
      <vt:lpstr>11-19/1388 (Alfred Asterjadhi)</vt:lpstr>
      <vt:lpstr>11-19/0770 (Yongho Seok)</vt:lpstr>
      <vt:lpstr>11-19/0966 (Alfred Asterjadhi)</vt:lpstr>
      <vt:lpstr>11-19/1219 (Alfred Asterjadhi)</vt:lpstr>
      <vt:lpstr>11-19/1631 (Kaiying Lu)</vt:lpstr>
      <vt:lpstr>11-19/1629 (Liwen Chu)</vt:lpstr>
      <vt:lpstr>11-19/1635 (Edward Au)</vt:lpstr>
      <vt:lpstr>11-19/0613 (Matt)</vt:lpstr>
      <vt:lpstr>11-19/917r2 (matt)</vt:lpstr>
      <vt:lpstr>11-19/1609r1 (Ming)</vt:lpstr>
      <vt:lpstr>11-19/1186r3 (Lochan)</vt:lpstr>
      <vt:lpstr>11-19/1627r0 (Laurent)</vt:lpstr>
      <vt:lpstr>SP #1 (11-19/1515, CR)</vt:lpstr>
      <vt:lpstr>SP #2 (11-19/1530, CR)</vt:lpstr>
      <vt:lpstr>SP #3 (11-19/1531, CR)</vt:lpstr>
      <vt:lpstr>SP #4 (11-19/1581, Non-CR)</vt:lpstr>
      <vt:lpstr>SP #5 (11-19/1560, CR)</vt:lpstr>
      <vt:lpstr>SP #6 (11-19/1386, CR)</vt:lpstr>
      <vt:lpstr>SP #7 (11-19/1531, CR)</vt:lpstr>
      <vt:lpstr>SP #8 (11-19/1236, CR)</vt:lpstr>
      <vt:lpstr>Motion to Approve 802.11ax Coexistence Assurance documen</vt:lpstr>
      <vt:lpstr>WG Ballot Motion</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110</cp:revision>
  <cp:lastPrinted>1601-01-01T00:00:00Z</cp:lastPrinted>
  <dcterms:created xsi:type="dcterms:W3CDTF">2019-08-14T12:42:27Z</dcterms:created>
  <dcterms:modified xsi:type="dcterms:W3CDTF">2019-09-17T21:08:55Z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1567517428</vt:lpwstr>
  </property>
</Properties>
</file>