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9" r:id="rId16"/>
    <p:sldId id="356" r:id="rId17"/>
    <p:sldId id="357" r:id="rId18"/>
    <p:sldId id="343" r:id="rId19"/>
    <p:sldId id="360" r:id="rId20"/>
    <p:sldId id="361" r:id="rId21"/>
    <p:sldId id="362" r:id="rId22"/>
    <p:sldId id="363" r:id="rId23"/>
    <p:sldId id="358" r:id="rId24"/>
    <p:sldId id="271" r:id="rId25"/>
    <p:sldId id="273" r:id="rId26"/>
    <p:sldId id="291" r:id="rId27"/>
    <p:sldId id="294" r:id="rId28"/>
    <p:sldId id="364" r:id="rId29"/>
    <p:sldId id="367" r:id="rId30"/>
    <p:sldId id="365" r:id="rId31"/>
    <p:sldId id="301" r:id="rId32"/>
    <p:sldId id="366" r:id="rId33"/>
    <p:sldId id="346" r:id="rId34"/>
    <p:sldId id="373" r:id="rId35"/>
    <p:sldId id="345" r:id="rId36"/>
    <p:sldId id="347" r:id="rId37"/>
    <p:sldId id="368" r:id="rId38"/>
    <p:sldId id="344" r:id="rId39"/>
    <p:sldId id="348" r:id="rId40"/>
    <p:sldId id="369" r:id="rId41"/>
    <p:sldId id="370" r:id="rId42"/>
    <p:sldId id="371" r:id="rId43"/>
    <p:sldId id="340" r:id="rId44"/>
    <p:sldId id="349" r:id="rId45"/>
    <p:sldId id="311" r:id="rId46"/>
    <p:sldId id="350" r:id="rId47"/>
    <p:sldId id="372" r:id="rId48"/>
    <p:sldId id="330" r:id="rId49"/>
    <p:sldId id="355" r:id="rId50"/>
    <p:sldId id="351" r:id="rId51"/>
    <p:sldId id="297" r:id="rId52"/>
    <p:sldId id="353" r:id="rId53"/>
    <p:sldId id="352" r:id="rId54"/>
    <p:sldId id="286" r:id="rId55"/>
    <p:sldId id="305" r:id="rId56"/>
    <p:sldId id="298" r:id="rId57"/>
    <p:sldId id="32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172-01-00be-discussion-on-harq.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59-00-00be-multilink-operation-capability-announcement.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146-00-00be-harq-punctured-cc-performance-evaluation.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231-02-00be-multiband-and-multichannel-operation-in-ieee-802-11be.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196-00-00be-combined-harq-and-rate-adapt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13" Type="http://schemas.openxmlformats.org/officeDocument/2006/relationships/hyperlink" Target="https://mentor.ieee.org/802.11/dcn/19/11-19-1129-01-00be-consideration-on-multi-ap-coordination.pptx" TargetMode="External"/><Relationship Id="rId3" Type="http://schemas.openxmlformats.org/officeDocument/2006/relationships/hyperlink" Target="https://mentor.ieee.org/802.11/dcn/19/11-19-0821-03-00be-multiple-band-discussion.pptx" TargetMode="External"/><Relationship Id="rId7" Type="http://schemas.openxmlformats.org/officeDocument/2006/relationships/hyperlink" Target="https://mentor.ieee.org/802.11/dcn/19/11-19-1082-01-00be-multi-link-operation-dynamic-tid-transfer.pptx" TargetMode="External"/><Relationship Id="rId12" Type="http://schemas.openxmlformats.org/officeDocument/2006/relationships/hyperlink" Target="https://mentor.ieee.org/802.11/dcn/19/11-19-1126-00-00be-enhanced-resource-unit-allocation-schemes-for-11be.pptx" TargetMode="External"/><Relationship Id="rId17" Type="http://schemas.openxmlformats.org/officeDocument/2006/relationships/hyperlink" Target="https://mentor.ieee.org/802.11/dcn/19/11-19-1144-01-00be-channel-access-for-multi-link-operation.pptx" TargetMode="External"/><Relationship Id="rId2" Type="http://schemas.openxmlformats.org/officeDocument/2006/relationships/hyperlink" Target="https://mentor.ieee.org/802.11/dcn/19/11-19-0773-02-00be-multi-link-operation-framework.pptx" TargetMode="External"/><Relationship Id="rId16" Type="http://schemas.openxmlformats.org/officeDocument/2006/relationships/hyperlink" Target="https://mentor.ieee.org/802.11/dcn/19/11-19-1143-00-00be-efficient-operation-for-multi-ap-coordin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117-01-00be-direct-link-mu-transmissions.pptx" TargetMode="External"/><Relationship Id="rId5" Type="http://schemas.openxmlformats.org/officeDocument/2006/relationships/hyperlink" Target="https://mentor.ieee.org/802.11/dcn/19/11-19-0823-01-00be-multi-link-aggregation.pptx" TargetMode="External"/><Relationship Id="rId15" Type="http://schemas.openxmlformats.org/officeDocument/2006/relationships/hyperlink" Target="https://mentor.ieee.org/802.11/dcn/19/11-19-1131-00-00be-consideration-on-harq-unit.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822-00-00be-extremely-efficient-multi-band-operation.pptx" TargetMode="External"/><Relationship Id="rId9" Type="http://schemas.openxmlformats.org/officeDocument/2006/relationships/hyperlink" Target="https://mentor.ieee.org/802.11/dcn/19/11-19-1099-00-00be-preamble-structure-in-11be.pptx" TargetMode="External"/><Relationship Id="rId14" Type="http://schemas.openxmlformats.org/officeDocument/2006/relationships/hyperlink" Target="https://mentor.ieee.org/802.11/dcn/19/11-19-1190-01-00be-improved-preamble-puncturing-in-802-11be.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59-00-00be-harq-applicable-a-mpdu.pptx" TargetMode="External"/><Relationship Id="rId13" Type="http://schemas.openxmlformats.org/officeDocument/2006/relationships/hyperlink" Target="https://mentor.ieee.org/802.11/dcn/19/11-19-1493-00-00be-phase-rotation-for-320mhz.pptx" TargetMode="External"/><Relationship Id="rId3" Type="http://schemas.openxmlformats.org/officeDocument/2006/relationships/hyperlink" Target="https://mentor.ieee.org/802.11/dcn/19/11-19-1291-02-00be-performance-aspects-of-multi-link-operations.pptx" TargetMode="External"/><Relationship Id="rId7" Type="http://schemas.openxmlformats.org/officeDocument/2006/relationships/hyperlink" Target="https://mentor.ieee.org/802.11/dcn/19/11-19-1451-00-00be-virtual-bss-for-multi-ap-coordination-follow-up.pptx" TargetMode="External"/><Relationship Id="rId12" Type="http://schemas.openxmlformats.org/officeDocument/2006/relationships/hyperlink" Target="https://mentor.ieee.org/802.11/dcn/19/11-19-1492-00-00be-non-ofdma-tone-plan-for-320mhz.pptx" TargetMode="External"/><Relationship Id="rId1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133-00-00be-some-results-on-harq-performance-in-dense-deployments.pptx" TargetMode="External"/><Relationship Id="rId16" Type="http://schemas.openxmlformats.org/officeDocument/2006/relationships/hyperlink" Target="https://mentor.ieee.org/802.11/dcn/19/11-19-1509-00-00be-discussion-on-multi-link-setup.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405-00-00be-multi-link-operation-channel-access-discussion.pptx" TargetMode="External"/><Relationship Id="rId11" Type="http://schemas.openxmlformats.org/officeDocument/2006/relationships/hyperlink" Target="https://mentor.ieee.org/802.11/dcn/19/11-19-1488-00-00be-auto-detection-in-11be.pptx" TargetMode="External"/><Relationship Id="rId5" Type="http://schemas.openxmlformats.org/officeDocument/2006/relationships/hyperlink" Target="https://mentor.ieee.org/802.11/dcn/19/11-19-1358-00-00be-multi-link-operation-management.pptx" TargetMode="External"/><Relationship Id="rId15" Type="http://schemas.openxmlformats.org/officeDocument/2006/relationships/hyperlink" Target="https://mentor.ieee.org/802.11/dcn/19/11-19-1505-00-00be-multi-link-aggregation-considerations.pptx" TargetMode="External"/><Relationship Id="rId10" Type="http://schemas.openxmlformats.org/officeDocument/2006/relationships/hyperlink" Target="https://mentor.ieee.org/802.11/dcn/19/11-19-1487-00-00be-11be-tone-plan.pptx" TargetMode="External"/><Relationship Id="rId4" Type="http://schemas.openxmlformats.org/officeDocument/2006/relationships/hyperlink" Target="https://mentor.ieee.org/802.11/dcn/19/11-19-1340-00-00be-revisit-tone-plan.pptx" TargetMode="External"/><Relationship Id="rId9" Type="http://schemas.openxmlformats.org/officeDocument/2006/relationships/hyperlink" Target="https://mentor.ieee.org/802.11/dcn/19/11-19-1486-00-00be-further-discussion-for-11be-preamble.pptx" TargetMode="External"/><Relationship Id="rId14" Type="http://schemas.openxmlformats.org/officeDocument/2006/relationships/hyperlink" Target="https://mentor.ieee.org/802.11/dcn/19/11-19-1495-00-00be-further-discussion-on-feedback-overhead-reduction.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525-00-00be-multi-link-association.pptx" TargetMode="External"/><Relationship Id="rId13" Type="http://schemas.openxmlformats.org/officeDocument/2006/relationships/hyperlink" Target="https://mentor.ieee.org/802.11/dcn/19/11-19-1534-00-00be-coordinated-spatial-reuse-performance-analysis.pptx" TargetMode="External"/><Relationship Id="rId3" Type="http://schemas.openxmlformats.org/officeDocument/2006/relationships/hyperlink" Target="https://mentor.ieee.org/802.11/dcn/19/11-19-1512-00-00be-multi-link-acknowledgment.pptx" TargetMode="External"/><Relationship Id="rId7" Type="http://schemas.openxmlformats.org/officeDocument/2006/relationships/hyperlink" Target="https://mentor.ieee.org/802.11/dcn/19/11-19-1524-00-00be-latency-enhancement-for-eht.pptx" TargetMode="External"/><Relationship Id="rId12" Type="http://schemas.openxmlformats.org/officeDocument/2006/relationships/hyperlink" Target="https://mentor.ieee.org/802.11/dcn/19/11-19-1533-00-00be-consideration-on-multi-ap-ack-protocol.pptx" TargetMode="External"/><Relationship Id="rId2" Type="http://schemas.openxmlformats.org/officeDocument/2006/relationships/hyperlink" Target="https://mentor.ieee.org/802.11/dcn/19/11-19-1511-00-00be-preamble-autodetection-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23-00-00be-performance-evaluation-of-deterministic-service-for-eht.pptx" TargetMode="External"/><Relationship Id="rId11" Type="http://schemas.openxmlformats.org/officeDocument/2006/relationships/hyperlink" Target="https://mentor.ieee.org/802.11/dcn/19/11-19-1532-00-00be-discussion-on-multi-link-acknowledgement.pptx" TargetMode="External"/><Relationship Id="rId5" Type="http://schemas.openxmlformats.org/officeDocument/2006/relationships/hyperlink" Target="https://mentor.ieee.org/802.11/dcn/19/11-19-1521-00-00be-further-thoughts-on-11be-tone-plan.pptx" TargetMode="External"/><Relationship Id="rId15" Type="http://schemas.openxmlformats.org/officeDocument/2006/relationships/hyperlink" Target="https://mentor.ieee.org/802.11/dcn/19/11-19-1536-00-00be-power-consideration-for-multi-link-transmissions.pptx" TargetMode="External"/><Relationship Id="rId10" Type="http://schemas.openxmlformats.org/officeDocument/2006/relationships/hyperlink" Target="https://mentor.ieee.org/802.11/dcn/19/11-19-1528-00-00be-multi-link-operation-link-management.pptx" TargetMode="External"/><Relationship Id="rId4" Type="http://schemas.openxmlformats.org/officeDocument/2006/relationships/hyperlink" Target="https://mentor.ieee.org/802.11/dcn/19/11-19-1519-00-00be-forward-compatibility-for-wifi-preamble-design.pptx" TargetMode="External"/><Relationship Id="rId9" Type="http://schemas.openxmlformats.org/officeDocument/2006/relationships/hyperlink" Target="https://mentor.ieee.org/802.11/dcn/19/11-19-1526-00-00be-multi-link-power-save.pptx" TargetMode="External"/><Relationship Id="rId14" Type="http://schemas.openxmlformats.org/officeDocument/2006/relationships/hyperlink" Target="https://mentor.ieee.org/802.11/dcn/19/11-19-1535-00-00be-sounding-for-ap-collabo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49-00-00be-multi-link-associa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41-00-00be-performance-aspects-of-multi-link-operations-with-constraints.pptx" TargetMode="External"/><Relationship Id="rId7" Type="http://schemas.openxmlformats.org/officeDocument/2006/relationships/hyperlink" Target="https://mentor.ieee.org/802.11/dcn/19/11-19-1548-00-00be-channel-access-design-for-synchronized-multi-links.pptx" TargetMode="External"/><Relationship Id="rId12" Type="http://schemas.openxmlformats.org/officeDocument/2006/relationships/hyperlink" Target="https://mentor.ieee.org/802.11/dcn/19/11-19-1556-00-00be-lean-phy-for-eht.pptx" TargetMode="External"/><Relationship Id="rId2" Type="http://schemas.openxmlformats.org/officeDocument/2006/relationships/hyperlink" Target="https://mentor.ieee.org/802.11/dcn/19/11-19-1540-00-00be-eht-preamble-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46-00-00be-legacy-performance-impact-on-multi-link-operation.pptx" TargetMode="External"/><Relationship Id="rId11" Type="http://schemas.openxmlformats.org/officeDocument/2006/relationships/hyperlink" Target="https://mentor.ieee.org/802.11/dcn/19/11-19-1555-00-00be-remarks-on-p-matrices-for-eht.pptx" TargetMode="External"/><Relationship Id="rId5" Type="http://schemas.openxmlformats.org/officeDocument/2006/relationships/hyperlink" Target="https://mentor.ieee.org/802.11/dcn/19/11-19-1544-00-00be-multi-link-power-save-operation.pptx" TargetMode="External"/><Relationship Id="rId15" Type="http://schemas.openxmlformats.org/officeDocument/2006/relationships/hyperlink" Target="Dandan%20Liang" TargetMode="External"/><Relationship Id="rId10" Type="http://schemas.openxmlformats.org/officeDocument/2006/relationships/hyperlink" Target="https://mentor.ieee.org/802.11/dcn/19/11-19-1554-01-00be-data-sharing-for-multi-ap-coordination.pptx" TargetMode="External"/><Relationship Id="rId4" Type="http://schemas.openxmlformats.org/officeDocument/2006/relationships/hyperlink" Target="https://mentor.ieee.org/802.11/dcn/19/11-19-1542-00-00be-multi-link-broadcast-addressed-frame-reception.pptx" TargetMode="External"/><Relationship Id="rId9" Type="http://schemas.openxmlformats.org/officeDocument/2006/relationships/hyperlink" Target="https://mentor.ieee.org/802.11/dcn/19/11-19-1553-00-00be-consideration-on-harq-feedback.pptx" TargetMode="External"/><Relationship Id="rId14" Type="http://schemas.openxmlformats.org/officeDocument/2006/relationships/hyperlink" Target="https://mentor.ieee.org/802.11/dcn/19/11-19-1569-00-00be-preamble-design-consideration-for-11be-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592-00-00be-simulation-results-for-coordinated-ofdma-in-multi-ap-operation.pptx" TargetMode="External"/><Relationship Id="rId3" Type="http://schemas.openxmlformats.org/officeDocument/2006/relationships/hyperlink" Target="https://mentor.ieee.org/802.11/dcn/19/11-19-1579-00-00be-adapting-the-11be-channel-model-to-modern-doppler-use-cases.pptx" TargetMode="External"/><Relationship Id="rId7"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85-00-00be-orthogonal-sequence-based-reference-signal-for-ltf-reduction.pptx" TargetMode="External"/><Relationship Id="rId10" Type="http://schemas.openxmlformats.org/officeDocument/2006/relationships/hyperlink" Target="https://mentor.ieee.org/802.11/dcn/19/11-19-1597-00-00be-jt-performance-with-multiple-impairments.pptx" TargetMode="External"/><Relationship Id="rId4" Type="http://schemas.openxmlformats.org/officeDocument/2006/relationships/hyperlink" Target="https://mentor.ieee.org/802.11/dcn/19/11-19-1583-00-00be-multi-link-bss-operations.pptx" TargetMode="External"/><Relationship Id="rId9" Type="http://schemas.openxmlformats.org/officeDocument/2006/relationships/hyperlink" Target="https://mentor.ieee.org/802.11/dcn/19/11-19-1593-00-00be-joint-sounding-for-multi-ap-system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497-00-00be-auto-detection-in-11be.pptx" TargetMode="External"/><Relationship Id="rId2" Type="http://schemas.openxmlformats.org/officeDocument/2006/relationships/hyperlink" Target="https://mentor.ieee.org/802.11/dcn/19/11-19-1550-00-00be-simultaneous-tx-rx-capability-indication-for-multi-link-operation.pptx" TargetMode="External"/><Relationship Id="rId1" Type="http://schemas.openxmlformats.org/officeDocument/2006/relationships/slideLayout" Target="../slideLayouts/slideLayout6.xml"/><Relationship Id="rId4" Type="http://schemas.openxmlformats.org/officeDocument/2006/relationships/hyperlink" Target="https://mentor.ieee.org/802.11/dcn/19/11-19-1622-00-00be-use-auto-repetition-in-low-latency-queue.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8-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623-00-00ax-a-proposal-for-structure-of-the-ad-hoc-groups-in-802-11b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196-00-00be-combined-harq-and-rate-adaptation.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72-01-00be-discussion-on-harq.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46-00-00be-harq-punctured-cc-performance-evaluation.pptx" TargetMode="External"/><Relationship Id="rId11"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459-00-00be-harq-applicable-a-mpdu.ppt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589-00-00be-what-should-be-the-harq-unit-and-why.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488-00-00be-auto-detection-in-11be.pptx" TargetMode="External"/><Relationship Id="rId3" Type="http://schemas.openxmlformats.org/officeDocument/2006/relationships/hyperlink" Target="https://mentor.ieee.org/802.11/dcn/19/11-19-1126-00-00be-enhanced-resource-unit-allocation-schemes-for-11be.pptx" TargetMode="External"/><Relationship Id="rId7" Type="http://schemas.openxmlformats.org/officeDocument/2006/relationships/hyperlink" Target="https://mentor.ieee.org/802.11/dcn/19/11-19-1487-00-00be-11be-tone-plan.pptx" TargetMode="External"/><Relationship Id="rId2" Type="http://schemas.openxmlformats.org/officeDocument/2006/relationships/hyperlink" Target="https://mentor.ieee.org/802.11/dcn/19/11-19-1099-00-00be-preamble-structure-in-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6-00-00be-further-discussion-for-11be-preamble.pptx" TargetMode="External"/><Relationship Id="rId11" Type="http://schemas.openxmlformats.org/officeDocument/2006/relationships/hyperlink" Target="https://mentor.ieee.org/802.11/dcn/19/11-19-1511-00-00be-preamble-autodetection-for-11be.pptx" TargetMode="External"/><Relationship Id="rId5" Type="http://schemas.openxmlformats.org/officeDocument/2006/relationships/hyperlink" Target="https://mentor.ieee.org/802.11/dcn/19/11-19-1340-00-00be-revisit-tone-plan.pptx" TargetMode="External"/><Relationship Id="rId10" Type="http://schemas.openxmlformats.org/officeDocument/2006/relationships/hyperlink" Target="https://mentor.ieee.org/802.11/dcn/19/11-19-1493-00-00be-phase-rotation-for-320mhz.pptx" TargetMode="External"/><Relationship Id="rId4" Type="http://schemas.openxmlformats.org/officeDocument/2006/relationships/hyperlink" Target="https://mentor.ieee.org/802.11/dcn/19/11-19-1190-01-00be-improved-preamble-puncturing-in-802-11be.pptx" TargetMode="External"/><Relationship Id="rId9" Type="http://schemas.openxmlformats.org/officeDocument/2006/relationships/hyperlink" Target="https://mentor.ieee.org/802.11/dcn/19/11-19-1492-00-00be-non-ofdma-tone-plan-for-320mhz.ppt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19/11-19-1497-00-00be-auto-detection-in-11be.pptx" TargetMode="External"/><Relationship Id="rId3" Type="http://schemas.openxmlformats.org/officeDocument/2006/relationships/hyperlink" Target="https://mentor.ieee.org/802.11/dcn/19/11-19-1521-00-00be-further-thoughts-on-11be-tone-plan.pptx" TargetMode="External"/><Relationship Id="rId7" Type="http://schemas.openxmlformats.org/officeDocument/2006/relationships/hyperlink" Target="https://mentor.ieee.org/802.11/dcn/19/11-19-1579-00-00be-adapting-the-11be-channel-model-to-modern-doppler-use-cases.pptx" TargetMode="External"/><Relationship Id="rId2" Type="http://schemas.openxmlformats.org/officeDocument/2006/relationships/hyperlink" Target="https://mentor.ieee.org/802.11/dcn/19/11-19-1519-00-00be-forward-compatibility-for-wifi-pream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56-00-00be-lean-phy-for-eht.pptx" TargetMode="External"/><Relationship Id="rId4" Type="http://schemas.openxmlformats.org/officeDocument/2006/relationships/hyperlink" Target="https://mentor.ieee.org/802.11/dcn/19/11-19-1540-00-00be-eht-preamble-desig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3" Type="http://schemas.openxmlformats.org/officeDocument/2006/relationships/hyperlink" Target="https://mentor.ieee.org/802.11/dcn/19/11-19-0821-03-00be-multiple-band-discussion.pptx" TargetMode="External"/><Relationship Id="rId7" Type="http://schemas.openxmlformats.org/officeDocument/2006/relationships/hyperlink" Target="https://mentor.ieee.org/802.11/dcn/19/11-19-1082-01-00be-multi-link-operation-dynamic-tid-transfer.pptx" TargetMode="External"/><Relationship Id="rId2" Type="http://schemas.openxmlformats.org/officeDocument/2006/relationships/hyperlink" Target="https://mentor.ieee.org/802.11/dcn/19/11-19-0822-00-00be-extremely-efficient-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291-02-00be-performance-aspects-of-multi-link-operations.pptx" TargetMode="External"/><Relationship Id="rId5" Type="http://schemas.openxmlformats.org/officeDocument/2006/relationships/hyperlink" Target="https://mentor.ieee.org/802.11/dcn/19/11-19-0823-01-00be-multi-link-aggregation.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773-02-00be-multi-link-operation-framework.pptx" TargetMode="External"/><Relationship Id="rId9" Type="http://schemas.openxmlformats.org/officeDocument/2006/relationships/hyperlink" Target="https://mentor.ieee.org/802.11/dcn/19/11-19-1144-01-00be-channel-access-for-multi-link-operation.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512-00-00be-multi-link-acknowledgment.pptx" TargetMode="External"/><Relationship Id="rId3" Type="http://schemas.openxmlformats.org/officeDocument/2006/relationships/hyperlink" Target="https://mentor.ieee.org/802.11/dcn/19/11-19-1405-00-00be-multi-link-operation-channel-access-discussion.pptx" TargetMode="External"/><Relationship Id="rId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358-00-00be-multi-link-operation-mana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31-02-00be-multiband-and-multichannel-operation-in-ieee-802-11be.pptx" TargetMode="External"/><Relationship Id="rId11" Type="http://schemas.openxmlformats.org/officeDocument/2006/relationships/hyperlink" Target="https://mentor.ieee.org/802.11/dcn/19/11-19-1528-00-00be-multi-link-operation-link-management.pptx" TargetMode="External"/><Relationship Id="rId5" Type="http://schemas.openxmlformats.org/officeDocument/2006/relationships/hyperlink" Target="https://mentor.ieee.org/802.11/dcn/19/11-19-1509-00-00be-discussion-on-multi-link-setup.pptx" TargetMode="External"/><Relationship Id="rId10" Type="http://schemas.openxmlformats.org/officeDocument/2006/relationships/hyperlink" Target="https://mentor.ieee.org/802.11/dcn/19/11-19-1526-00-00be-multi-link-power-save.pptx" TargetMode="External"/><Relationship Id="rId4" Type="http://schemas.openxmlformats.org/officeDocument/2006/relationships/hyperlink" Target="https://mentor.ieee.org/802.11/dcn/19/11-19-1505-00-00be-multi-link-aggregation-considerations.pptx" TargetMode="External"/><Relationship Id="rId9" Type="http://schemas.openxmlformats.org/officeDocument/2006/relationships/hyperlink" Target="https://mentor.ieee.org/802.11/dcn/19/11-19-1525-00-00be-multi-link-association.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19/11-19-1548-00-00be-channel-access-design-for-synchronized-multi-links.pptx" TargetMode="External"/><Relationship Id="rId3" Type="http://schemas.openxmlformats.org/officeDocument/2006/relationships/hyperlink" Target="https://mentor.ieee.org/802.11/dcn/19/11-19-1536-00-00be-power-consideration-for-multi-link-transmissions.pptx" TargetMode="External"/><Relationship Id="rId7" Type="http://schemas.openxmlformats.org/officeDocument/2006/relationships/hyperlink" Target="https://mentor.ieee.org/802.11/dcn/19/11-19-1546-00-00be-legacy-performance-impact-on-multi-link-operation.pptx" TargetMode="External"/><Relationship Id="rId2" Type="http://schemas.openxmlformats.org/officeDocument/2006/relationships/hyperlink" Target="https://mentor.ieee.org/802.11/dcn/19/11-19-1532-00-00be-discussion-on-multi-link-acknowled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44-00-00be-multi-link-power-save-operation.pptx" TargetMode="External"/><Relationship Id="rId11" Type="http://schemas.openxmlformats.org/officeDocument/2006/relationships/hyperlink" Target="https://mentor.ieee.org/802.11/dcn/19/11-19-1568-00-00be-further-discussion-on-multi-link-operations.pptx" TargetMode="External"/><Relationship Id="rId5" Type="http://schemas.openxmlformats.org/officeDocument/2006/relationships/hyperlink" Target="https://mentor.ieee.org/802.11/dcn/19/11-19-1542-00-00be-multi-link-broadcast-addressed-frame-reception.pptx" TargetMode="External"/><Relationship Id="rId10" Type="http://schemas.openxmlformats.org/officeDocument/2006/relationships/hyperlink" Target="https://mentor.ieee.org/802.11/dcn/19/11-19-1159-00-00be-multilink-operation-capability-announcement.pptx" TargetMode="External"/><Relationship Id="rId4" Type="http://schemas.openxmlformats.org/officeDocument/2006/relationships/hyperlink" Target="https://mentor.ieee.org/802.11/dcn/19/11-19-1541-00-00be-performance-aspects-of-multi-link-operations-with-constraints.pptx" TargetMode="External"/><Relationship Id="rId9" Type="http://schemas.openxmlformats.org/officeDocument/2006/relationships/hyperlink" Target="https://mentor.ieee.org/802.11/dcn/19/11-19-1549-00-00be-multi-link-association.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83-00-00be-multi-link-bss-operat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550-00-00be-simultaneous-tx-rx-capability-indication-for-multi-link-oper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1524-00-00be-latency-enhancement-for-eht.pptx" TargetMode="External"/><Relationship Id="rId7"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523-00-00be-performance-evaluation-of-deterministic-service-for-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96-00-00be-combined-harq-and-rate-adaptation.pptx" TargetMode="External"/><Relationship Id="rId5" Type="http://schemas.openxmlformats.org/officeDocument/2006/relationships/hyperlink" Target="https://mentor.ieee.org/802.11/dcn/19/11-19-1146-00-00be-harq-punctured-cc-performance-evaluation.pptx" TargetMode="External"/><Relationship Id="rId4" Type="http://schemas.openxmlformats.org/officeDocument/2006/relationships/hyperlink" Target="https://mentor.ieee.org/802.11/dcn/19/11-19-1133-00-00be-some-results-on-harq-performance-in-dense-deployments.ppt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19/11-19-1554-01-00be-data-sharing-for-multi-ap-coordination.pptx" TargetMode="External"/><Relationship Id="rId3" Type="http://schemas.openxmlformats.org/officeDocument/2006/relationships/hyperlink" Target="https://mentor.ieee.org/802.11/dcn/19/11-19-1143-00-00be-efficient-operation-for-multi-ap-coordination.pptx" TargetMode="External"/><Relationship Id="rId7" Type="http://schemas.openxmlformats.org/officeDocument/2006/relationships/hyperlink" Target="https://mentor.ieee.org/802.11/dcn/19/11-19-1535-00-00be-sounding-for-ap-collaboration.pptx" TargetMode="External"/><Relationship Id="rId2" Type="http://schemas.openxmlformats.org/officeDocument/2006/relationships/hyperlink" Target="https://mentor.ieee.org/802.11/dcn/19/11-19-1129-01-00be-consideration-on-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4-00-00be-coordinated-spatial-reuse-performance-analysis.pptx" TargetMode="External"/><Relationship Id="rId5" Type="http://schemas.openxmlformats.org/officeDocument/2006/relationships/hyperlink" Target="https://mentor.ieee.org/802.11/dcn/19/11-19-1533-00-00be-consideration-on-multi-ap-ack-protocol.pptx" TargetMode="External"/><Relationship Id="rId10" Type="http://schemas.openxmlformats.org/officeDocument/2006/relationships/hyperlink" Target="https://mentor.ieee.org/802.11/dcn/19/11-19-1592-00-00be-simulation-results-for-coordinated-ofdma-in-multi-ap-operation.pptx" TargetMode="External"/><Relationship Id="rId4" Type="http://schemas.openxmlformats.org/officeDocument/2006/relationships/hyperlink" Target="https://mentor.ieee.org/802.11/dcn/19/11-19-1451-00-00be-virtual-bss-for-multi-ap-coordination-follow-up.pptx" TargetMode="External"/><Relationship Id="rId9" Type="http://schemas.openxmlformats.org/officeDocument/2006/relationships/hyperlink" Target="Dandan%20Lian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19/11-19-1597-00-00be-jt-performance-with-multiple-impairments.pptx" TargetMode="External"/><Relationship Id="rId2" Type="http://schemas.openxmlformats.org/officeDocument/2006/relationships/hyperlink" Target="https://mentor.ieee.org/802.11/dcn/19/11-19-1593-00-00be-joint-sounding-for-multi-ap-systems.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19/11-19-1555-00-00be-remarks-on-p-matrices-for-eht.pptx" TargetMode="External"/><Relationship Id="rId2" Type="http://schemas.openxmlformats.org/officeDocument/2006/relationships/hyperlink" Target="https://mentor.ieee.org/802.11/dcn/19/11-19-1495-00-00be-further-discussion-on-feedback-overhead-reduc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585-00-00be-orthogonal-sequence-based-reference-signal-for-ltf-reduction.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117-01-00be-direct-link-mu-transmissions.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55"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 and conf calls</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 and conf calls</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t>Final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5E227A-CF2B-436D-AE88-290C216443DE}"/>
              </a:ext>
            </a:extLst>
          </p:cNvPr>
          <p:cNvSpPr>
            <a:spLocks noGrp="1"/>
          </p:cNvSpPr>
          <p:nvPr>
            <p:ph type="title"/>
          </p:nvPr>
        </p:nvSpPr>
        <p:spPr/>
        <p:txBody>
          <a:bodyPr/>
          <a:lstStyle/>
          <a:p>
            <a:r>
              <a:rPr lang="en-US" dirty="0"/>
              <a:t>Summary from Conf Calls</a:t>
            </a:r>
          </a:p>
        </p:txBody>
      </p:sp>
      <p:sp>
        <p:nvSpPr>
          <p:cNvPr id="7" name="Content Placeholder 6">
            <a:extLst>
              <a:ext uri="{FF2B5EF4-FFF2-40B4-BE49-F238E27FC236}">
                <a16:creationId xmlns:a16="http://schemas.microsoft.com/office/drawing/2014/main" id="{32A96721-50FC-4490-8BD6-137112B54F50}"/>
              </a:ext>
            </a:extLst>
          </p:cNvPr>
          <p:cNvSpPr>
            <a:spLocks noGrp="1"/>
          </p:cNvSpPr>
          <p:nvPr>
            <p:ph idx="1"/>
          </p:nvPr>
        </p:nvSpPr>
        <p:spPr/>
        <p:txBody>
          <a:bodyPr/>
          <a:lstStyle/>
          <a:p>
            <a:pPr>
              <a:buFont typeface="Arial" panose="020B0604020202020204" pitchFamily="34" charset="0"/>
              <a:buChar char="•"/>
            </a:pPr>
            <a:r>
              <a:rPr lang="en-US" dirty="0"/>
              <a:t>Covered 39 submissions from the following topics</a:t>
            </a:r>
          </a:p>
          <a:p>
            <a:pPr lvl="1">
              <a:buFont typeface="Arial" panose="020B0604020202020204" pitchFamily="34" charset="0"/>
              <a:buChar char="•"/>
            </a:pPr>
            <a:r>
              <a:rPr lang="en-US" dirty="0"/>
              <a:t>Low Latency (4 submissions)</a:t>
            </a:r>
          </a:p>
          <a:p>
            <a:pPr lvl="1">
              <a:buFont typeface="Arial" panose="020B0604020202020204" pitchFamily="34" charset="0"/>
              <a:buChar char="•"/>
            </a:pPr>
            <a:r>
              <a:rPr lang="en-US" dirty="0"/>
              <a:t>MAC (3 submissions)</a:t>
            </a:r>
          </a:p>
          <a:p>
            <a:pPr lvl="1">
              <a:buFont typeface="Arial" panose="020B0604020202020204" pitchFamily="34" charset="0"/>
              <a:buChar char="•"/>
            </a:pPr>
            <a:r>
              <a:rPr lang="en-US" dirty="0"/>
              <a:t>Multi AP (10 submissions)</a:t>
            </a:r>
          </a:p>
          <a:p>
            <a:pPr lvl="1">
              <a:buFont typeface="Arial" panose="020B0604020202020204" pitchFamily="34" charset="0"/>
              <a:buChar char="•"/>
            </a:pPr>
            <a:r>
              <a:rPr lang="en-US" dirty="0"/>
              <a:t>PHY (3 submissions)</a:t>
            </a:r>
          </a:p>
          <a:p>
            <a:pPr lvl="1">
              <a:buFont typeface="Arial" panose="020B0604020202020204" pitchFamily="34" charset="0"/>
              <a:buChar char="•"/>
            </a:pPr>
            <a:r>
              <a:rPr lang="en-US" dirty="0"/>
              <a:t>Multi Link (15 submissions)</a:t>
            </a:r>
          </a:p>
          <a:p>
            <a:pPr lvl="1">
              <a:buFont typeface="Arial" panose="020B0604020202020204" pitchFamily="34" charset="0"/>
              <a:buChar char="•"/>
            </a:pPr>
            <a:r>
              <a:rPr lang="en-US" dirty="0"/>
              <a:t>HARQ (4 submissions)</a:t>
            </a:r>
          </a:p>
          <a:p>
            <a:pPr lvl="2">
              <a:buFont typeface="Arial" panose="020B0604020202020204" pitchFamily="34" charset="0"/>
              <a:buChar char="•"/>
            </a:pPr>
            <a:endParaRPr lang="en-US" dirty="0"/>
          </a:p>
          <a:p>
            <a:pPr>
              <a:buFont typeface="Arial" panose="020B0604020202020204" pitchFamily="34" charset="0"/>
              <a:buChar char="•"/>
            </a:pPr>
            <a:r>
              <a:rPr lang="en-US" dirty="0"/>
              <a:t>Remaining 10 submissions from the following topics</a:t>
            </a:r>
          </a:p>
          <a:p>
            <a:pPr lvl="1">
              <a:buFont typeface="Arial" panose="020B0604020202020204" pitchFamily="34" charset="0"/>
              <a:buChar char="•"/>
            </a:pPr>
            <a:r>
              <a:rPr lang="en-US" dirty="0"/>
              <a:t>Multi Link (2 submissions)</a:t>
            </a:r>
          </a:p>
          <a:p>
            <a:pPr lvl="1">
              <a:buFont typeface="Arial" panose="020B0604020202020204" pitchFamily="34" charset="0"/>
              <a:buChar char="•"/>
            </a:pPr>
            <a:r>
              <a:rPr lang="en-US" dirty="0"/>
              <a:t>HARQ (8 submissions)</a:t>
            </a:r>
          </a:p>
          <a:p>
            <a:pPr lvl="1">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B4DE343-10A0-4FA3-8DE1-6FFB082B0FF4}"/>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748BFB29-0A11-4E43-B9AB-1B44D4CD8CB3}"/>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64184AEB-8C4F-4897-BFE5-6E6B24A330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67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64690289"/>
              </p:ext>
            </p:extLst>
          </p:nvPr>
        </p:nvGraphicFramePr>
        <p:xfrm>
          <a:off x="533400" y="1524000"/>
          <a:ext cx="8245914" cy="4620099"/>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91922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60780">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2">
                            <a:extLst>
                              <a:ext uri="{A12FA001-AC4F-418D-AE19-62706E023703}">
                                <ahyp:hlinkClr xmlns:ahyp="http://schemas.microsoft.com/office/drawing/2018/hyperlinkcolor" val="tx"/>
                              </a:ext>
                            </a:extLst>
                          </a:hlinkClick>
                        </a:rPr>
                        <a:t>1080r0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Complexity</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 Shellhammer</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marL="0" marR="0">
                        <a:spcBef>
                          <a:spcPts val="0"/>
                        </a:spcBef>
                        <a:spcAft>
                          <a:spcPts val="0"/>
                        </a:spcAft>
                      </a:pPr>
                      <a:r>
                        <a:rPr lang="en-GB" sz="1200" b="0" kern="1200" dirty="0">
                          <a:solidFill>
                            <a:srgbClr val="FF0000"/>
                          </a:solidFill>
                          <a:latin typeface="+mn-lt"/>
                          <a:ea typeface="+mn-ea"/>
                          <a:cs typeface="+mn-cs"/>
                        </a:rPr>
                        <a:t>1093r0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HARQ for 802.11be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Imran Latif</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Withdrawn</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HARQ</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3"/>
                        </a:rPr>
                        <a:t>1098r1</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Acknowledgement for HARQ transmission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Ming Gan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4"/>
                        </a:rPr>
                        <a:t>1132r2</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Channel coding issue in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Jinmin Kim</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5"/>
                        </a:rPr>
                        <a:t>1133r0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Some results on HARQ perf. in dense deployments</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a:solidFill>
                            <a:srgbClr val="00B050"/>
                          </a:solidFill>
                          <a:latin typeface="+mn-lt"/>
                          <a:ea typeface="+mn-ea"/>
                          <a:cs typeface="+mn-cs"/>
                        </a:rPr>
                        <a:t>Leif Wilhelmsson</a:t>
                      </a:r>
                      <a:endParaRPr lang="en-US" sz="1200" b="0" kern="120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6"/>
                        </a:rPr>
                        <a:t>1146r0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punctured CC performance evaluation</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Yanyi DING</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marL="0" marR="0">
                        <a:spcBef>
                          <a:spcPts val="0"/>
                        </a:spcBef>
                        <a:spcAft>
                          <a:spcPts val="0"/>
                        </a:spcAft>
                      </a:pPr>
                      <a:r>
                        <a:rPr lang="en-GB" sz="1200" b="0" kern="1200" dirty="0">
                          <a:solidFill>
                            <a:srgbClr val="FF0000"/>
                          </a:solidFill>
                          <a:latin typeface="+mn-lt"/>
                          <a:ea typeface="+mn-ea"/>
                          <a:cs typeface="+mn-cs"/>
                          <a:hlinkClick r:id="rId7"/>
                        </a:rPr>
                        <a:t>1159r0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Multilink operation capability announcement</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6735941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8"/>
                        </a:rPr>
                        <a:t>1172r1</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Discussion on HARQ</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Wook Bong Lee</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9"/>
                        </a:rPr>
                        <a:t>1196r0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Combined HARQ and Rate Adaptation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Sebastian Max</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10">
                            <a:extLst>
                              <a:ext uri="{A12FA001-AC4F-418D-AE19-62706E023703}">
                                <ahyp:hlinkClr xmlns:ahyp="http://schemas.microsoft.com/office/drawing/2018/hyperlinkcolor" val="tx"/>
                              </a:ext>
                            </a:extLst>
                          </a:hlinkClick>
                        </a:rPr>
                        <a:t>1231r2</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a:solidFill>
                            <a:schemeClr val="tx1"/>
                          </a:solidFill>
                          <a:latin typeface="+mn-lt"/>
                          <a:ea typeface="+mn-ea"/>
                          <a:cs typeface="+mn-cs"/>
                        </a:rPr>
                        <a:t>Multiband and Multichannel Operation in 11be</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Sai Shankar</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1531557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80106970"/>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24026651"/>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86357093"/>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7991079"/>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3630573"/>
              </p:ext>
            </p:extLst>
          </p:nvPr>
        </p:nvGraphicFramePr>
        <p:xfrm>
          <a:off x="533400" y="1524000"/>
          <a:ext cx="8153400" cy="4900400"/>
        </p:xfrm>
        <a:graphic>
          <a:graphicData uri="http://schemas.openxmlformats.org/drawingml/2006/table">
            <a:tbl>
              <a:tblPr firstRow="1" bandRow="1">
                <a:tableStyleId>{ED083AE6-46FA-4A59-8FB0-9F97EB10719F}</a:tableStyleId>
              </a:tblPr>
              <a:tblGrid>
                <a:gridCol w="647129">
                  <a:extLst>
                    <a:ext uri="{9D8B030D-6E8A-4147-A177-3AD203B41FA5}">
                      <a16:colId xmlns:a16="http://schemas.microsoft.com/office/drawing/2014/main" val="20000"/>
                    </a:ext>
                  </a:extLst>
                </a:gridCol>
                <a:gridCol w="4001071">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91440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hlinkClick r:id="rId2"/>
                        </a:rPr>
                        <a:t>773r2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Operation Framework</a:t>
                      </a:r>
                    </a:p>
                  </a:txBody>
                  <a:tcPr marL="9525" marR="9525" marT="9525" marB="9525" anchor="ctr"/>
                </a:tc>
                <a:tc>
                  <a:txBody>
                    <a:bodyPr/>
                    <a:lstStyle/>
                    <a:p>
                      <a:pPr algn="ctr"/>
                      <a:r>
                        <a:rPr lang="en-US" sz="1200" b="0" kern="1200" dirty="0">
                          <a:solidFill>
                            <a:srgbClr val="00B050"/>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210273194"/>
                  </a:ext>
                </a:extLst>
              </a:tr>
              <a:tr h="255168">
                <a:tc>
                  <a:txBody>
                    <a:bodyPr/>
                    <a:lstStyle/>
                    <a:p>
                      <a:pPr algn="ctr"/>
                      <a:r>
                        <a:rPr lang="en-US" sz="1200" b="0" kern="1200" dirty="0">
                          <a:solidFill>
                            <a:schemeClr val="tx1"/>
                          </a:solidFill>
                          <a:latin typeface="+mn-lt"/>
                          <a:ea typeface="+mn-ea"/>
                          <a:cs typeface="+mn-cs"/>
                          <a:hlinkClick r:id="rId3"/>
                        </a:rPr>
                        <a:t>821r3</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Multiple band discussion</a:t>
                      </a:r>
                    </a:p>
                  </a:txBody>
                  <a:tcPr marL="9525" marR="9525" marT="9525" marB="9525" anchor="ctr"/>
                </a:tc>
                <a:tc>
                  <a:txBody>
                    <a:bodyPr/>
                    <a:lstStyle/>
                    <a:p>
                      <a:pPr algn="ctr"/>
                      <a:r>
                        <a:rPr lang="en-US" sz="1200" b="0" kern="1200" dirty="0">
                          <a:solidFill>
                            <a:srgbClr val="00B050"/>
                          </a:solidFill>
                          <a:latin typeface="+mn-lt"/>
                          <a:ea typeface="+mn-ea"/>
                          <a:cs typeface="+mn-cs"/>
                        </a:rPr>
                        <a:t>Liwen Chu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47351120"/>
                  </a:ext>
                </a:extLst>
              </a:tr>
              <a:tr h="255168">
                <a:tc>
                  <a:txBody>
                    <a:bodyPr/>
                    <a:lstStyle/>
                    <a:p>
                      <a:pPr algn="ctr"/>
                      <a:r>
                        <a:rPr lang="en-US" sz="1200" b="0" kern="1200" dirty="0">
                          <a:solidFill>
                            <a:schemeClr val="tx1"/>
                          </a:solidFill>
                          <a:latin typeface="+mn-lt"/>
                          <a:ea typeface="+mn-ea"/>
                          <a:cs typeface="+mn-cs"/>
                          <a:hlinkClick r:id="rId4"/>
                        </a:rPr>
                        <a:t>822r0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Extremely Efficient Multi-band Operation</a:t>
                      </a:r>
                    </a:p>
                  </a:txBody>
                  <a:tcPr marL="9525" marR="9525" marT="9525" marB="9525" anchor="ctr"/>
                </a:tc>
                <a:tc>
                  <a:txBody>
                    <a:bodyPr/>
                    <a:lstStyle/>
                    <a:p>
                      <a:pPr algn="ctr"/>
                      <a:r>
                        <a:rPr lang="en-US" sz="1200" b="0" kern="1200" dirty="0">
                          <a:solidFill>
                            <a:srgbClr val="00B050"/>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319639950"/>
                  </a:ext>
                </a:extLst>
              </a:tr>
              <a:tr h="255168">
                <a:tc>
                  <a:txBody>
                    <a:bodyPr/>
                    <a:lstStyle/>
                    <a:p>
                      <a:pPr algn="ctr"/>
                      <a:r>
                        <a:rPr lang="en-US" sz="1200" b="0" kern="1200" dirty="0">
                          <a:solidFill>
                            <a:schemeClr val="tx1"/>
                          </a:solidFill>
                          <a:latin typeface="+mn-lt"/>
                          <a:ea typeface="+mn-ea"/>
                          <a:cs typeface="+mn-cs"/>
                          <a:hlinkClick r:id="rId5"/>
                        </a:rPr>
                        <a:t>823r1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Aggregation</a:t>
                      </a:r>
                    </a:p>
                  </a:txBody>
                  <a:tcPr marL="9525" marR="9525" marT="9525" marB="9525" anchor="ctr"/>
                </a:tc>
                <a:tc>
                  <a:txBody>
                    <a:bodyPr/>
                    <a:lstStyle/>
                    <a:p>
                      <a:pPr algn="ctr"/>
                      <a:r>
                        <a:rPr lang="en-US" sz="1200" b="0" kern="1200" dirty="0">
                          <a:solidFill>
                            <a:srgbClr val="00B05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hlinkClick r:id="rId6"/>
                        </a:rPr>
                        <a:t>979r0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Multi-link Operation Follow-up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hlinkClick r:id="rId7"/>
                        </a:rPr>
                        <a:t>1082r1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Operation: Dynamic TID Transfer</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hlinkClick r:id="rId8"/>
                        </a:rPr>
                        <a:t>1095r1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requirement discussion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Yonggang Fang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691423556"/>
                  </a:ext>
                </a:extLst>
              </a:tr>
              <a:tr h="298491">
                <a:tc>
                  <a:txBody>
                    <a:bodyPr/>
                    <a:lstStyle/>
                    <a:p>
                      <a:pPr algn="ctr"/>
                      <a:r>
                        <a:rPr lang="en-US" sz="1200" b="0" kern="1200" dirty="0">
                          <a:solidFill>
                            <a:schemeClr val="tx1"/>
                          </a:solidFill>
                          <a:latin typeface="+mn-lt"/>
                          <a:ea typeface="+mn-ea"/>
                          <a:cs typeface="+mn-cs"/>
                          <a:hlinkClick r:id="rId9"/>
                        </a:rPr>
                        <a:t>1099r0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Preamble structure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Ross Jian Yu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757409002"/>
                  </a:ext>
                </a:extLst>
              </a:tr>
              <a:tr h="292510">
                <a:tc>
                  <a:txBody>
                    <a:bodyPr/>
                    <a:lstStyle/>
                    <a:p>
                      <a:pPr algn="ctr"/>
                      <a:r>
                        <a:rPr lang="en-US" sz="1200" b="0" kern="1200" dirty="0">
                          <a:solidFill>
                            <a:schemeClr val="tx1"/>
                          </a:solidFill>
                          <a:latin typeface="+mn-lt"/>
                          <a:ea typeface="+mn-ea"/>
                          <a:cs typeface="+mn-cs"/>
                          <a:hlinkClick r:id="rId10"/>
                        </a:rPr>
                        <a:t>1116r1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4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56806424"/>
                  </a:ext>
                </a:extLst>
              </a:tr>
              <a:tr h="292510">
                <a:tc>
                  <a:txBody>
                    <a:bodyPr/>
                    <a:lstStyle/>
                    <a:p>
                      <a:pPr algn="ctr"/>
                      <a:r>
                        <a:rPr lang="en-US" sz="1200" b="0" kern="1200" dirty="0">
                          <a:solidFill>
                            <a:schemeClr val="tx1"/>
                          </a:solidFill>
                          <a:latin typeface="+mn-lt"/>
                          <a:ea typeface="+mn-ea"/>
                          <a:cs typeface="+mn-cs"/>
                          <a:hlinkClick r:id="rId11"/>
                        </a:rPr>
                        <a:t>1117r1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Direct Link MU transmissions</a:t>
                      </a:r>
                    </a:p>
                  </a:txBody>
                  <a:tcPr anchor="ct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MAC</a:t>
                      </a: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hlinkClick r:id="rId12"/>
                        </a:rPr>
                        <a:t>1126r0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Enhanced Resource Unit allocation schemes for 11be</a:t>
                      </a:r>
                    </a:p>
                  </a:txBody>
                  <a:tcPr anchor="ctr"/>
                </a:tc>
                <a:tc>
                  <a:txBody>
                    <a:bodyPr/>
                    <a:lstStyle/>
                    <a:p>
                      <a:pPr algn="ctr"/>
                      <a:r>
                        <a:rPr lang="en-US" sz="1200" b="0" kern="1200" dirty="0">
                          <a:solidFill>
                            <a:srgbClr val="00B050"/>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2284546440"/>
                  </a:ext>
                </a:extLst>
              </a:tr>
              <a:tr h="292510">
                <a:tc>
                  <a:txBody>
                    <a:bodyPr/>
                    <a:lstStyle/>
                    <a:p>
                      <a:pPr algn="ctr"/>
                      <a:r>
                        <a:rPr lang="en-US" sz="1200" b="0" kern="1200" dirty="0">
                          <a:solidFill>
                            <a:schemeClr val="tx1"/>
                          </a:solidFill>
                          <a:latin typeface="+mn-lt"/>
                          <a:ea typeface="+mn-ea"/>
                          <a:cs typeface="+mn-cs"/>
                          <a:hlinkClick r:id="rId13"/>
                        </a:rPr>
                        <a:t>1129r1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Consideration on Multi-AP Coordination</a:t>
                      </a:r>
                    </a:p>
                  </a:txBody>
                  <a:tcPr anchor="ctr"/>
                </a:tc>
                <a:tc>
                  <a:txBody>
                    <a:bodyPr/>
                    <a:lstStyle/>
                    <a:p>
                      <a:pPr algn="ctr"/>
                      <a:r>
                        <a:rPr lang="en-US" sz="1200" b="0" kern="1200" dirty="0">
                          <a:solidFill>
                            <a:schemeClr val="tx1"/>
                          </a:solidFill>
                          <a:latin typeface="+mn-lt"/>
                          <a:ea typeface="+mn-ea"/>
                          <a:cs typeface="+mn-cs"/>
                        </a:rPr>
                        <a:t>Nan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110316437"/>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4"/>
                        </a:rPr>
                        <a:t>1190r1</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B050"/>
                          </a:solidFill>
                          <a:latin typeface="+mn-lt"/>
                          <a:ea typeface="+mn-ea"/>
                          <a:cs typeface="+mn-cs"/>
                        </a:rPr>
                        <a:t>  Improved Preamble Puncturing in 802.11be</a:t>
                      </a:r>
                    </a:p>
                  </a:txBody>
                  <a:tcPr marL="9525" marR="9525" marT="9525" marB="9525" anchor="ctr"/>
                </a:tc>
                <a:tc>
                  <a:txBody>
                    <a:bodyPr/>
                    <a:lstStyle/>
                    <a:p>
                      <a:pPr marL="0" algn="ctr" defTabSz="914400" rtl="0" eaLnBrk="1" latinLnBrk="0" hangingPunct="1"/>
                      <a:r>
                        <a:rPr lang="en-US" sz="1200" b="0" kern="1200" dirty="0">
                          <a:solidFill>
                            <a:srgbClr val="00B050"/>
                          </a:solidFill>
                          <a:latin typeface="+mn-lt"/>
                          <a:ea typeface="+mn-ea"/>
                          <a:cs typeface="+mn-cs"/>
                        </a:rPr>
                        <a:t>Oded Redlich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algn="l" defTabSz="914400" rtl="0" eaLnBrk="1" latinLnBrk="0" hangingPunct="1"/>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686613765"/>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5"/>
                        </a:rPr>
                        <a:t>1131r0</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70C0"/>
                          </a:solidFill>
                          <a:latin typeface="+mn-lt"/>
                          <a:ea typeface="+mn-ea"/>
                          <a:cs typeface="+mn-cs"/>
                        </a:rPr>
                        <a:t>  Consideration on HARQ Unit</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Taewon Song</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SP Deferred</a:t>
                      </a:r>
                    </a:p>
                  </a:txBody>
                  <a:tcPr/>
                </a:tc>
                <a:tc>
                  <a:txBody>
                    <a:bodyPr/>
                    <a:lstStyle/>
                    <a:p>
                      <a:pPr marL="0" algn="l" defTabSz="914400" rtl="0" eaLnBrk="1" latinLnBrk="0" hangingPunct="1"/>
                      <a:r>
                        <a:rPr lang="en-US" sz="1200" b="0" kern="1200" dirty="0">
                          <a:solidFill>
                            <a:srgbClr val="0070C0"/>
                          </a:solidFill>
                          <a:latin typeface="+mn-lt"/>
                          <a:ea typeface="+mn-ea"/>
                          <a:cs typeface="+mn-cs"/>
                        </a:rPr>
                        <a:t>HARQ</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hlinkClick r:id="rId16"/>
                        </a:rPr>
                        <a:t>1143r0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1 SP</a:t>
                      </a:r>
                    </a:p>
                  </a:txBody>
                  <a:tcPr/>
                </a:tc>
                <a:tc>
                  <a:txBody>
                    <a:bodyPr/>
                    <a:lstStyle/>
                    <a:p>
                      <a:pPr algn="l"/>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hlinkClick r:id="rId17"/>
                        </a:rPr>
                        <a:t>1144r1</a:t>
                      </a: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2001978"/>
              </p:ext>
            </p:extLst>
          </p:nvPr>
        </p:nvGraphicFramePr>
        <p:xfrm>
          <a:off x="533400" y="1524000"/>
          <a:ext cx="8153400" cy="4719645"/>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FF0000"/>
                          </a:solidFill>
                          <a:latin typeface="+mn-lt"/>
                          <a:ea typeface="+mn-ea"/>
                          <a:cs typeface="+mn-cs"/>
                          <a:hlinkClick r:id="rId2">
                            <a:extLst>
                              <a:ext uri="{A12FA001-AC4F-418D-AE19-62706E023703}">
                                <ahyp:hlinkClr xmlns:ahyp="http://schemas.microsoft.com/office/drawing/2018/hyperlinkcolor" val="tx"/>
                              </a:ext>
                            </a:extLst>
                          </a:hlinkClick>
                        </a:rPr>
                        <a:t>1133r0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rgbClr val="FF0000"/>
                          </a:solidFill>
                          <a:latin typeface="+mn-lt"/>
                          <a:ea typeface="+mn-ea"/>
                          <a:cs typeface="+mn-cs"/>
                        </a:rPr>
                        <a:t> Some results on HARQ performance in dense deployments</a:t>
                      </a:r>
                    </a:p>
                  </a:txBody>
                  <a:tcPr marL="9525" marR="9525" marT="9525" marB="0" anchor="b"/>
                </a:tc>
                <a:tc>
                  <a:txBody>
                    <a:bodyPr/>
                    <a:lstStyle/>
                    <a:p>
                      <a:pPr algn="ctr" fontAlgn="b"/>
                      <a:r>
                        <a:rPr lang="en-US" sz="1200" b="0" kern="1200" dirty="0">
                          <a:solidFill>
                            <a:srgbClr val="FF0000"/>
                          </a:solidFill>
                          <a:latin typeface="+mn-lt"/>
                          <a:ea typeface="+mn-ea"/>
                          <a:cs typeface="+mn-cs"/>
                        </a:rPr>
                        <a:t>Leif </a:t>
                      </a:r>
                      <a:r>
                        <a:rPr lang="en-US" sz="1200" b="0" kern="1200" dirty="0" err="1">
                          <a:solidFill>
                            <a:srgbClr val="FF0000"/>
                          </a:solidFill>
                          <a:latin typeface="+mn-lt"/>
                          <a:ea typeface="+mn-ea"/>
                          <a:cs typeface="+mn-cs"/>
                        </a:rPr>
                        <a:t>Wilhelmsson</a:t>
                      </a:r>
                      <a:endParaRPr lang="en-US" sz="1200" b="0" kern="1200" dirty="0">
                        <a:solidFill>
                          <a:srgbClr val="FF0000"/>
                        </a:solidFill>
                        <a:latin typeface="+mn-lt"/>
                        <a:ea typeface="+mn-ea"/>
                        <a:cs typeface="+mn-cs"/>
                      </a:endParaRPr>
                    </a:p>
                  </a:txBody>
                  <a:tcPr marL="9525" marR="9525" marT="9525" marB="0" anchor="b"/>
                </a:tc>
                <a:tc>
                  <a:txBody>
                    <a:bodyPr/>
                    <a:lstStyle/>
                    <a:p>
                      <a:pPr algn="ctr" fontAlgn="b"/>
                      <a:r>
                        <a:rPr lang="en-US" sz="1200" b="0" kern="1200" dirty="0">
                          <a:solidFill>
                            <a:srgbClr val="FF0000"/>
                          </a:solidFill>
                          <a:latin typeface="+mn-lt"/>
                          <a:ea typeface="+mn-ea"/>
                          <a:cs typeface="+mn-cs"/>
                        </a:rPr>
                        <a:t>Duplicate</a:t>
                      </a:r>
                    </a:p>
                  </a:txBody>
                  <a:tcPr marL="9525" marR="9525" marT="9525" marB="0" anchor="b"/>
                </a:tc>
                <a:tc>
                  <a:txBody>
                    <a:bodyPr/>
                    <a:lstStyle/>
                    <a:p>
                      <a:pPr algn="l" fontAlgn="b"/>
                      <a:r>
                        <a:rPr lang="en-US" sz="1200" b="0" kern="1200" dirty="0">
                          <a:solidFill>
                            <a:srgbClr val="FF0000"/>
                          </a:solidFill>
                          <a:latin typeface="+mn-lt"/>
                          <a:ea typeface="+mn-ea"/>
                          <a:cs typeface="+mn-cs"/>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1291r2</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aspects of multi link op performance</a:t>
                      </a:r>
                    </a:p>
                  </a:txBody>
                  <a:tcPr marL="9525" marR="9525" marT="9525" marB="0" anchor="b"/>
                </a:tc>
                <a:tc>
                  <a:txBody>
                    <a:bodyPr/>
                    <a:lstStyle/>
                    <a:p>
                      <a:pPr algn="ctr" fontAlgn="b"/>
                      <a:r>
                        <a:rPr lang="en-US" sz="1200" b="0" kern="1200" dirty="0">
                          <a:solidFill>
                            <a:schemeClr val="tx1"/>
                          </a:solidFill>
                          <a:latin typeface="+mn-lt"/>
                          <a:ea typeface="+mn-ea"/>
                          <a:cs typeface="+mn-cs"/>
                        </a:rPr>
                        <a:t>Dmitry Akhmetov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00B0F0"/>
                          </a:solidFill>
                          <a:latin typeface="+mn-lt"/>
                          <a:ea typeface="+mn-ea"/>
                          <a:cs typeface="+mn-cs"/>
                          <a:hlinkClick r:id="rId4"/>
                        </a:rPr>
                        <a:t>1340r0</a:t>
                      </a:r>
                      <a:endParaRPr lang="en-US" sz="1200" b="0" kern="1200" dirty="0">
                        <a:solidFill>
                          <a:srgbClr val="00B0F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Revisit Tone Plan</a:t>
                      </a:r>
                    </a:p>
                  </a:txBody>
                  <a:tcPr marL="9525" marR="9525" marT="9525" marB="0" anchor="b"/>
                </a:tc>
                <a:tc>
                  <a:txBody>
                    <a:bodyPr/>
                    <a:lstStyle/>
                    <a:p>
                      <a:pPr algn="ctr" fontAlgn="b"/>
                      <a:r>
                        <a:rPr lang="en-US" sz="1200" b="0" kern="1200" dirty="0">
                          <a:solidFill>
                            <a:schemeClr val="tx1"/>
                          </a:solidFill>
                          <a:latin typeface="+mn-lt"/>
                          <a:ea typeface="+mn-ea"/>
                          <a:cs typeface="+mn-cs"/>
                        </a:rPr>
                        <a:t>Brian Hart</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5168">
                <a:tc>
                  <a:txBody>
                    <a:bodyPr/>
                    <a:lstStyle/>
                    <a:p>
                      <a:pPr algn="ctr" fontAlgn="b"/>
                      <a:r>
                        <a:rPr lang="en-US" sz="1200" b="0" kern="1200" dirty="0">
                          <a:solidFill>
                            <a:srgbClr val="FF0000"/>
                          </a:solidFill>
                          <a:latin typeface="+mn-lt"/>
                          <a:ea typeface="+mn-ea"/>
                          <a:cs typeface="+mn-cs"/>
                          <a:hlinkClick r:id="rId5"/>
                        </a:rPr>
                        <a:t>1358r0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Management</a:t>
                      </a:r>
                    </a:p>
                  </a:txBody>
                  <a:tcPr marL="9525" marR="9525" marT="9525" marB="0" anchor="b"/>
                </a:tc>
                <a:tc>
                  <a:txBody>
                    <a:bodyPr/>
                    <a:lstStyle/>
                    <a:p>
                      <a:pPr algn="ctr" fontAlgn="b"/>
                      <a:r>
                        <a:rPr lang="en-US" sz="1200" b="0" kern="1200" dirty="0">
                          <a:solidFill>
                            <a:schemeClr val="tx1"/>
                          </a:solidFill>
                          <a:latin typeface="+mn-lt"/>
                          <a:ea typeface="+mn-ea"/>
                          <a:cs typeface="+mn-cs"/>
                        </a:rPr>
                        <a:t>Yongho Seok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6"/>
                        </a:rPr>
                        <a:t>1405r0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Channel Access Discussion</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7"/>
                        </a:rPr>
                        <a:t>1451r0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Virtual BSS for Multi-AP Coordination Follow-Up</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8"/>
                        </a:rPr>
                        <a:t>1459r0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HARQ applicable A-MPDU</a:t>
                      </a:r>
                    </a:p>
                  </a:txBody>
                  <a:tcPr marL="9525" marR="9525" marT="9525" marB="0" anchor="b"/>
                </a:tc>
                <a:tc>
                  <a:txBody>
                    <a:bodyPr/>
                    <a:lstStyle/>
                    <a:p>
                      <a:pPr algn="ctr" fontAlgn="b"/>
                      <a:r>
                        <a:rPr lang="en-US" sz="1200" b="0" kern="1200" dirty="0">
                          <a:solidFill>
                            <a:schemeClr val="tx1"/>
                          </a:solidFill>
                          <a:latin typeface="+mn-lt"/>
                          <a:ea typeface="+mn-ea"/>
                          <a:cs typeface="+mn-cs"/>
                        </a:rPr>
                        <a:t>Lei Huang</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9"/>
                        </a:rPr>
                        <a:t>1486r0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Further discussion for 11be preamble</a:t>
                      </a:r>
                    </a:p>
                  </a:txBody>
                  <a:tcPr marL="9525" marR="9525" marT="9525" marB="0" anchor="b"/>
                </a:tc>
                <a:tc>
                  <a:txBody>
                    <a:bodyPr/>
                    <a:lstStyle/>
                    <a:p>
                      <a:pPr algn="ctr" fontAlgn="b"/>
                      <a:r>
                        <a:rPr lang="en-US" sz="1200" b="0" kern="1200" dirty="0">
                          <a:solidFill>
                            <a:srgbClr val="00B050"/>
                          </a:solidFill>
                          <a:latin typeface="+mn-lt"/>
                          <a:ea typeface="+mn-ea"/>
                          <a:cs typeface="+mn-cs"/>
                        </a:rPr>
                        <a:t>Dongguk Lim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10"/>
                        </a:rPr>
                        <a:t>1487r0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11be tone plan</a:t>
                      </a:r>
                    </a:p>
                  </a:txBody>
                  <a:tcPr marL="9525" marR="9525" marT="9525" marB="0" anchor="b"/>
                </a:tc>
                <a:tc>
                  <a:txBody>
                    <a:bodyPr/>
                    <a:lstStyle/>
                    <a:p>
                      <a:pPr algn="ctr" fontAlgn="b"/>
                      <a:r>
                        <a:rPr lang="en-US" sz="1200" b="0" kern="1200" dirty="0">
                          <a:solidFill>
                            <a:schemeClr val="tx1"/>
                          </a:solidFill>
                          <a:latin typeface="+mn-lt"/>
                          <a:ea typeface="+mn-ea"/>
                          <a:cs typeface="+mn-cs"/>
                        </a:rPr>
                        <a:t>Ross Jian Yu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11"/>
                        </a:rPr>
                        <a:t>1488r0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Auto-detection in 11be</a:t>
                      </a:r>
                    </a:p>
                  </a:txBody>
                  <a:tcPr marL="9525" marR="9525" marT="9525" marB="0" anchor="b"/>
                </a:tc>
                <a:tc>
                  <a:txBody>
                    <a:bodyPr/>
                    <a:lstStyle/>
                    <a:p>
                      <a:pPr algn="ctr" fontAlgn="b"/>
                      <a:r>
                        <a:rPr lang="en-US" sz="1200" b="0" kern="1200">
                          <a:solidFill>
                            <a:srgbClr val="00B050"/>
                          </a:solidFill>
                          <a:latin typeface="+mn-lt"/>
                          <a:ea typeface="+mn-ea"/>
                          <a:cs typeface="+mn-cs"/>
                        </a:rPr>
                        <a:t>Ross Jian Yu</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2"/>
                        </a:rPr>
                        <a:t>1492r0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Phase Rotation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3"/>
                        </a:rPr>
                        <a:t>1493r0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Non-OFDMA Tone Plan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4"/>
                        </a:rPr>
                        <a:t>1495r0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Discussion on Feedback Overhead Reduction</a:t>
                      </a:r>
                    </a:p>
                  </a:txBody>
                  <a:tcPr marL="9525" marR="9525" marT="9525" marB="0" anchor="b"/>
                </a:tc>
                <a:tc>
                  <a:txBody>
                    <a:bodyPr/>
                    <a:lstStyle/>
                    <a:p>
                      <a:pPr algn="ctr" fontAlgn="b"/>
                      <a:r>
                        <a:rPr lang="en-US" sz="1200" b="0" kern="1200" dirty="0">
                          <a:solidFill>
                            <a:schemeClr val="tx1"/>
                          </a:solidFill>
                          <a:latin typeface="+mn-lt"/>
                          <a:ea typeface="+mn-ea"/>
                          <a:cs typeface="+mn-cs"/>
                        </a:rPr>
                        <a:t>Wook Bong Lee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MIMO</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5"/>
                        </a:rPr>
                        <a:t>1505r0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Aggregation Considerations</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170315652"/>
                  </a:ext>
                </a:extLst>
              </a:tr>
              <a:tr h="194344">
                <a:tc>
                  <a:txBody>
                    <a:bodyPr/>
                    <a:lstStyle/>
                    <a:p>
                      <a:pPr algn="ctr" fontAlgn="b"/>
                      <a:r>
                        <a:rPr lang="en-US" sz="1200" b="0" kern="1200" dirty="0">
                          <a:solidFill>
                            <a:schemeClr val="tx1"/>
                          </a:solidFill>
                          <a:latin typeface="+mn-lt"/>
                          <a:ea typeface="+mn-ea"/>
                          <a:cs typeface="+mn-cs"/>
                          <a:hlinkClick r:id="rId16"/>
                        </a:rPr>
                        <a:t>1509r0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Setup</a:t>
                      </a:r>
                    </a:p>
                  </a:txBody>
                  <a:tcPr marL="9525" marR="9525" marT="9525" marB="0" anchor="b"/>
                </a:tc>
                <a:tc>
                  <a:txBody>
                    <a:bodyPr/>
                    <a:lstStyle/>
                    <a:p>
                      <a:pPr algn="ctr" fontAlgn="b"/>
                      <a:r>
                        <a:rPr lang="en-US" sz="1200" b="0" kern="1200" dirty="0" err="1">
                          <a:solidFill>
                            <a:schemeClr val="tx1"/>
                          </a:solidFill>
                          <a:latin typeface="+mn-lt"/>
                          <a:ea typeface="+mn-ea"/>
                          <a:cs typeface="+mn-cs"/>
                        </a:rPr>
                        <a:t>Insun</a:t>
                      </a:r>
                      <a:r>
                        <a:rPr lang="en-US" sz="1200" b="0" kern="1200" dirty="0">
                          <a:solidFill>
                            <a:schemeClr val="tx1"/>
                          </a:solidFill>
                          <a:latin typeface="+mn-lt"/>
                          <a:ea typeface="+mn-ea"/>
                          <a:cs typeface="+mn-cs"/>
                        </a:rPr>
                        <a:t> Jang</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7"/>
                        </a:rPr>
                        <a:t>1510r0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EHT Power saving considering multi-link</a:t>
                      </a:r>
                    </a:p>
                  </a:txBody>
                  <a:tcPr marL="9525" marR="9525" marT="9525" marB="0" anchor="b"/>
                </a:tc>
                <a:tc>
                  <a:txBody>
                    <a:bodyPr/>
                    <a:lstStyle/>
                    <a:p>
                      <a:pPr algn="ctr" fontAlgn="b"/>
                      <a:r>
                        <a:rPr lang="en-US" sz="1200" b="0" kern="1200" dirty="0">
                          <a:solidFill>
                            <a:schemeClr val="tx1"/>
                          </a:solidFill>
                          <a:latin typeface="+mn-lt"/>
                          <a:ea typeface="+mn-ea"/>
                          <a:cs typeface="+mn-cs"/>
                        </a:rPr>
                        <a:t>Jeongki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7186214"/>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1511r0</a:t>
                      </a:r>
                      <a:endParaRPr lang="en-US" sz="1200" b="0" kern="1200" dirty="0">
                        <a:solidFill>
                          <a:srgbClr val="00B050"/>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Preamble autodetection for 11be</a:t>
                      </a:r>
                    </a:p>
                  </a:txBody>
                  <a:tcPr marL="9525" marR="9525" marT="9525" marB="0" anchor="b"/>
                </a:tc>
                <a:tc>
                  <a:txBody>
                    <a:bodyPr/>
                    <a:lstStyle/>
                    <a:p>
                      <a:pPr algn="ctr" fontAlgn="b"/>
                      <a:r>
                        <a:rPr lang="en-US" sz="1200" b="0" kern="1200" dirty="0">
                          <a:solidFill>
                            <a:srgbClr val="00B050"/>
                          </a:solidFill>
                          <a:latin typeface="+mn-lt"/>
                          <a:ea typeface="+mn-ea"/>
                          <a:cs typeface="+mn-cs"/>
                        </a:rPr>
                        <a:t>Lei Huang</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1512r0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acknowledgment</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1516r0</a:t>
                      </a:r>
                    </a:p>
                  </a:txBody>
                  <a:tcPr marL="9525" marR="9525" marT="9525" marB="0" anchor="b"/>
                </a:tc>
                <a:tc>
                  <a:txBody>
                    <a:bodyPr/>
                    <a:lstStyle/>
                    <a:p>
                      <a:pPr algn="l" fontAlgn="b"/>
                      <a:r>
                        <a:rPr lang="en-US" sz="1200" b="0" kern="1200" dirty="0">
                          <a:solidFill>
                            <a:schemeClr val="tx1"/>
                          </a:solidFill>
                          <a:latin typeface="+mn-lt"/>
                          <a:ea typeface="+mn-ea"/>
                          <a:cs typeface="+mn-cs"/>
                        </a:rPr>
                        <a:t> 11be Preamble Structure</a:t>
                      </a:r>
                    </a:p>
                  </a:txBody>
                  <a:tcPr marL="9525" marR="9525" marT="9525" marB="0" anchor="b"/>
                </a:tc>
                <a:tc>
                  <a:txBody>
                    <a:bodyPr/>
                    <a:lstStyle/>
                    <a:p>
                      <a:pPr algn="ctr" fontAlgn="b"/>
                      <a:r>
                        <a:rPr lang="en-US" sz="1200" b="0" kern="1200" dirty="0" err="1">
                          <a:solidFill>
                            <a:schemeClr val="tx1"/>
                          </a:solidFill>
                          <a:latin typeface="+mn-lt"/>
                          <a:ea typeface="+mn-ea"/>
                          <a:cs typeface="+mn-cs"/>
                        </a:rPr>
                        <a:t>Xiaogang</a:t>
                      </a:r>
                      <a:r>
                        <a:rPr lang="en-US" sz="1200" b="0" kern="1200" dirty="0">
                          <a:solidFill>
                            <a:schemeClr val="tx1"/>
                          </a:solidFill>
                          <a:latin typeface="+mn-lt"/>
                          <a:ea typeface="+mn-ea"/>
                          <a:cs typeface="+mn-cs"/>
                        </a:rPr>
                        <a:t> Chen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1519r0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Forward Compatibility for </a:t>
                      </a:r>
                      <a:r>
                        <a:rPr lang="en-US" sz="1200" b="0" kern="1200" dirty="0" err="1">
                          <a:solidFill>
                            <a:schemeClr val="tx1"/>
                          </a:solidFill>
                          <a:latin typeface="+mn-lt"/>
                          <a:ea typeface="+mn-ea"/>
                          <a:cs typeface="+mn-cs"/>
                        </a:rPr>
                        <a:t>WiFi</a:t>
                      </a:r>
                      <a:r>
                        <a:rPr lang="en-US" sz="1200" b="0" kern="1200" dirty="0">
                          <a:solidFill>
                            <a:schemeClr val="tx1"/>
                          </a:solidFill>
                          <a:latin typeface="+mn-lt"/>
                          <a:ea typeface="+mn-ea"/>
                          <a:cs typeface="+mn-cs"/>
                        </a:rPr>
                        <a:t> Preamble Design</a:t>
                      </a:r>
                    </a:p>
                  </a:txBody>
                  <a:tcPr marL="9525" marR="9525" marT="9525" marB="0" anchor="b"/>
                </a:tc>
                <a:tc>
                  <a:txBody>
                    <a:bodyPr/>
                    <a:lstStyle/>
                    <a:p>
                      <a:pPr algn="ctr" fontAlgn="b"/>
                      <a:r>
                        <a:rPr lang="en-US" sz="1200" b="0" kern="1200">
                          <a:solidFill>
                            <a:schemeClr val="tx1"/>
                          </a:solidFill>
                          <a:latin typeface="+mn-lt"/>
                          <a:ea typeface="+mn-ea"/>
                          <a:cs typeface="+mn-cs"/>
                        </a:rPr>
                        <a:t>Sameer Vermani</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1521r0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Thoughts on 11be Tone Plan</a:t>
                      </a:r>
                    </a:p>
                  </a:txBody>
                  <a:tcPr marL="9525" marR="9525" marT="9525" marB="0" anchor="b"/>
                </a:tc>
                <a:tc>
                  <a:txBody>
                    <a:bodyPr/>
                    <a:lstStyle/>
                    <a:p>
                      <a:pPr algn="ctr" fontAlgn="b"/>
                      <a:r>
                        <a:rPr lang="en-US" sz="1200" b="0" kern="1200">
                          <a:solidFill>
                            <a:schemeClr val="tx1"/>
                          </a:solidFill>
                          <a:latin typeface="+mn-lt"/>
                          <a:ea typeface="+mn-ea"/>
                          <a:cs typeface="+mn-cs"/>
                        </a:rPr>
                        <a:t>Bin Tian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1523r0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Performance evaluation of deterministic service for EHT</a:t>
                      </a:r>
                    </a:p>
                  </a:txBody>
                  <a:tcPr marL="9525" marR="9525" marT="9525" marB="0" anchor="b"/>
                </a:tc>
                <a:tc>
                  <a:txBody>
                    <a:bodyPr/>
                    <a:lstStyle/>
                    <a:p>
                      <a:pPr algn="ctr" fontAlgn="b"/>
                      <a:r>
                        <a:rPr lang="en-US" sz="1200" b="0" kern="1200">
                          <a:solidFill>
                            <a:srgbClr val="00B050"/>
                          </a:solidFill>
                          <a:latin typeface="+mn-lt"/>
                          <a:ea typeface="+mn-ea"/>
                          <a:cs typeface="+mn-cs"/>
                        </a:rPr>
                        <a:t>Suhwook Kim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a:solidFill>
                            <a:srgbClr val="00B050"/>
                          </a:solidFill>
                          <a:latin typeface="+mn-lt"/>
                          <a:ea typeface="+mn-ea"/>
                          <a:cs typeface="+mn-cs"/>
                        </a:rPr>
                        <a:t>Low Lat</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1524r0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Latency enhancement for EHT</a:t>
                      </a:r>
                    </a:p>
                  </a:txBody>
                  <a:tcPr marL="9525" marR="9525" marT="9525" marB="0" anchor="b"/>
                </a:tc>
                <a:tc>
                  <a:txBody>
                    <a:bodyPr/>
                    <a:lstStyle/>
                    <a:p>
                      <a:pPr algn="ctr" fontAlgn="b"/>
                      <a:r>
                        <a:rPr lang="en-US" sz="1200" b="0" kern="1200" dirty="0">
                          <a:solidFill>
                            <a:srgbClr val="00B050"/>
                          </a:solidFill>
                          <a:latin typeface="+mn-lt"/>
                          <a:ea typeface="+mn-ea"/>
                          <a:cs typeface="+mn-cs"/>
                        </a:rPr>
                        <a:t>Suhwook Kim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Low Lat</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1525r0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Association</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1526r0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Power-save</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1528r0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 Link Management</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1532r0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Acknowledgement</a:t>
                      </a:r>
                    </a:p>
                  </a:txBody>
                  <a:tcPr marL="9525" marR="9525" marT="9525" marB="0" anchor="b"/>
                </a:tc>
                <a:tc>
                  <a:txBody>
                    <a:bodyPr/>
                    <a:lstStyle/>
                    <a:p>
                      <a:pPr algn="ctr" fontAlgn="b"/>
                      <a:r>
                        <a:rPr lang="en-US" sz="1200" b="0" kern="1200" dirty="0">
                          <a:solidFill>
                            <a:schemeClr val="tx1"/>
                          </a:solidFill>
                          <a:latin typeface="+mn-lt"/>
                          <a:ea typeface="+mn-ea"/>
                          <a:cs typeface="+mn-cs"/>
                        </a:rPr>
                        <a:t>Ryuichi Hirata</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1533r0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Consideration on Multi-AP Ack Protocol</a:t>
                      </a:r>
                    </a:p>
                  </a:txBody>
                  <a:tcPr marL="9525" marR="9525" marT="9525" marB="0" anchor="b"/>
                </a:tc>
                <a:tc>
                  <a:txBody>
                    <a:bodyPr/>
                    <a:lstStyle/>
                    <a:p>
                      <a:pPr algn="ctr" fontAlgn="b"/>
                      <a:r>
                        <a:rPr lang="en-US" sz="1200" b="0" kern="1200" dirty="0">
                          <a:solidFill>
                            <a:schemeClr val="tx1"/>
                          </a:solidFill>
                          <a:latin typeface="+mn-lt"/>
                          <a:ea typeface="+mn-ea"/>
                          <a:cs typeface="+mn-cs"/>
                        </a:rPr>
                        <a:t>Kosuke Aio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1534r0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Coordinated Spatial Reuse Performance Analysis</a:t>
                      </a:r>
                    </a:p>
                  </a:txBody>
                  <a:tcPr marL="9525" marR="9525" marT="9525" marB="0" anchor="b"/>
                </a:tc>
                <a:tc>
                  <a:txBody>
                    <a:bodyPr/>
                    <a:lstStyle/>
                    <a:p>
                      <a:pPr algn="ctr" fontAlgn="b"/>
                      <a:r>
                        <a:rPr lang="en-US" sz="1200" b="0" kern="1200" dirty="0">
                          <a:solidFill>
                            <a:schemeClr val="tx1"/>
                          </a:solidFill>
                          <a:latin typeface="+mn-lt"/>
                          <a:ea typeface="+mn-ea"/>
                          <a:cs typeface="+mn-cs"/>
                        </a:rPr>
                        <a:t>Kosuke Aio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kern="1200" dirty="0">
                          <a:solidFill>
                            <a:schemeClr val="tx1"/>
                          </a:solidFill>
                          <a:latin typeface="+mn-lt"/>
                          <a:ea typeface="+mn-ea"/>
                          <a:cs typeface="+mn-cs"/>
                          <a:hlinkClick r:id="rId14"/>
                        </a:rPr>
                        <a:t>1535r0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Sounding for AP Collaboration</a:t>
                      </a:r>
                    </a:p>
                  </a:txBody>
                  <a:tcPr marL="9525" marR="9525" marT="9525" marB="0" anchor="b"/>
                </a:tc>
                <a:tc>
                  <a:txBody>
                    <a:bodyPr/>
                    <a:lstStyle/>
                    <a:p>
                      <a:pPr algn="ctr" fontAlgn="b"/>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1536r0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Power Consideration for Multi-link Transmissions</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2504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986340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1538r0</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Use of Uplink Persistent Allocation for RTA</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Xin </a:t>
                      </a:r>
                      <a:r>
                        <a:rPr lang="en-US" sz="1200" b="0" i="0" u="none" strike="noStrike" dirty="0" err="1">
                          <a:solidFill>
                            <a:srgbClr val="00B050"/>
                          </a:solidFill>
                          <a:effectLst/>
                          <a:latin typeface="Times New Roman" panose="02020603050405020304" pitchFamily="18" charset="0"/>
                        </a:rPr>
                        <a:t>Zuo</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1540r0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EHT Preamble Design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Rui Cao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1541r0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Performance aspects of multi link op with constraints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Dmitry </a:t>
                      </a:r>
                      <a:r>
                        <a:rPr lang="en-US" sz="1200" b="0" i="0" u="none" strike="noStrike" dirty="0" err="1">
                          <a:solidFill>
                            <a:srgbClr val="000000"/>
                          </a:solidFill>
                          <a:effectLst/>
                          <a:latin typeface="Times New Roman" panose="02020603050405020304" pitchFamily="18" charset="0"/>
                        </a:rPr>
                        <a:t>Akhmetov</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4"/>
                        </a:rPr>
                        <a:t>1542r0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broadcast addressed frame reception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1544r0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Minyoung Park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6"/>
                        </a:rPr>
                        <a:t>1546r0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Legacy Performance Impact on Multi-link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1548r0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Channel access design for synchronized multi-links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Yunbo</a:t>
                      </a:r>
                      <a:r>
                        <a:rPr lang="en-US" sz="1200" b="0" i="0" u="none" strike="noStrike" dirty="0">
                          <a:solidFill>
                            <a:srgbClr val="000000"/>
                          </a:solidFill>
                          <a:effectLst/>
                          <a:latin typeface="Times New Roman" panose="02020603050405020304" pitchFamily="18" charset="0"/>
                        </a:rPr>
                        <a:t> Li</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1549r0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association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1553r0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HARQ feedback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Taewon Song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1554r1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Data Sharing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Sungjin</a:t>
                      </a:r>
                      <a:r>
                        <a:rPr lang="en-US" sz="1200" b="0" i="0" u="none" strike="noStrike" dirty="0">
                          <a:solidFill>
                            <a:srgbClr val="000000"/>
                          </a:solidFill>
                          <a:effectLst/>
                          <a:latin typeface="Times New Roman" panose="02020603050405020304" pitchFamily="18" charset="0"/>
                        </a:rPr>
                        <a:t> Park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1"/>
                        </a:rPr>
                        <a:t>1555r0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Remarks on P matrices for EHT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Miguel Lopez </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2"/>
                        </a:rPr>
                        <a:t>1556r0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Lean PHY for EHT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Miguel Lopez</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3"/>
                        </a:rPr>
                        <a:t>1568r0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Further Discussion on Multi-link Operations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Xiaofei</a:t>
                      </a:r>
                      <a:r>
                        <a:rPr lang="en-US" sz="1200" b="0" i="0" u="none" strike="noStrike" dirty="0">
                          <a:solidFill>
                            <a:srgbClr val="000000"/>
                          </a:solidFill>
                          <a:effectLst/>
                          <a:latin typeface="Times New Roman" panose="02020603050405020304" pitchFamily="18" charset="0"/>
                        </a:rPr>
                        <a:t> WANG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000000"/>
                          </a:solidFill>
                          <a:effectLst/>
                          <a:latin typeface="Times New Roman" panose="02020603050405020304" pitchFamily="18" charset="0"/>
                          <a:hlinkClick r:id="rId14"/>
                        </a:rPr>
                        <a:t>1569r0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Design Consideration for 11be follow-up</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Li-Hsiang Sun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5" action="ppaction://hlinkfile"/>
                        </a:rPr>
                        <a:t>1573r0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One Channel Info. Feedback Method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Dandan</a:t>
                      </a:r>
                      <a:r>
                        <a:rPr lang="en-US" sz="1200" b="0" i="0" u="none" strike="noStrike" dirty="0">
                          <a:solidFill>
                            <a:srgbClr val="000000"/>
                          </a:solidFill>
                          <a:effectLst/>
                          <a:latin typeface="Times New Roman" panose="02020603050405020304" pitchFamily="18" charset="0"/>
                        </a:rPr>
                        <a:t> Liang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20283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91887878"/>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An HARQ Transmission Scheme for 11be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Adapting the 11be channel model to modern (Doppler) use cases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4"/>
                        </a:rPr>
                        <a:t>1583r0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BSS Operations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Jarkko Kneckt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1585r0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Orthogonal Sequence based Reference Signal for LTF Reduction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Junghoon Suh</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1588r0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backhaul analysis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What should be the HARQ unit and why?</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Imran Latif</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1591r0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BA setup for multi-link Aggregation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1592r0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Simulation Results for coordinated OFDMA in multi-AP operation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9"/>
                        </a:rPr>
                        <a:t>1593r0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Joint Sounding for Multi-AP Systems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Jianhan Liu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048467406"/>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Coordinated Beamforming/Null Steering Protocol in 802.11be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David Lopez-Perez</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1595r0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Joint transmission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Lily </a:t>
                      </a:r>
                      <a:r>
                        <a:rPr lang="en-US" sz="1200" b="0" i="0" u="none" strike="noStrike" dirty="0" err="1">
                          <a:solidFill>
                            <a:srgbClr val="000000"/>
                          </a:solidFill>
                          <a:effectLst/>
                          <a:latin typeface="Times New Roman" panose="02020603050405020304" pitchFamily="18" charset="0"/>
                        </a:rPr>
                        <a:t>Yunping</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Lyu</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1597r0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JT performance with Multiple Impairments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Ron </a:t>
                      </a:r>
                      <a:r>
                        <a:rPr lang="en-US" sz="1200" b="0" i="0" u="none" strike="noStrike" dirty="0" err="1">
                          <a:solidFill>
                            <a:srgbClr val="000000"/>
                          </a:solidFill>
                          <a:effectLst/>
                          <a:latin typeface="Times New Roman" panose="02020603050405020304" pitchFamily="18" charset="0"/>
                        </a:rPr>
                        <a:t>Porat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1606r0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Puncturing and SIG-B Signaling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John Son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1613r0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TXOP Sharing for Delay Reduction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Yongsu</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Gwak</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FF0000"/>
                          </a:solidFill>
                          <a:effectLst/>
                          <a:latin typeface="Times New Roman" panose="02020603050405020304" pitchFamily="18" charset="0"/>
                        </a:rPr>
                        <a:t>1614r0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setup procedure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Hanseul</a:t>
                      </a:r>
                      <a:r>
                        <a:rPr lang="en-US" sz="1200" b="0" i="0" u="none" strike="noStrike" dirty="0">
                          <a:solidFill>
                            <a:srgbClr val="000000"/>
                          </a:solidFill>
                          <a:effectLst/>
                          <a:latin typeface="Times New Roman" panose="02020603050405020304" pitchFamily="18" charset="0"/>
                        </a:rPr>
                        <a:t> Hong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310712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9876305"/>
              </p:ext>
            </p:extLst>
          </p:nvPr>
        </p:nvGraphicFramePr>
        <p:xfrm>
          <a:off x="533400" y="1524000"/>
          <a:ext cx="8120380" cy="4655905"/>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4110318">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group formation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AP</a:t>
                      </a:r>
                    </a:p>
                  </a:txBody>
                  <a:tcPr marL="9525" marR="9525" marT="9525" marB="0" anchor="b"/>
                </a:tc>
                <a:extLst>
                  <a:ext uri="{0D108BD9-81ED-4DB2-BD59-A6C34878D82A}">
                    <a16:rowId xmlns:a16="http://schemas.microsoft.com/office/drawing/2014/main" val="1212530527"/>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1617r0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Link</a:t>
                      </a:r>
                    </a:p>
                  </a:txBody>
                  <a:tcPr marL="9525" marR="9525" marT="9525" marB="0" anchor="b"/>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hlinkClick r:id="rId2"/>
                        </a:rPr>
                        <a:t>1555r0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Simultaneous Tx/Rx Capability indication for multi-link operation</a:t>
                      </a:r>
                    </a:p>
                  </a:txBody>
                  <a:tcPr marL="9525" marR="9525" marT="9525" marB="9525" anchor="ctr"/>
                </a:tc>
                <a:tc>
                  <a:txBody>
                    <a:bodyPr/>
                    <a:lstStyle/>
                    <a:p>
                      <a:pPr algn="ctr"/>
                      <a:r>
                        <a:rPr lang="en-US" sz="1200" b="0" kern="1200" dirty="0" err="1">
                          <a:solidFill>
                            <a:schemeClr val="tx1"/>
                          </a:solidFill>
                          <a:latin typeface="+mn-lt"/>
                          <a:ea typeface="+mn-ea"/>
                          <a:cs typeface="+mn-cs"/>
                        </a:rPr>
                        <a:t>Yifan</a:t>
                      </a:r>
                      <a:r>
                        <a:rPr lang="en-US" sz="1200" b="0" kern="1200" dirty="0">
                          <a:solidFill>
                            <a:schemeClr val="tx1"/>
                          </a:solidFill>
                          <a:latin typeface="+mn-lt"/>
                          <a:ea typeface="+mn-ea"/>
                          <a:cs typeface="+mn-cs"/>
                        </a:rPr>
                        <a:t> Zhou</a:t>
                      </a:r>
                    </a:p>
                  </a:txBody>
                  <a:tcPr marL="9525" marR="9525" marT="9525" marB="9525" anchor="ct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Link</a:t>
                      </a:r>
                    </a:p>
                  </a:txBody>
                  <a:tcPr marL="9525" marR="9525" marT="9525" marB="0" anchor="b"/>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hlinkClick r:id="rId3"/>
                        </a:rPr>
                        <a:t>1497r0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Autodetection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Sichan</a:t>
                      </a:r>
                      <a:r>
                        <a:rPr lang="en-US" sz="1200" b="0" kern="1200" dirty="0">
                          <a:solidFill>
                            <a:schemeClr val="tx1"/>
                          </a:solidFill>
                          <a:latin typeface="+mn-lt"/>
                          <a:ea typeface="+mn-ea"/>
                          <a:cs typeface="+mn-cs"/>
                        </a:rPr>
                        <a:t> Noh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algn="l"/>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0004"/>
                  </a:ext>
                </a:extLst>
              </a:tr>
              <a:tr h="292510">
                <a:tc>
                  <a:txBody>
                    <a:bodyPr/>
                    <a:lstStyle/>
                    <a:p>
                      <a:pPr algn="l"/>
                      <a:r>
                        <a:rPr lang="en-US" sz="1200" b="0" kern="1200" dirty="0">
                          <a:solidFill>
                            <a:schemeClr val="tx1"/>
                          </a:solidFill>
                          <a:latin typeface="+mn-lt"/>
                          <a:ea typeface="+mn-ea"/>
                          <a:cs typeface="+mn-cs"/>
                          <a:hlinkClick r:id="rId4"/>
                        </a:rPr>
                        <a:t>1622r0</a:t>
                      </a: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Use Auto Repetition in low latency queue</a:t>
                      </a:r>
                    </a:p>
                  </a:txBody>
                  <a:tcPr/>
                </a:tc>
                <a:tc>
                  <a:txBody>
                    <a:bodyPr/>
                    <a:lstStyle/>
                    <a:p>
                      <a:pPr algn="ctr"/>
                      <a:r>
                        <a:rPr lang="en-US" sz="1200" b="0" kern="1200" dirty="0">
                          <a:solidFill>
                            <a:schemeClr val="tx1"/>
                          </a:solidFill>
                          <a:latin typeface="+mn-lt"/>
                          <a:ea typeface="+mn-ea"/>
                          <a:cs typeface="+mn-cs"/>
                        </a:rPr>
                        <a:t>Tony Zeng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Low Lat</a:t>
                      </a: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113548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HARQ</a:t>
            </a:r>
          </a:p>
          <a:p>
            <a:pPr>
              <a:buFont typeface="Arial" panose="020B0604020202020204" pitchFamily="34" charset="0"/>
              <a:buChar char="•"/>
            </a:pPr>
            <a:r>
              <a:rPr lang="en-US" dirty="0"/>
              <a:t>PHY</a:t>
            </a:r>
          </a:p>
          <a:p>
            <a:pPr>
              <a:buFont typeface="Arial" panose="020B0604020202020204" pitchFamily="34" charset="0"/>
              <a:buChar char="•"/>
            </a:pPr>
            <a:r>
              <a:rPr lang="en-US" dirty="0"/>
              <a:t>Multi-Link</a:t>
            </a:r>
          </a:p>
          <a:p>
            <a:pPr>
              <a:buFont typeface="Arial" panose="020B0604020202020204" pitchFamily="34" charset="0"/>
              <a:buChar char="•"/>
            </a:pPr>
            <a:r>
              <a:rPr lang="en-US" dirty="0"/>
              <a:t>Low Latency</a:t>
            </a:r>
          </a:p>
          <a:p>
            <a:pPr>
              <a:buFont typeface="Arial" panose="020B0604020202020204" pitchFamily="34" charset="0"/>
              <a:buChar char="•"/>
            </a:pPr>
            <a:r>
              <a:rPr lang="en-US" dirty="0"/>
              <a:t>Multi-AP</a:t>
            </a:r>
          </a:p>
          <a:p>
            <a:pPr>
              <a:buFont typeface="Arial" panose="020B0604020202020204" pitchFamily="34" charset="0"/>
              <a:buChar char="•"/>
            </a:pPr>
            <a:r>
              <a:rPr lang="en-US" dirty="0"/>
              <a:t>MIMO</a:t>
            </a:r>
          </a:p>
          <a:p>
            <a:pPr>
              <a:buFont typeface="Arial" panose="020B0604020202020204" pitchFamily="34" charset="0"/>
              <a:buChar char="•"/>
            </a:pPr>
            <a:r>
              <a:rPr lang="en-US" dirty="0"/>
              <a:t>MAC</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https://mentor.ieee.org/802.11/dcn/19/11-19-1401-08-00be-telephone-conference-meeting-minutes-august-and-september-2019.docx</a:t>
            </a:r>
            <a:endParaRPr lang="en-US" sz="2000" dirty="0"/>
          </a:p>
          <a:p>
            <a:endParaRPr lang="en-US" sz="2000" dirty="0"/>
          </a:p>
          <a:p>
            <a:r>
              <a:rPr lang="en-US" sz="2000" dirty="0"/>
              <a:t>Move: Dennis </a:t>
            </a:r>
            <a:r>
              <a:rPr lang="en-US" sz="2000" dirty="0" err="1"/>
              <a:t>Sundman</a:t>
            </a:r>
            <a:r>
              <a:rPr lang="en-US" sz="2000" dirty="0"/>
              <a:t>					Second: Srinivas </a:t>
            </a:r>
            <a:r>
              <a:rPr lang="en-US" sz="2000" dirty="0" err="1"/>
              <a:t>Kandala</a:t>
            </a:r>
            <a:endParaRPr lang="en-US" sz="2000" dirty="0"/>
          </a:p>
          <a:p>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138490"/>
            <a:ext cx="7770813" cy="2336916"/>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 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a:p>
            <a:pPr marL="400050">
              <a:buFont typeface="Arial" panose="020B0604020202020204" pitchFamily="34" charset="0"/>
              <a:buChar char="•"/>
            </a:pPr>
            <a:r>
              <a:rPr lang="en-US" sz="1600" dirty="0"/>
              <a:t>Submission:</a:t>
            </a:r>
            <a:endParaRPr lang="en-US" sz="1600" dirty="0">
              <a:hlinkClick r:id="rId2">
                <a:extLst>
                  <a:ext uri="{A12FA001-AC4F-418D-AE19-62706E023703}">
                    <ahyp:hlinkClr xmlns:ahyp="http://schemas.microsoft.com/office/drawing/2018/hyperlinkcolor" val="tx"/>
                  </a:ext>
                </a:extLst>
              </a:hlinkClick>
            </a:endParaRPr>
          </a:p>
          <a:p>
            <a:pPr marL="800100" lvl="1">
              <a:buFont typeface="Arial" panose="020B0604020202020204" pitchFamily="34" charset="0"/>
              <a:buChar char="•"/>
            </a:pPr>
            <a:r>
              <a:rPr lang="en-US" sz="1400" dirty="0">
                <a:hlinkClick r:id="rId2"/>
              </a:rPr>
              <a:t>1623r0</a:t>
            </a:r>
            <a:r>
              <a:rPr lang="en-US" sz="1400" dirty="0"/>
              <a:t> Proposal for Structure of ad-hoc Groups in 802.11be (Osama Aboul-Magd) – 5 mins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(67)</a:t>
            </a:r>
          </a:p>
          <a:p>
            <a:pPr lvl="1">
              <a:buFont typeface="Arial" panose="020B0604020202020204" pitchFamily="34" charset="0"/>
              <a:buChar char="•"/>
            </a:pPr>
            <a:r>
              <a:rPr lang="en-US" dirty="0"/>
              <a:t>Three Ad-hoc groups (9)</a:t>
            </a:r>
          </a:p>
          <a:p>
            <a:pPr lvl="1">
              <a:buFont typeface="Arial" panose="020B0604020202020204" pitchFamily="34" charset="0"/>
              <a:buChar char="•"/>
            </a:pPr>
            <a:r>
              <a:rPr lang="en-US" dirty="0"/>
              <a:t>Four Ad-hoc groups (53)</a:t>
            </a:r>
          </a:p>
          <a:p>
            <a:pPr lvl="1">
              <a:buFont typeface="Arial" panose="020B0604020202020204" pitchFamily="34" charset="0"/>
              <a:buChar char="•"/>
            </a:pPr>
            <a:r>
              <a:rPr lang="en-US" dirty="0"/>
              <a:t>Five Ad-hoc groups (12)</a:t>
            </a:r>
          </a:p>
          <a:p>
            <a:pPr lvl="1">
              <a:buFont typeface="Arial" panose="020B0604020202020204" pitchFamily="34" charset="0"/>
              <a:buChar char="•"/>
            </a:pPr>
            <a:r>
              <a:rPr lang="en-US" dirty="0"/>
              <a:t>None (1)</a:t>
            </a:r>
          </a:p>
          <a:p>
            <a:pPr lvl="1">
              <a:buFont typeface="Arial" panose="020B0604020202020204" pitchFamily="34" charset="0"/>
              <a:buChar char="•"/>
            </a:pPr>
            <a:r>
              <a:rPr lang="en-US" dirty="0"/>
              <a:t>Abstain (2)</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a:t>
            </a:r>
          </a:p>
          <a:p>
            <a:pPr lvl="1">
              <a:buFont typeface="Arial" panose="020B0604020202020204" pitchFamily="34" charset="0"/>
              <a:buChar char="•"/>
            </a:pPr>
            <a:r>
              <a:rPr lang="en-US" dirty="0"/>
              <a:t>One ad-hoc chair (5)</a:t>
            </a:r>
          </a:p>
          <a:p>
            <a:pPr lvl="1">
              <a:buFont typeface="Arial" panose="020B0604020202020204" pitchFamily="34" charset="0"/>
              <a:buChar char="•"/>
            </a:pPr>
            <a:r>
              <a:rPr lang="en-US" dirty="0"/>
              <a:t>Two ad-hoc chairs (65)</a:t>
            </a:r>
          </a:p>
          <a:p>
            <a:pPr lvl="1">
              <a:buFont typeface="Arial" panose="020B0604020202020204" pitchFamily="34" charset="0"/>
              <a:buChar char="•"/>
            </a:pPr>
            <a:r>
              <a:rPr lang="en-US" dirty="0"/>
              <a:t>Three ad-hoc chairs (50)</a:t>
            </a:r>
          </a:p>
          <a:p>
            <a:pPr lvl="1">
              <a:buFont typeface="Arial" panose="020B0604020202020204" pitchFamily="34" charset="0"/>
              <a:buChar char="•"/>
            </a:pPr>
            <a:r>
              <a:rPr lang="en-US" dirty="0"/>
              <a:t>Abstain (5)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TGbe</a:t>
            </a:r>
          </a:p>
          <a:p>
            <a:pPr lvl="1">
              <a:buFont typeface="Arial" panose="020B0604020202020204" pitchFamily="34" charset="0"/>
              <a:buChar char="•"/>
            </a:pPr>
            <a:r>
              <a:rPr lang="en-US" dirty="0"/>
              <a:t>One Ad-hoc group for MAC</a:t>
            </a:r>
          </a:p>
          <a:p>
            <a:pPr lvl="1">
              <a:buFont typeface="Arial" panose="020B0604020202020204" pitchFamily="34" charset="0"/>
              <a:buChar char="•"/>
            </a:pPr>
            <a:r>
              <a:rPr lang="en-US" dirty="0"/>
              <a:t>One Ad-hoc group for PHY</a:t>
            </a:r>
          </a:p>
          <a:p>
            <a:pPr marL="57150" indent="0"/>
            <a:r>
              <a:rPr lang="en-US" sz="1800" dirty="0"/>
              <a:t>NOTE-Each ad-hoc group has 2 ad-hoc chairs</a:t>
            </a:r>
          </a:p>
          <a:p>
            <a:pPr marL="57150" indent="0"/>
            <a:endParaRPr lang="en-US" sz="1800" dirty="0"/>
          </a:p>
          <a:p>
            <a:pPr marL="57150" indent="0"/>
            <a:r>
              <a:rPr lang="en-US" sz="1800" dirty="0"/>
              <a:t>Move: Po-Kai Huang  		Second: Jianhan Liu</a:t>
            </a:r>
          </a:p>
          <a:p>
            <a:pPr marL="57150" indent="0"/>
            <a:r>
              <a:rPr lang="en-US" sz="1800" dirty="0"/>
              <a:t>Discussion: None.</a:t>
            </a:r>
          </a:p>
          <a:p>
            <a:pPr marL="57150" indent="0"/>
            <a:r>
              <a:rPr lang="en-US" sz="1800" dirty="0"/>
              <a:t>Result: 69 Y, 3 N, 20 A</a:t>
            </a:r>
          </a:p>
          <a:p>
            <a:pPr marL="57150" indent="0"/>
            <a:r>
              <a:rPr lang="en-US" sz="1800" dirty="0">
                <a:highlight>
                  <a:srgbClr val="00FF00"/>
                </a:highlight>
              </a:rPr>
              <a:t>MOTION PASSES.</a:t>
            </a:r>
            <a:endParaRPr lang="en-US" dirty="0"/>
          </a:p>
          <a:p>
            <a:r>
              <a:rPr lang="en-US" dirty="0"/>
              <a:t>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94E-C156-4204-A0B1-40EA9B77B126}"/>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79EC96B1-BBBD-4A61-990C-748F270A232A}"/>
              </a:ext>
            </a:extLst>
          </p:cNvPr>
          <p:cNvSpPr>
            <a:spLocks noGrp="1"/>
          </p:cNvSpPr>
          <p:nvPr>
            <p:ph idx="1"/>
          </p:nvPr>
        </p:nvSpPr>
        <p:spPr/>
        <p:txBody>
          <a:bodyPr/>
          <a:lstStyle/>
          <a:p>
            <a:pPr>
              <a:buFont typeface="Arial" panose="020B0604020202020204" pitchFamily="34" charset="0"/>
              <a:buChar char="•"/>
            </a:pPr>
            <a:r>
              <a:rPr lang="en-US" dirty="0"/>
              <a:t>Candidates for MAC ad-hoc chairs</a:t>
            </a:r>
          </a:p>
          <a:p>
            <a:pPr lvl="1">
              <a:buFont typeface="Arial" panose="020B0604020202020204" pitchFamily="34" charset="0"/>
              <a:buChar char="•"/>
            </a:pPr>
            <a:r>
              <a:rPr lang="en-US" dirty="0"/>
              <a:t>Yongho Seok</a:t>
            </a:r>
          </a:p>
          <a:p>
            <a:pPr lvl="1">
              <a:buFont typeface="Arial" panose="020B0604020202020204" pitchFamily="34" charset="0"/>
              <a:buChar char="•"/>
            </a:pPr>
            <a:r>
              <a:rPr lang="en-US" dirty="0"/>
              <a:t>Jeongki Kim</a:t>
            </a:r>
          </a:p>
          <a:p>
            <a:pPr lvl="1">
              <a:buFont typeface="Arial" panose="020B0604020202020204" pitchFamily="34" charset="0"/>
              <a:buChar char="•"/>
            </a:pPr>
            <a:r>
              <a:rPr lang="en-US" dirty="0"/>
              <a:t>Liwen Chu</a:t>
            </a:r>
          </a:p>
          <a:p>
            <a:pPr lvl="1">
              <a:buFont typeface="Arial" panose="020B0604020202020204" pitchFamily="34" charset="0"/>
              <a:buChar char="•"/>
            </a:pPr>
            <a:r>
              <a:rPr lang="en-US" dirty="0"/>
              <a:t>Zhou Lan</a:t>
            </a:r>
          </a:p>
          <a:p>
            <a:pPr>
              <a:buFont typeface="Arial" panose="020B0604020202020204" pitchFamily="34" charset="0"/>
              <a:buChar char="•"/>
            </a:pPr>
            <a:r>
              <a:rPr lang="en-US" dirty="0"/>
              <a:t>Candidates for PHY ad-hoc chairs</a:t>
            </a:r>
          </a:p>
          <a:p>
            <a:pPr lvl="1">
              <a:buFont typeface="Arial" panose="020B0604020202020204" pitchFamily="34" charset="0"/>
              <a:buChar char="•"/>
            </a:pPr>
            <a:r>
              <a:rPr lang="en-US" dirty="0"/>
              <a:t>Bo Sun</a:t>
            </a:r>
          </a:p>
          <a:p>
            <a:pPr lvl="1">
              <a:buFont typeface="Arial" panose="020B0604020202020204" pitchFamily="34" charset="0"/>
              <a:buChar char="•"/>
            </a:pPr>
            <a:r>
              <a:rPr lang="en-US" dirty="0"/>
              <a:t>Ross Jian Yu</a:t>
            </a:r>
          </a:p>
          <a:p>
            <a:pPr lvl="1">
              <a:buFont typeface="Arial" panose="020B0604020202020204" pitchFamily="34" charset="0"/>
              <a:buChar char="•"/>
            </a:pPr>
            <a:r>
              <a:rPr lang="en-US" dirty="0"/>
              <a:t>Sigurd Schelstraete</a:t>
            </a:r>
          </a:p>
          <a:p>
            <a:pPr lvl="1">
              <a:buFont typeface="Arial" panose="020B0604020202020204" pitchFamily="34" charset="0"/>
              <a:buChar char="•"/>
            </a:pPr>
            <a:r>
              <a:rPr lang="en-US" dirty="0"/>
              <a:t>Qinghua Li</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518A7B2-CEA0-41D5-AEEF-0F89B9E4D9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5A23EB-39CE-4D77-8F87-709D34A7A68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CF09EE-9DED-4C12-B082-EA6D86E381A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08398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fontAlgn="t">
              <a:buFont typeface="Arial" panose="020B0604020202020204" pitchFamily="34" charset="0"/>
              <a:buChar char="•"/>
            </a:pPr>
            <a:r>
              <a:rPr lang="en-GB" sz="1600" b="0" dirty="0">
                <a:solidFill>
                  <a:srgbClr val="00B050"/>
                </a:solidFill>
                <a:hlinkClick r:id="rId2">
                  <a:extLst>
                    <a:ext uri="{A12FA001-AC4F-418D-AE19-62706E023703}">
                      <ahyp:hlinkClr xmlns:ahyp="http://schemas.microsoft.com/office/drawing/2018/hyperlinkcolor" val="tx"/>
                    </a:ext>
                  </a:extLst>
                </a:hlinkClick>
              </a:rPr>
              <a:t>1080r0</a:t>
            </a:r>
            <a:r>
              <a:rPr lang="en-GB" sz="1600" b="0" dirty="0">
                <a:solidFill>
                  <a:srgbClr val="00B050"/>
                </a:solidFill>
              </a:rPr>
              <a:t>-HARQ Complexity (Steve Shellhammer) [25 mins]</a:t>
            </a:r>
          </a:p>
          <a:p>
            <a:pPr fontAlgn="ct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1098r1</a:t>
            </a:r>
            <a:r>
              <a:rPr lang="en-GB" sz="1600" b="0" dirty="0">
                <a:solidFill>
                  <a:srgbClr val="00B050"/>
                </a:solidFill>
              </a:rPr>
              <a:t>-Acknowledgement for HARQ transmission (Ming Gan) [15 mins]</a:t>
            </a:r>
          </a:p>
          <a:p>
            <a:pPr fontAlgn="t">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1132r2</a:t>
            </a:r>
            <a:r>
              <a:rPr lang="en-GB" sz="1600" b="0" dirty="0">
                <a:solidFill>
                  <a:srgbClr val="00B050"/>
                </a:solidFill>
              </a:rPr>
              <a:t>-Channel coding issue in HARQ (Jinmin Kim) [20 mins]</a:t>
            </a:r>
            <a:endParaRPr lang="en-US" sz="1600" b="0" dirty="0">
              <a:solidFill>
                <a:srgbClr val="00B050"/>
              </a:solidFill>
            </a:endParaRPr>
          </a:p>
          <a:p>
            <a:pPr fontAlgn="t">
              <a:buFont typeface="Arial" panose="020B0604020202020204" pitchFamily="34" charset="0"/>
              <a:buChar char="•"/>
            </a:pPr>
            <a:r>
              <a:rPr lang="en-GB" sz="1600" b="0" dirty="0">
                <a:solidFill>
                  <a:schemeClr val="bg1">
                    <a:lumMod val="50000"/>
                  </a:schemeClr>
                </a:solidFill>
                <a:hlinkClick r:id="rId5">
                  <a:extLst>
                    <a:ext uri="{A12FA001-AC4F-418D-AE19-62706E023703}">
                      <ahyp:hlinkClr xmlns:ahyp="http://schemas.microsoft.com/office/drawing/2018/hyperlinkcolor" val="tx"/>
                    </a:ext>
                  </a:extLst>
                </a:hlinkClick>
              </a:rPr>
              <a:t>1133r0</a:t>
            </a:r>
            <a:r>
              <a:rPr lang="en-GB" sz="1600" b="0" dirty="0">
                <a:solidFill>
                  <a:schemeClr val="bg1">
                    <a:lumMod val="50000"/>
                  </a:schemeClr>
                </a:solidFill>
              </a:rPr>
              <a:t>-Some results on HARQ perf. in dense deployments (Leif Wilhelmsson)</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6">
                  <a:extLst>
                    <a:ext uri="{A12FA001-AC4F-418D-AE19-62706E023703}">
                      <ahyp:hlinkClr xmlns:ahyp="http://schemas.microsoft.com/office/drawing/2018/hyperlinkcolor" val="tx"/>
                    </a:ext>
                  </a:extLst>
                </a:hlinkClick>
              </a:rPr>
              <a:t>1146r0</a:t>
            </a:r>
            <a:r>
              <a:rPr lang="en-GB" sz="1600" b="0" dirty="0">
                <a:solidFill>
                  <a:schemeClr val="bg1">
                    <a:lumMod val="50000"/>
                  </a:schemeClr>
                </a:solidFill>
              </a:rPr>
              <a:t>-HARQ punctured CC performance evaluation (Yanyi DING)</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7">
                  <a:extLst>
                    <a:ext uri="{A12FA001-AC4F-418D-AE19-62706E023703}">
                      <ahyp:hlinkClr xmlns:ahyp="http://schemas.microsoft.com/office/drawing/2018/hyperlinkcolor" val="tx"/>
                    </a:ext>
                  </a:extLst>
                </a:hlinkClick>
              </a:rPr>
              <a:t>1172r1</a:t>
            </a:r>
            <a:r>
              <a:rPr lang="en-GB" sz="1600" b="0" dirty="0">
                <a:solidFill>
                  <a:schemeClr val="bg1">
                    <a:lumMod val="50000"/>
                  </a:schemeClr>
                </a:solidFill>
              </a:rPr>
              <a:t>-Discussion on HARQ (Wook Bong Lee)</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8">
                  <a:extLst>
                    <a:ext uri="{A12FA001-AC4F-418D-AE19-62706E023703}">
                      <ahyp:hlinkClr xmlns:ahyp="http://schemas.microsoft.com/office/drawing/2018/hyperlinkcolor" val="tx"/>
                    </a:ext>
                  </a:extLst>
                </a:hlinkClick>
              </a:rPr>
              <a:t>1196r0</a:t>
            </a:r>
            <a:r>
              <a:rPr lang="en-GB" sz="1600" b="0" dirty="0">
                <a:solidFill>
                  <a:schemeClr val="bg1">
                    <a:lumMod val="50000"/>
                  </a:schemeClr>
                </a:solidFill>
              </a:rPr>
              <a:t>-Combined HARQ and Rate Adaptation (Sebastian Max)</a:t>
            </a:r>
            <a:endParaRPr lang="en-US" sz="1600" b="0" dirty="0">
              <a:solidFill>
                <a:schemeClr val="bg1">
                  <a:lumMod val="50000"/>
                </a:schemeClr>
              </a:solidFill>
            </a:endParaRP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1459r0</a:t>
            </a:r>
            <a:r>
              <a:rPr lang="en-US" sz="1600" b="0" dirty="0">
                <a:solidFill>
                  <a:schemeClr val="bg1">
                    <a:lumMod val="50000"/>
                  </a:schemeClr>
                </a:solidFill>
              </a:rPr>
              <a:t>-HARQ applicable A-MPDU (Lei Huang)</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1553r0</a:t>
            </a:r>
            <a:r>
              <a:rPr lang="en-US" sz="1600" b="0" dirty="0">
                <a:solidFill>
                  <a:schemeClr val="bg1">
                    <a:lumMod val="50000"/>
                  </a:schemeClr>
                </a:solidFill>
              </a:rPr>
              <a:t>-Consideration on HARQ feedback (Taewon Song)</a:t>
            </a:r>
          </a:p>
          <a:p>
            <a:pPr lvl="0" fontAlgn="b">
              <a:buFont typeface="Arial" panose="020B0604020202020204" pitchFamily="34" charset="0"/>
              <a:buChar char="•"/>
            </a:pPr>
            <a:r>
              <a:rPr lang="en-US" sz="1600" b="0" dirty="0">
                <a:solidFill>
                  <a:schemeClr val="bg1">
                    <a:lumMod val="50000"/>
                  </a:schemeClr>
                </a:solidFill>
                <a:hlinkClick r:id="rId11">
                  <a:extLst>
                    <a:ext uri="{A12FA001-AC4F-418D-AE19-62706E023703}">
                      <ahyp:hlinkClr xmlns:ahyp="http://schemas.microsoft.com/office/drawing/2018/hyperlinkcolor" val="tx"/>
                    </a:ext>
                  </a:extLst>
                </a:hlinkClick>
              </a:rPr>
              <a:t>1578r0</a:t>
            </a:r>
            <a:r>
              <a:rPr lang="en-US" sz="1600" b="0" dirty="0">
                <a:solidFill>
                  <a:schemeClr val="bg1">
                    <a:lumMod val="50000"/>
                  </a:schemeClr>
                </a:solidFill>
              </a:rPr>
              <a:t>-An HARQ Transmission Scheme for 11be (Shimi Shilo)</a:t>
            </a:r>
            <a:endParaRPr lang="en-US" b="0" dirty="0">
              <a:solidFill>
                <a:schemeClr val="bg1">
                  <a:lumMod val="50000"/>
                </a:schemeClr>
              </a:solidFill>
            </a:endParaRPr>
          </a:p>
          <a:p>
            <a:pPr fontAlgn="ctr">
              <a:buFont typeface="Arial" panose="020B0604020202020204" pitchFamily="34" charset="0"/>
              <a:buChar char="•"/>
            </a:pPr>
            <a:endParaRPr lang="en-US" sz="1600" b="0" dirty="0"/>
          </a:p>
          <a:p>
            <a:pPr fontAlgn="t">
              <a:buFont typeface="Arial" panose="020B0604020202020204" pitchFamily="34" charset="0"/>
              <a:buChar char="•"/>
            </a:pPr>
            <a:endParaRPr lang="en-US" sz="1600" b="0" dirty="0"/>
          </a:p>
          <a:p>
            <a:pPr>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B774-0950-4AA3-83CC-701CEF57E18D}"/>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5F529DA2-F9EF-41F7-AF0B-E38D15A6B964}"/>
              </a:ext>
            </a:extLst>
          </p:cNvPr>
          <p:cNvSpPr>
            <a:spLocks noGrp="1"/>
          </p:cNvSpPr>
          <p:nvPr>
            <p:ph idx="1"/>
          </p:nvPr>
        </p:nvSpPr>
        <p:spPr/>
        <p:txBody>
          <a:bodyPr/>
          <a:lstStyle/>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1589r0</a:t>
            </a:r>
            <a:r>
              <a:rPr lang="en-US" sz="1600" b="0" dirty="0">
                <a:solidFill>
                  <a:schemeClr val="bg1">
                    <a:lumMod val="50000"/>
                  </a:schemeClr>
                </a:solidFill>
              </a:rPr>
              <a:t>-What should be the HARQ unit and why? (Imran Latif)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B8BC5944-578D-46DA-90A2-FFE73BEBF0B6}"/>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7501C16-6C6B-4D5F-B234-900FC142300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2A4BC3-4A77-427B-9019-6AB1C0C1D28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766208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3349625"/>
          </a:xfrm>
        </p:spPr>
        <p:txBody>
          <a:bodyPr/>
          <a:lstStyle/>
          <a:p>
            <a:pPr fontAlgn="ct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1099r0</a:t>
            </a:r>
            <a:r>
              <a:rPr lang="en-US" sz="1600" b="0" dirty="0">
                <a:solidFill>
                  <a:srgbClr val="00B050"/>
                </a:solidFill>
              </a:rPr>
              <a:t>-Preamble structure in 11be (Ross Jian Yu) (2 SPs) [10 mins]</a:t>
            </a:r>
          </a:p>
          <a:p>
            <a:pPr fontAlgn="ct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1126r0</a:t>
            </a:r>
            <a:r>
              <a:rPr lang="en-US" sz="1600" b="0" dirty="0">
                <a:solidFill>
                  <a:srgbClr val="00B050"/>
                </a:solidFill>
              </a:rPr>
              <a:t>-Enhanced Resource Unit alloc. schemes for 11be (Jianhan Liu) (1 SP) [10 mins]</a:t>
            </a:r>
          </a:p>
          <a:p>
            <a:pPr fontAlgn="ct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1190r1</a:t>
            </a:r>
            <a:r>
              <a:rPr lang="en-US" sz="1600" b="0" dirty="0">
                <a:solidFill>
                  <a:srgbClr val="00B050"/>
                </a:solidFill>
              </a:rPr>
              <a:t>-Improved Preamble Puncturing in 11be (O. Redlich) (1 SP) [10 mins]</a:t>
            </a:r>
          </a:p>
          <a:p>
            <a:pPr fontAlgn="ctr">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1340r0</a:t>
            </a:r>
            <a:r>
              <a:rPr lang="en-US" sz="1600" b="0" dirty="0">
                <a:solidFill>
                  <a:schemeClr val="bg1">
                    <a:lumMod val="50000"/>
                  </a:schemeClr>
                </a:solidFill>
              </a:rPr>
              <a:t>-Revisit Tone Plan (Brian Hart)</a:t>
            </a:r>
          </a:p>
          <a:p>
            <a:pPr fontAlgn="b">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1486r0</a:t>
            </a:r>
            <a:r>
              <a:rPr lang="en-US" sz="1600" b="0" dirty="0">
                <a:solidFill>
                  <a:srgbClr val="00B050"/>
                </a:solidFill>
              </a:rPr>
              <a:t>-Further discussion for 11be preamble (Dongguk Lim) [25 mins]</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1487r0</a:t>
            </a:r>
            <a:r>
              <a:rPr lang="en-US" sz="1600" b="0" dirty="0">
                <a:solidFill>
                  <a:schemeClr val="bg1">
                    <a:lumMod val="50000"/>
                  </a:schemeClr>
                </a:solidFill>
              </a:rPr>
              <a:t>-11be tone plan (Ross Jian Yu)</a:t>
            </a:r>
          </a:p>
          <a:p>
            <a:pPr fontAlgn="b">
              <a:buFont typeface="Arial" panose="020B0604020202020204" pitchFamily="34" charset="0"/>
              <a:buChar char="•"/>
            </a:pPr>
            <a:r>
              <a:rPr lang="en-US" sz="1600" b="0" dirty="0">
                <a:solidFill>
                  <a:srgbClr val="00B050"/>
                </a:solidFill>
                <a:hlinkClick r:id="rId8">
                  <a:extLst>
                    <a:ext uri="{A12FA001-AC4F-418D-AE19-62706E023703}">
                      <ahyp:hlinkClr xmlns:ahyp="http://schemas.microsoft.com/office/drawing/2018/hyperlinkcolor" val="tx"/>
                    </a:ext>
                  </a:extLst>
                </a:hlinkClick>
              </a:rPr>
              <a:t>1488r0</a:t>
            </a:r>
            <a:r>
              <a:rPr lang="en-US" sz="1600" b="0" dirty="0">
                <a:solidFill>
                  <a:srgbClr val="00B050"/>
                </a:solidFill>
              </a:rPr>
              <a:t>-Auto-detection in 11be (Ross Jian Yu) [25 mins]</a:t>
            </a: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1492r0</a:t>
            </a:r>
            <a:r>
              <a:rPr lang="en-US" sz="1600" b="0" dirty="0">
                <a:solidFill>
                  <a:schemeClr val="bg1">
                    <a:lumMod val="50000"/>
                  </a:schemeClr>
                </a:solidFill>
              </a:rPr>
              <a:t>-Phase Rotation for 320MHz (Eunsung Park)</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1493r0</a:t>
            </a:r>
            <a:r>
              <a:rPr lang="en-US" sz="1600" b="0" dirty="0">
                <a:solidFill>
                  <a:schemeClr val="bg1">
                    <a:lumMod val="50000"/>
                  </a:schemeClr>
                </a:solidFill>
              </a:rPr>
              <a:t>-Non-OFDMA Tone Plan for 320MHz (Eunsung Park)</a:t>
            </a:r>
          </a:p>
          <a:p>
            <a:pPr fontAlgn="b">
              <a:buFont typeface="Arial" panose="020B0604020202020204" pitchFamily="34" charset="0"/>
              <a:buChar char="•"/>
            </a:pPr>
            <a:r>
              <a:rPr lang="en-US" sz="1600" b="0" dirty="0">
                <a:solidFill>
                  <a:srgbClr val="00B050"/>
                </a:solidFill>
                <a:hlinkClick r:id="rId11">
                  <a:extLst>
                    <a:ext uri="{A12FA001-AC4F-418D-AE19-62706E023703}">
                      <ahyp:hlinkClr xmlns:ahyp="http://schemas.microsoft.com/office/drawing/2018/hyperlinkcolor" val="tx"/>
                    </a:ext>
                  </a:extLst>
                </a:hlinkClick>
              </a:rPr>
              <a:t>1511r0</a:t>
            </a:r>
            <a:r>
              <a:rPr lang="en-US" sz="1600" b="0" dirty="0">
                <a:solidFill>
                  <a:srgbClr val="00B050"/>
                </a:solidFill>
              </a:rPr>
              <a:t>-Preamble autodetection for 11be (Lei Huang) [20 mins]</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5181600"/>
          </a:xfrm>
        </p:spPr>
        <p:txBody>
          <a:bodyPr/>
          <a:lstStyle/>
          <a:p>
            <a:pPr fontAlgn="b">
              <a:buFont typeface="Arial" panose="020B0604020202020204" pitchFamily="34" charset="0"/>
              <a:buChar char="•"/>
            </a:pPr>
            <a:r>
              <a:rPr lang="en-US" sz="1600" b="0" dirty="0">
                <a:solidFill>
                  <a:schemeClr val="bg1">
                    <a:lumMod val="50000"/>
                  </a:schemeClr>
                </a:solidFill>
              </a:rPr>
              <a:t>1516r0-11be Preamble Structure (Xiaogang Chen)</a:t>
            </a:r>
          </a:p>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1519r0</a:t>
            </a:r>
            <a:r>
              <a:rPr lang="en-US" sz="1600" b="0" dirty="0">
                <a:solidFill>
                  <a:schemeClr val="bg1">
                    <a:lumMod val="50000"/>
                  </a:schemeClr>
                </a:solidFill>
              </a:rPr>
              <a:t>-Forward Compatibility for </a:t>
            </a:r>
            <a:r>
              <a:rPr lang="en-US" sz="1600" b="0" dirty="0" err="1">
                <a:solidFill>
                  <a:schemeClr val="bg1">
                    <a:lumMod val="50000"/>
                  </a:schemeClr>
                </a:solidFill>
              </a:rPr>
              <a:t>WiFi</a:t>
            </a:r>
            <a:r>
              <a:rPr lang="en-US" sz="1600" b="0" dirty="0">
                <a:solidFill>
                  <a:schemeClr val="bg1">
                    <a:lumMod val="50000"/>
                  </a:schemeClr>
                </a:solidFill>
              </a:rPr>
              <a:t> Preamble Design (Sameer Vermani)</a:t>
            </a:r>
          </a:p>
          <a:p>
            <a:pPr fontAlgn="b">
              <a:buFont typeface="Arial" panose="020B0604020202020204" pitchFamily="34" charset="0"/>
              <a:buChar char="•"/>
            </a:pPr>
            <a:r>
              <a:rPr lang="en-US" sz="1600" b="0" dirty="0">
                <a:solidFill>
                  <a:schemeClr val="bg1">
                    <a:lumMod val="50000"/>
                  </a:schemeClr>
                </a:solidFill>
                <a:hlinkClick r:id="rId3">
                  <a:extLst>
                    <a:ext uri="{A12FA001-AC4F-418D-AE19-62706E023703}">
                      <ahyp:hlinkClr xmlns:ahyp="http://schemas.microsoft.com/office/drawing/2018/hyperlinkcolor" val="tx"/>
                    </a:ext>
                  </a:extLst>
                </a:hlinkClick>
              </a:rPr>
              <a:t>1521r0</a:t>
            </a:r>
            <a:r>
              <a:rPr lang="en-US" sz="1600" b="0" dirty="0">
                <a:solidFill>
                  <a:schemeClr val="bg1">
                    <a:lumMod val="50000"/>
                  </a:schemeClr>
                </a:solidFill>
              </a:rPr>
              <a:t>-Further Thoughts on 11be Tone Plan (Bin Tian)</a:t>
            </a:r>
          </a:p>
          <a:p>
            <a:pPr fontAlgn="b">
              <a:buFont typeface="Arial" panose="020B0604020202020204" pitchFamily="34" charset="0"/>
              <a:buChar char="•"/>
            </a:pPr>
            <a:r>
              <a:rPr lang="en-US" sz="1600" b="0" dirty="0">
                <a:solidFill>
                  <a:schemeClr val="bg1">
                    <a:lumMod val="50000"/>
                  </a:schemeClr>
                </a:solidFill>
                <a:hlinkClick r:id="rId4">
                  <a:extLst>
                    <a:ext uri="{A12FA001-AC4F-418D-AE19-62706E023703}">
                      <ahyp:hlinkClr xmlns:ahyp="http://schemas.microsoft.com/office/drawing/2018/hyperlinkcolor" val="tx"/>
                    </a:ext>
                  </a:extLst>
                </a:hlinkClick>
              </a:rPr>
              <a:t>1540r0</a:t>
            </a:r>
            <a:r>
              <a:rPr lang="en-US" sz="1600" b="0" dirty="0">
                <a:solidFill>
                  <a:schemeClr val="bg1">
                    <a:lumMod val="50000"/>
                  </a:schemeClr>
                </a:solidFill>
              </a:rPr>
              <a:t>-EHT Preamble Design (Rui Cao)</a:t>
            </a:r>
          </a:p>
          <a:p>
            <a:pPr fontAlgn="b">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1556r0</a:t>
            </a:r>
            <a:r>
              <a:rPr lang="en-US" sz="1600" b="0" dirty="0">
                <a:solidFill>
                  <a:schemeClr val="bg1">
                    <a:lumMod val="50000"/>
                  </a:schemeClr>
                </a:solidFill>
              </a:rPr>
              <a:t>-Lean PHY for EHT (Miguel Lopez)</a:t>
            </a:r>
          </a:p>
          <a:p>
            <a:pPr fontAlgn="b">
              <a:buFont typeface="Arial" panose="020B0604020202020204" pitchFamily="34" charset="0"/>
              <a:buChar char="•"/>
            </a:pPr>
            <a:r>
              <a:rPr lang="en-US" sz="1600" b="0" dirty="0">
                <a:solidFill>
                  <a:schemeClr val="bg1">
                    <a:lumMod val="50000"/>
                  </a:schemeClr>
                </a:solidFill>
                <a:hlinkClick r:id="rId6">
                  <a:extLst>
                    <a:ext uri="{A12FA001-AC4F-418D-AE19-62706E023703}">
                      <ahyp:hlinkClr xmlns:ahyp="http://schemas.microsoft.com/office/drawing/2018/hyperlinkcolor" val="tx"/>
                    </a:ext>
                  </a:extLst>
                </a:hlinkClick>
              </a:rPr>
              <a:t>1569r0</a:t>
            </a:r>
            <a:r>
              <a:rPr lang="en-US" sz="1600" b="0" dirty="0">
                <a:solidFill>
                  <a:schemeClr val="bg1">
                    <a:lumMod val="50000"/>
                  </a:schemeClr>
                </a:solidFill>
              </a:rPr>
              <a:t>-Preamble Design Consideration for 11be follow-up (Li-Hsiang Sun) </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1579r0</a:t>
            </a:r>
            <a:r>
              <a:rPr lang="en-US" sz="1600" b="0" dirty="0">
                <a:solidFill>
                  <a:schemeClr val="bg1">
                    <a:lumMod val="50000"/>
                  </a:schemeClr>
                </a:solidFill>
              </a:rPr>
              <a:t>-Adapting the 11be channel model to modern (Doppler) use cases (Shimi Shilo) </a:t>
            </a:r>
          </a:p>
          <a:p>
            <a:pPr fontAlgn="b">
              <a:buFont typeface="Arial" panose="020B0604020202020204" pitchFamily="34" charset="0"/>
              <a:buChar char="•"/>
            </a:pPr>
            <a:r>
              <a:rPr lang="en-US" sz="1600" b="0" dirty="0">
                <a:solidFill>
                  <a:schemeClr val="bg1">
                    <a:lumMod val="50000"/>
                  </a:schemeClr>
                </a:solidFill>
              </a:rPr>
              <a:t>1606r0-Preamble Puncturing and SIG-B (Signaling John Son)</a:t>
            </a:r>
          </a:p>
          <a:p>
            <a:pPr fontAlgn="ctr">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1497r0</a:t>
            </a:r>
            <a:r>
              <a:rPr lang="en-US" sz="1600" b="0" dirty="0">
                <a:solidFill>
                  <a:schemeClr val="bg1">
                    <a:lumMod val="50000"/>
                  </a:schemeClr>
                </a:solidFill>
              </a:rPr>
              <a:t>-Autodetection in 11be (</a:t>
            </a:r>
            <a:r>
              <a:rPr lang="en-US" sz="1600" b="0" dirty="0" err="1">
                <a:solidFill>
                  <a:schemeClr val="bg1">
                    <a:lumMod val="50000"/>
                  </a:schemeClr>
                </a:solidFill>
              </a:rPr>
              <a:t>Sichan</a:t>
            </a:r>
            <a:r>
              <a:rPr lang="en-US" sz="1600" b="0" dirty="0">
                <a:solidFill>
                  <a:schemeClr val="bg1">
                    <a:lumMod val="50000"/>
                  </a:schemeClr>
                </a:solidFill>
              </a:rPr>
              <a:t> Noh)</a:t>
            </a:r>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a:p>
            <a:pPr fontAlgn="b"/>
            <a:endParaRPr lang="en-US" sz="1600" b="0" dirty="0"/>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1486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fontAlgn="ct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822r0</a:t>
            </a:r>
            <a:r>
              <a:rPr lang="en-US" sz="1400" b="0" dirty="0">
                <a:solidFill>
                  <a:srgbClr val="00B050"/>
                </a:solidFill>
              </a:rPr>
              <a:t>-Extremely Efficient Multi-band Operation (Po-Kai Huang) (1 SP) [10 mins]</a:t>
            </a:r>
          </a:p>
          <a:p>
            <a:pPr fontAlgn="ct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821r3</a:t>
            </a:r>
            <a:r>
              <a:rPr lang="en-US" sz="1400" b="0" dirty="0">
                <a:solidFill>
                  <a:srgbClr val="00B050"/>
                </a:solidFill>
              </a:rPr>
              <a:t>-Multiple band discussion (Liwen Chu) (1 SP) [10 mins]</a:t>
            </a:r>
          </a:p>
          <a:p>
            <a:pPr fontAlgn="ct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773r2</a:t>
            </a:r>
            <a:r>
              <a:rPr lang="en-US" sz="1400" b="0" dirty="0">
                <a:solidFill>
                  <a:srgbClr val="00B050"/>
                </a:solidFill>
              </a:rPr>
              <a:t>-Multi-link Operation Framework (Po-Kai Huang) (2 SPs) [10 mins]</a:t>
            </a:r>
          </a:p>
          <a:p>
            <a:pPr fontAlgn="ct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823r1</a:t>
            </a:r>
            <a:r>
              <a:rPr lang="en-US" sz="1400" b="0" dirty="0">
                <a:solidFill>
                  <a:srgbClr val="00B050"/>
                </a:solidFill>
              </a:rPr>
              <a:t>-Multi-Link Aggregation (Abhishek Patil) (1 SP) [10 mins]</a:t>
            </a:r>
          </a:p>
          <a:p>
            <a:pPr fontAlgn="t">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979r0</a:t>
            </a:r>
            <a:r>
              <a:rPr lang="en-US" sz="1400" b="0" dirty="0">
                <a:solidFill>
                  <a:srgbClr val="00B050"/>
                </a:solidFill>
              </a:rPr>
              <a:t>-Multi-link Operation Follow-up ( Yongho Seok) (1 SP) [10 mins]</a:t>
            </a:r>
          </a:p>
          <a:p>
            <a:pPr fontAlgn="ct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1082r1</a:t>
            </a:r>
            <a:r>
              <a:rPr lang="en-US" sz="1400" b="0" dirty="0">
                <a:solidFill>
                  <a:srgbClr val="00B050"/>
                </a:solidFill>
              </a:rPr>
              <a:t>-Multi-link Operation: Dynamic TID Transfer (Abhishek Patil) (1 SP) [10 mins]</a:t>
            </a:r>
          </a:p>
          <a:p>
            <a:pPr fontAlgn="ct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1095r1</a:t>
            </a:r>
            <a:r>
              <a:rPr lang="en-US" sz="1400" b="0" dirty="0">
                <a:solidFill>
                  <a:srgbClr val="00B050"/>
                </a:solidFill>
              </a:rPr>
              <a:t>-Multi-link requirement discussion (Yonggang Fang) (3 SPs) [10 mins]</a:t>
            </a:r>
          </a:p>
          <a:p>
            <a:pPr fontAlgn="t">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1144r1</a:t>
            </a:r>
            <a:r>
              <a:rPr lang="en-US" sz="1400" b="0" dirty="0">
                <a:solidFill>
                  <a:schemeClr val="bg1">
                    <a:lumMod val="50000"/>
                  </a:schemeClr>
                </a:solidFill>
              </a:rPr>
              <a:t>-Channel Access for Multi-link Operation (Insun Jang) (3 SPs) [10 mins]</a:t>
            </a:r>
          </a:p>
          <a:p>
            <a:pPr fontAlgn="t">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1116r1</a:t>
            </a:r>
            <a:r>
              <a:rPr lang="en-US" sz="1400" b="0" dirty="0">
                <a:solidFill>
                  <a:schemeClr val="bg1">
                    <a:lumMod val="50000"/>
                  </a:schemeClr>
                </a:solidFill>
              </a:rPr>
              <a:t>-Channel access in multi-band operation (Yunbo Li) (4 SPs) [10 mins]</a:t>
            </a: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1291r2</a:t>
            </a:r>
            <a:r>
              <a:rPr lang="en-US" sz="1400" b="0" dirty="0">
                <a:solidFill>
                  <a:schemeClr val="bg1">
                    <a:lumMod val="50000"/>
                  </a:schemeClr>
                </a:solidFill>
              </a:rPr>
              <a:t>-Some aspects of multi link op performance (Dmitry Akhmetov) [25 mins]</a:t>
            </a:r>
          </a:p>
          <a:p>
            <a:pPr fontAlgn="b"/>
            <a:endParaRPr lang="en-US" b="0" dirty="0"/>
          </a:p>
          <a:p>
            <a:pPr fontAlgn="t">
              <a:buFont typeface="Arial" panose="020B0604020202020204" pitchFamily="34" charset="0"/>
              <a:buChar char="•"/>
            </a:pPr>
            <a:endParaRPr lang="en-US"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63258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1358r0</a:t>
            </a:r>
            <a:r>
              <a:rPr lang="en-US" sz="1400" b="0" dirty="0">
                <a:solidFill>
                  <a:schemeClr val="bg1">
                    <a:lumMod val="50000"/>
                  </a:schemeClr>
                </a:solidFill>
              </a:rPr>
              <a:t>-Multi-link Operation Management (Yongho Seok)</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1405r0</a:t>
            </a:r>
            <a:r>
              <a:rPr lang="en-US" sz="1400" b="0" dirty="0">
                <a:solidFill>
                  <a:schemeClr val="bg1">
                    <a:lumMod val="50000"/>
                  </a:schemeClr>
                </a:solidFill>
              </a:rPr>
              <a:t>-Multi-Link Operation Channel Access Discussion (Sharan Naribole)</a:t>
            </a:r>
          </a:p>
          <a:p>
            <a:pPr fontAlgn="b">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1505r0</a:t>
            </a:r>
            <a:r>
              <a:rPr lang="en-US" sz="1400" b="0" dirty="0">
                <a:solidFill>
                  <a:schemeClr val="bg1">
                    <a:lumMod val="50000"/>
                  </a:schemeClr>
                </a:solidFill>
              </a:rPr>
              <a:t>-Multi-link Aggregation Considerations (Sharan Naribole)</a:t>
            </a:r>
          </a:p>
          <a:p>
            <a:pPr fontAlgn="b">
              <a:buFont typeface="Arial" panose="020B0604020202020204" pitchFamily="34" charset="0"/>
              <a:buChar char="•"/>
            </a:pPr>
            <a:r>
              <a:rPr lang="en-US" sz="1400" b="0" dirty="0">
                <a:solidFill>
                  <a:schemeClr val="bg1">
                    <a:lumMod val="50000"/>
                  </a:schemeClr>
                </a:solidFill>
                <a:hlinkClick r:id="rId5">
                  <a:extLst>
                    <a:ext uri="{A12FA001-AC4F-418D-AE19-62706E023703}">
                      <ahyp:hlinkClr xmlns:ahyp="http://schemas.microsoft.com/office/drawing/2018/hyperlinkcolor" val="tx"/>
                    </a:ext>
                  </a:extLst>
                </a:hlinkClick>
              </a:rPr>
              <a:t>1509r0</a:t>
            </a:r>
            <a:r>
              <a:rPr lang="en-US" sz="1400" b="0" dirty="0">
                <a:solidFill>
                  <a:schemeClr val="bg1">
                    <a:lumMod val="50000"/>
                  </a:schemeClr>
                </a:solidFill>
              </a:rPr>
              <a:t>-Discussion on Multi-link Setup (Insun Jang)</a:t>
            </a:r>
          </a:p>
          <a:p>
            <a:pPr fontAlgn="ctr">
              <a:buFont typeface="Arial" panose="020B0604020202020204" pitchFamily="34" charset="0"/>
              <a:buChar char="•"/>
            </a:pPr>
            <a:r>
              <a:rPr lang="en-GB" sz="1400" b="0" dirty="0">
                <a:solidFill>
                  <a:schemeClr val="bg1">
                    <a:lumMod val="50000"/>
                  </a:schemeClr>
                </a:solidFill>
                <a:hlinkClick r:id="rId6">
                  <a:extLst>
                    <a:ext uri="{A12FA001-AC4F-418D-AE19-62706E023703}">
                      <ahyp:hlinkClr xmlns:ahyp="http://schemas.microsoft.com/office/drawing/2018/hyperlinkcolor" val="tx"/>
                    </a:ext>
                  </a:extLst>
                </a:hlinkClick>
              </a:rPr>
              <a:t>1231r2</a:t>
            </a:r>
            <a:r>
              <a:rPr lang="en-GB" sz="1400" b="0" dirty="0">
                <a:solidFill>
                  <a:schemeClr val="bg1">
                    <a:lumMod val="50000"/>
                  </a:schemeClr>
                </a:solidFill>
              </a:rPr>
              <a:t>-Multiband and Multichannel Operation in 11be (Sai Shankar)–Postpone From Conf Call</a:t>
            </a:r>
            <a:endParaRPr lang="en-US" sz="1400" b="0" dirty="0">
              <a:solidFill>
                <a:schemeClr val="bg1">
                  <a:lumMod val="50000"/>
                </a:schemeClr>
              </a:solidFill>
            </a:endParaRPr>
          </a:p>
          <a:p>
            <a:pPr fontAlgn="b">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1510r0</a:t>
            </a:r>
            <a:r>
              <a:rPr lang="en-US" sz="1400" b="0" dirty="0">
                <a:solidFill>
                  <a:schemeClr val="bg1">
                    <a:lumMod val="50000"/>
                  </a:schemeClr>
                </a:solidFill>
              </a:rPr>
              <a:t>-EHT Power saving considering multi-link (Jeongki Kim)</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1512r0</a:t>
            </a:r>
            <a:r>
              <a:rPr lang="en-US" sz="1400" b="0" dirty="0">
                <a:solidFill>
                  <a:schemeClr val="bg1">
                    <a:lumMod val="50000"/>
                  </a:schemeClr>
                </a:solidFill>
              </a:rPr>
              <a:t>-Multi-link acknowledgment (Rojan Chitrakar)</a:t>
            </a:r>
          </a:p>
          <a:p>
            <a:pPr fontAlgn="b">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1525r0</a:t>
            </a:r>
            <a:r>
              <a:rPr lang="en-US" sz="1400" b="0" dirty="0">
                <a:solidFill>
                  <a:schemeClr val="bg1">
                    <a:lumMod val="50000"/>
                  </a:schemeClr>
                </a:solidFill>
              </a:rPr>
              <a:t>-Multi-Link Association (Abhishek Patil)</a:t>
            </a:r>
          </a:p>
          <a:p>
            <a:pPr fontAlgn="b">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1526r0</a:t>
            </a:r>
            <a:r>
              <a:rPr lang="en-US" sz="1400" b="0" dirty="0">
                <a:solidFill>
                  <a:schemeClr val="bg1">
                    <a:lumMod val="50000"/>
                  </a:schemeClr>
                </a:solidFill>
              </a:rPr>
              <a:t>-Multi-Link Power-save (Abhishek Patil)</a:t>
            </a: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1528r0</a:t>
            </a:r>
            <a:r>
              <a:rPr lang="en-US" sz="1400" b="0" dirty="0">
                <a:solidFill>
                  <a:schemeClr val="bg1">
                    <a:lumMod val="50000"/>
                  </a:schemeClr>
                </a:solidFill>
              </a:rPr>
              <a:t>-Multi-Link Operation - Link Management (Abhishek Patil)</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44396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(3)</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1532r0</a:t>
            </a:r>
            <a:r>
              <a:rPr lang="en-US" sz="1400" b="0" dirty="0">
                <a:solidFill>
                  <a:schemeClr val="bg1">
                    <a:lumMod val="50000"/>
                  </a:schemeClr>
                </a:solidFill>
              </a:rPr>
              <a:t>-Discussion on Multi-link Acknowledgement (Ryuichi Hirata)</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1536r0</a:t>
            </a:r>
            <a:r>
              <a:rPr lang="en-US" sz="1400" b="0" dirty="0">
                <a:solidFill>
                  <a:schemeClr val="bg1">
                    <a:lumMod val="50000"/>
                  </a:schemeClr>
                </a:solidFill>
              </a:rPr>
              <a:t>-Power Consideration for Multi-link Transmissions (Rojan Chitrakar)</a:t>
            </a:r>
          </a:p>
          <a:p>
            <a:pPr fontAlgn="b">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1541r0</a:t>
            </a:r>
            <a:r>
              <a:rPr lang="en-US" sz="1400" b="0" dirty="0">
                <a:solidFill>
                  <a:schemeClr val="bg1">
                    <a:lumMod val="50000"/>
                  </a:schemeClr>
                </a:solidFill>
              </a:rPr>
              <a:t>-Performance aspects of multi link op with constraints (Dmitry Akhmetov)</a:t>
            </a:r>
          </a:p>
          <a:p>
            <a:pPr fontAlgn="b">
              <a:buFont typeface="Arial" panose="020B0604020202020204" pitchFamily="34" charset="0"/>
              <a:buChar char="•"/>
            </a:pPr>
            <a:r>
              <a:rPr lang="en-US" sz="1400" b="0" dirty="0">
                <a:solidFill>
                  <a:schemeClr val="bg1">
                    <a:lumMod val="50000"/>
                  </a:schemeClr>
                </a:solidFill>
                <a:hlinkClick r:id="rId5">
                  <a:extLst>
                    <a:ext uri="{A12FA001-AC4F-418D-AE19-62706E023703}">
                      <ahyp:hlinkClr xmlns:ahyp="http://schemas.microsoft.com/office/drawing/2018/hyperlinkcolor" val="tx"/>
                    </a:ext>
                  </a:extLst>
                </a:hlinkClick>
              </a:rPr>
              <a:t>1542r0</a:t>
            </a:r>
            <a:r>
              <a:rPr lang="en-US" sz="1400" b="0" dirty="0">
                <a:solidFill>
                  <a:schemeClr val="bg1">
                    <a:lumMod val="50000"/>
                  </a:schemeClr>
                </a:solidFill>
              </a:rPr>
              <a:t>-Multi-link broadcast addressed frame reception (Po-Kai Huang)</a:t>
            </a:r>
          </a:p>
          <a:p>
            <a:pPr fontAlgn="b">
              <a:buFont typeface="Arial" panose="020B0604020202020204" pitchFamily="34" charset="0"/>
              <a:buChar char="•"/>
            </a:pPr>
            <a:r>
              <a:rPr lang="en-US" sz="1400" b="0" dirty="0">
                <a:solidFill>
                  <a:schemeClr val="bg1">
                    <a:lumMod val="50000"/>
                  </a:schemeClr>
                </a:solidFill>
                <a:hlinkClick r:id="rId6">
                  <a:extLst>
                    <a:ext uri="{A12FA001-AC4F-418D-AE19-62706E023703}">
                      <ahyp:hlinkClr xmlns:ahyp="http://schemas.microsoft.com/office/drawing/2018/hyperlinkcolor" val="tx"/>
                    </a:ext>
                  </a:extLst>
                </a:hlinkClick>
              </a:rPr>
              <a:t>1544r0</a:t>
            </a:r>
            <a:r>
              <a:rPr lang="en-US" sz="1400" b="0" dirty="0">
                <a:solidFill>
                  <a:schemeClr val="bg1">
                    <a:lumMod val="50000"/>
                  </a:schemeClr>
                </a:solidFill>
              </a:rPr>
              <a:t>-Multi-link power save operation (Minyoung Park)</a:t>
            </a:r>
          </a:p>
          <a:p>
            <a:pPr fontAlgn="b">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1546r0</a:t>
            </a:r>
            <a:r>
              <a:rPr lang="en-US" sz="1400" b="0" dirty="0">
                <a:solidFill>
                  <a:schemeClr val="bg1">
                    <a:lumMod val="50000"/>
                  </a:schemeClr>
                </a:solidFill>
              </a:rPr>
              <a:t>-Legacy Performance Impact on Multi-link Operation (Yongho Seok)</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1548r0</a:t>
            </a:r>
            <a:r>
              <a:rPr lang="en-US" sz="1400" b="0" dirty="0">
                <a:solidFill>
                  <a:schemeClr val="bg1">
                    <a:lumMod val="50000"/>
                  </a:schemeClr>
                </a:solidFill>
              </a:rPr>
              <a:t>-Channel access design for synchronized multi-links (Yunbo Li)</a:t>
            </a:r>
          </a:p>
          <a:p>
            <a:pPr fontAlgn="b">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1549r0</a:t>
            </a:r>
            <a:r>
              <a:rPr lang="en-US" sz="1400" b="0" dirty="0">
                <a:solidFill>
                  <a:schemeClr val="bg1">
                    <a:lumMod val="50000"/>
                  </a:schemeClr>
                </a:solidFill>
              </a:rPr>
              <a:t>-Multi-link association (Yunbo Li)</a:t>
            </a:r>
          </a:p>
          <a:p>
            <a:pPr fontAlgn="t">
              <a:buFont typeface="Arial" panose="020B0604020202020204" pitchFamily="34" charset="0"/>
              <a:buChar char="•"/>
            </a:pPr>
            <a:r>
              <a:rPr lang="en-GB" sz="1400" b="0" dirty="0">
                <a:solidFill>
                  <a:schemeClr val="bg1">
                    <a:lumMod val="50000"/>
                  </a:schemeClr>
                </a:solidFill>
                <a:hlinkClick r:id="rId10">
                  <a:extLst>
                    <a:ext uri="{A12FA001-AC4F-418D-AE19-62706E023703}">
                      <ahyp:hlinkClr xmlns:ahyp="http://schemas.microsoft.com/office/drawing/2018/hyperlinkcolor" val="tx"/>
                    </a:ext>
                  </a:extLst>
                </a:hlinkClick>
              </a:rPr>
              <a:t>1159r0</a:t>
            </a:r>
            <a:r>
              <a:rPr lang="en-GB" sz="1400" b="0" dirty="0">
                <a:solidFill>
                  <a:schemeClr val="bg1">
                    <a:lumMod val="50000"/>
                  </a:schemeClr>
                </a:solidFill>
              </a:rPr>
              <a:t>-Multilink operation capability announcement (Liwen Chu)–Postponed From Conf Call</a:t>
            </a:r>
            <a:endParaRPr lang="en-US" sz="1400" b="0" dirty="0">
              <a:solidFill>
                <a:schemeClr val="bg1">
                  <a:lumMod val="50000"/>
                </a:schemeClr>
              </a:solidFill>
            </a:endParaRP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1568r0</a:t>
            </a:r>
            <a:r>
              <a:rPr lang="en-US" sz="1400" b="0" dirty="0">
                <a:solidFill>
                  <a:schemeClr val="bg1">
                    <a:lumMod val="50000"/>
                  </a:schemeClr>
                </a:solidFill>
              </a:rPr>
              <a:t>-Further Discussion on Multi-link Operations (Xiaofei WANG)</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332488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(4)</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1583r0</a:t>
            </a:r>
            <a:r>
              <a:rPr lang="en-US" sz="1400" b="0" dirty="0">
                <a:solidFill>
                  <a:schemeClr val="bg1">
                    <a:lumMod val="50000"/>
                  </a:schemeClr>
                </a:solidFill>
              </a:rPr>
              <a:t>-Multi-Link BSS Operations (Jarkko Kneckt)</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1591r0</a:t>
            </a:r>
            <a:r>
              <a:rPr lang="en-US" sz="1400" b="0" dirty="0">
                <a:solidFill>
                  <a:schemeClr val="bg1">
                    <a:lumMod val="50000"/>
                  </a:schemeClr>
                </a:solidFill>
              </a:rPr>
              <a:t>-BA setup for multi-link Aggregation Jason (Yuchen Guo)</a:t>
            </a:r>
          </a:p>
          <a:p>
            <a:pPr fontAlgn="b">
              <a:buFont typeface="Arial" panose="020B0604020202020204" pitchFamily="34" charset="0"/>
              <a:buChar char="•"/>
            </a:pPr>
            <a:r>
              <a:rPr lang="en-US" sz="1400" b="0" dirty="0">
                <a:solidFill>
                  <a:schemeClr val="bg1">
                    <a:lumMod val="50000"/>
                  </a:schemeClr>
                </a:solidFill>
              </a:rPr>
              <a:t>1613r0-Multi-link TXOP Sharing for Delay Reduction (Yongsu Gwak)</a:t>
            </a:r>
          </a:p>
          <a:p>
            <a:pPr fontAlgn="b">
              <a:buFont typeface="Arial" panose="020B0604020202020204" pitchFamily="34" charset="0"/>
              <a:buChar char="•"/>
            </a:pPr>
            <a:r>
              <a:rPr lang="en-US" sz="1400" b="0" dirty="0">
                <a:solidFill>
                  <a:schemeClr val="bg1">
                    <a:lumMod val="50000"/>
                  </a:schemeClr>
                </a:solidFill>
              </a:rPr>
              <a:t>1614r0-Multi-link setup procedure (</a:t>
            </a:r>
            <a:r>
              <a:rPr lang="en-US" sz="1400" b="0" dirty="0" err="1">
                <a:solidFill>
                  <a:schemeClr val="bg1">
                    <a:lumMod val="50000"/>
                  </a:schemeClr>
                </a:solidFill>
              </a:rPr>
              <a:t>Hanseul</a:t>
            </a:r>
            <a:r>
              <a:rPr lang="en-US" sz="1400" b="0" dirty="0">
                <a:solidFill>
                  <a:schemeClr val="bg1">
                    <a:lumMod val="50000"/>
                  </a:schemeClr>
                </a:solidFill>
              </a:rPr>
              <a:t> Hong)</a:t>
            </a:r>
          </a:p>
          <a:p>
            <a:pPr fontAlgn="b">
              <a:buFont typeface="Arial" panose="020B0604020202020204" pitchFamily="34" charset="0"/>
              <a:buChar char="•"/>
            </a:pPr>
            <a:r>
              <a:rPr lang="en-US" sz="1400" b="0" dirty="0">
                <a:solidFill>
                  <a:schemeClr val="bg1">
                    <a:lumMod val="50000"/>
                  </a:schemeClr>
                </a:solidFill>
              </a:rPr>
              <a:t>1617r0-Multi-link power save (Liwen Chu)</a:t>
            </a:r>
          </a:p>
          <a:p>
            <a:pPr fontAlgn="ctr">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1555r0</a:t>
            </a:r>
            <a:r>
              <a:rPr lang="en-US" sz="1400" b="0" dirty="0">
                <a:solidFill>
                  <a:schemeClr val="bg1">
                    <a:lumMod val="50000"/>
                  </a:schemeClr>
                </a:solidFill>
              </a:rPr>
              <a:t>-Simultaneous Tx/Rx Capability indication for multi-link operation (</a:t>
            </a:r>
            <a:r>
              <a:rPr lang="en-US" sz="1400" b="0" dirty="0" err="1">
                <a:solidFill>
                  <a:schemeClr val="bg1">
                    <a:lumMod val="50000"/>
                  </a:schemeClr>
                </a:solidFill>
              </a:rPr>
              <a:t>Yifan</a:t>
            </a:r>
            <a:r>
              <a:rPr lang="en-US" sz="1400" b="0" dirty="0">
                <a:solidFill>
                  <a:schemeClr val="bg1">
                    <a:lumMod val="50000"/>
                  </a:schemeClr>
                </a:solidFill>
              </a:rPr>
              <a:t> Zhou)</a:t>
            </a:r>
          </a:p>
          <a:p>
            <a:pPr marL="0" indent="0" fontAlgn="b"/>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11148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fontAlgn="b">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1523r0</a:t>
            </a:r>
            <a:r>
              <a:rPr lang="en-US" sz="1400" b="0" dirty="0">
                <a:solidFill>
                  <a:srgbClr val="00B050"/>
                </a:solidFill>
              </a:rPr>
              <a:t>-Performance evaluation of deterministic service for EHT (Suhwook Kim) [25 mins]</a:t>
            </a:r>
          </a:p>
          <a:p>
            <a:pPr fontAlgn="b">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1524r0</a:t>
            </a:r>
            <a:r>
              <a:rPr lang="en-US" sz="1400" b="0" dirty="0">
                <a:solidFill>
                  <a:srgbClr val="00B050"/>
                </a:solidFill>
              </a:rPr>
              <a:t>-Latency enhancement for EHT (Suhwook Kim) [25 mins]</a:t>
            </a:r>
          </a:p>
          <a:p>
            <a:pPr fontAlgn="b">
              <a:buFont typeface="Arial" panose="020B0604020202020204" pitchFamily="34" charset="0"/>
              <a:buChar char="•"/>
            </a:pPr>
            <a:r>
              <a:rPr lang="en-US" sz="1400" b="0" dirty="0">
                <a:solidFill>
                  <a:srgbClr val="00B050"/>
                </a:solidFill>
              </a:rPr>
              <a:t>1538r0-Use of Uplink Persistent Allocation for RTA (Xin </a:t>
            </a:r>
            <a:r>
              <a:rPr lang="en-US" sz="1400" b="0" dirty="0" err="1">
                <a:solidFill>
                  <a:srgbClr val="00B050"/>
                </a:solidFill>
              </a:rPr>
              <a:t>Zuo</a:t>
            </a:r>
            <a:r>
              <a:rPr lang="en-US" sz="1400" b="0" dirty="0">
                <a:solidFill>
                  <a:srgbClr val="00B050"/>
                </a:solidFill>
              </a:rPr>
              <a:t>) [25 mins]</a:t>
            </a:r>
          </a:p>
          <a:p>
            <a:pPr fontAlgn="t">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1133r0</a:t>
            </a:r>
            <a:r>
              <a:rPr lang="en-GB" sz="1400" b="0" dirty="0">
                <a:solidFill>
                  <a:srgbClr val="00B050"/>
                </a:solidFill>
              </a:rPr>
              <a:t>-Some results on HARQ perf. in dense deployments (Leif Wilhelmsson) [25 mins]</a:t>
            </a:r>
            <a:endParaRPr lang="en-US" sz="1400" b="0" dirty="0">
              <a:solidFill>
                <a:srgbClr val="00B050"/>
              </a:solidFill>
            </a:endParaRPr>
          </a:p>
          <a:p>
            <a:pPr fontAlgn="t">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1146r0</a:t>
            </a:r>
            <a:r>
              <a:rPr lang="en-GB" sz="1400" b="0" dirty="0">
                <a:solidFill>
                  <a:srgbClr val="00B050"/>
                </a:solidFill>
              </a:rPr>
              <a:t>-HARQ punctured CC performance evaluation (Yanyi DING) [25 mins]</a:t>
            </a:r>
          </a:p>
          <a:p>
            <a:pPr fontAlgn="t">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1196r0</a:t>
            </a:r>
            <a:r>
              <a:rPr lang="en-GB" sz="1400" b="0" dirty="0">
                <a:solidFill>
                  <a:srgbClr val="00B050"/>
                </a:solidFill>
              </a:rPr>
              <a:t> Combined HARQ and Rate Adaptation (Sebastian Max) [15 mins]</a:t>
            </a:r>
            <a:endParaRPr lang="en-US" sz="1400" b="0" dirty="0">
              <a:solidFill>
                <a:srgbClr val="00B050"/>
              </a:solidFill>
            </a:endParaRPr>
          </a:p>
          <a:p>
            <a:pPr fontAlgn="ctr">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1622r0</a:t>
            </a:r>
            <a:r>
              <a:rPr lang="en-US" sz="1400" b="0" dirty="0">
                <a:solidFill>
                  <a:schemeClr val="bg1">
                    <a:lumMod val="50000"/>
                  </a:schemeClr>
                </a:solidFill>
              </a:rPr>
              <a:t>-Use Auto Repetition in low latency queue (Tony Zeng)</a:t>
            </a:r>
          </a:p>
          <a:p>
            <a:pPr fontAlgn="b">
              <a:buFont typeface="Arial" panose="020B0604020202020204" pitchFamily="34" charset="0"/>
              <a:buChar char="•"/>
            </a:pPr>
            <a:endParaRPr lang="en-US" sz="1400" b="0" dirty="0">
              <a:solidFill>
                <a:srgbClr val="FF0000"/>
              </a:solidFill>
            </a:endParaRP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2468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t">
              <a:buFont typeface="Arial" panose="020B0604020202020204" pitchFamily="34" charset="0"/>
              <a:buChar char="•"/>
            </a:pPr>
            <a:r>
              <a:rPr lang="en-US" sz="1400" b="0" dirty="0">
                <a:hlinkClick r:id="rId2"/>
              </a:rPr>
              <a:t>1129r1</a:t>
            </a:r>
            <a:r>
              <a:rPr lang="en-US" sz="1400" b="0" dirty="0"/>
              <a:t>-Consideration on Multi-AP Coordination (Nan Li) [10 min]</a:t>
            </a:r>
          </a:p>
          <a:p>
            <a:pPr fontAlgn="t">
              <a:buFont typeface="Arial" panose="020B0604020202020204" pitchFamily="34" charset="0"/>
              <a:buChar char="•"/>
            </a:pPr>
            <a:r>
              <a:rPr lang="en-US" sz="1400" b="0" dirty="0">
                <a:hlinkClick r:id="rId3"/>
              </a:rPr>
              <a:t>1143r0</a:t>
            </a:r>
            <a:r>
              <a:rPr lang="en-US" sz="1400" b="0" dirty="0"/>
              <a:t>-Efficient Operation for Multi-AP Coordination (Sungjin Park) [10 min]</a:t>
            </a:r>
          </a:p>
          <a:p>
            <a:pPr fontAlgn="b">
              <a:buFont typeface="Arial" panose="020B0604020202020204" pitchFamily="34" charset="0"/>
              <a:buChar char="•"/>
            </a:pPr>
            <a:r>
              <a:rPr lang="en-US" sz="1400" b="0" dirty="0">
                <a:hlinkClick r:id="rId4"/>
              </a:rPr>
              <a:t>1451r0</a:t>
            </a:r>
            <a:r>
              <a:rPr lang="en-US" sz="1400" b="0" dirty="0"/>
              <a:t>-Virtual BSS for Multi-AP Coordination Follow-Up (Sharan Naribole) [25 min]</a:t>
            </a:r>
          </a:p>
          <a:p>
            <a:pPr fontAlgn="b">
              <a:buFont typeface="Arial" panose="020B0604020202020204" pitchFamily="34" charset="0"/>
              <a:buChar char="•"/>
            </a:pPr>
            <a:r>
              <a:rPr lang="en-US" sz="1400" b="0" dirty="0">
                <a:hlinkClick r:id="rId5"/>
              </a:rPr>
              <a:t>1533r0</a:t>
            </a:r>
            <a:r>
              <a:rPr lang="en-US" sz="1400" b="0" dirty="0"/>
              <a:t>-Consideration on Multi-AP Ack Protocol (Kosuke Aio) [25 min]</a:t>
            </a:r>
          </a:p>
          <a:p>
            <a:pPr fontAlgn="b">
              <a:buFont typeface="Arial" panose="020B0604020202020204" pitchFamily="34" charset="0"/>
              <a:buChar char="•"/>
            </a:pPr>
            <a:r>
              <a:rPr lang="en-US" sz="1400" b="0" dirty="0">
                <a:hlinkClick r:id="rId6"/>
              </a:rPr>
              <a:t>1534r0</a:t>
            </a:r>
            <a:r>
              <a:rPr lang="en-US" sz="1400" b="0" dirty="0"/>
              <a:t>-Coordinated Spatial Reuse Performance Analysis (Kosuke Aio) [25 min]</a:t>
            </a:r>
          </a:p>
          <a:p>
            <a:pPr fontAlgn="b">
              <a:buFont typeface="Arial" panose="020B0604020202020204" pitchFamily="34" charset="0"/>
              <a:buChar char="•"/>
            </a:pPr>
            <a:r>
              <a:rPr lang="en-US" sz="1400" b="0" dirty="0">
                <a:hlinkClick r:id="rId7"/>
              </a:rPr>
              <a:t>1535r0</a:t>
            </a:r>
            <a:r>
              <a:rPr lang="en-US" sz="1400" b="0" dirty="0"/>
              <a:t>-Sounding for AP Collaboration (Junghoon Suh) [25 min]</a:t>
            </a:r>
          </a:p>
          <a:p>
            <a:pPr fontAlgn="b">
              <a:buFont typeface="Arial" panose="020B0604020202020204" pitchFamily="34" charset="0"/>
              <a:buChar char="•"/>
            </a:pPr>
            <a:r>
              <a:rPr lang="en-US" sz="1400" b="0" dirty="0">
                <a:hlinkClick r:id="rId8"/>
              </a:rPr>
              <a:t>1554r1</a:t>
            </a:r>
            <a:r>
              <a:rPr lang="en-US" sz="1400" b="0" dirty="0"/>
              <a:t>-Data Sharing for Multi-AP Coordination (Sungjin Park)</a:t>
            </a:r>
          </a:p>
          <a:p>
            <a:pPr fontAlgn="b">
              <a:buFont typeface="Arial" panose="020B0604020202020204" pitchFamily="34" charset="0"/>
              <a:buChar char="•"/>
            </a:pPr>
            <a:r>
              <a:rPr lang="en-US" sz="1400" b="0" dirty="0">
                <a:hlinkClick r:id="rId9" action="ppaction://hlinkfile"/>
              </a:rPr>
              <a:t>1573r0</a:t>
            </a:r>
            <a:r>
              <a:rPr lang="en-US" sz="1400" b="0" dirty="0"/>
              <a:t>-One Channel Info. Feedback Method for Multi-AP Coordination (</a:t>
            </a:r>
            <a:r>
              <a:rPr lang="en-US" sz="1400" b="0" dirty="0" err="1"/>
              <a:t>Dandan</a:t>
            </a:r>
            <a:r>
              <a:rPr lang="en-US" sz="1400" b="0" dirty="0"/>
              <a:t> Liang)</a:t>
            </a:r>
          </a:p>
          <a:p>
            <a:pPr fontAlgn="b">
              <a:buFont typeface="Arial" panose="020B0604020202020204" pitchFamily="34" charset="0"/>
              <a:buChar char="•"/>
            </a:pPr>
            <a:r>
              <a:rPr lang="en-US" sz="1400" b="0" dirty="0"/>
              <a:t>1588r0-Multi-AP backhaul analysis (Sigurd Schelstraete)</a:t>
            </a:r>
          </a:p>
          <a:p>
            <a:pPr fontAlgn="b">
              <a:buFont typeface="Arial" panose="020B0604020202020204" pitchFamily="34" charset="0"/>
              <a:buChar char="•"/>
            </a:pPr>
            <a:r>
              <a:rPr lang="en-US" sz="1400" b="0" dirty="0">
                <a:hlinkClick r:id="rId10"/>
              </a:rPr>
              <a:t>1592r0</a:t>
            </a:r>
            <a:r>
              <a:rPr lang="en-US" sz="1400" b="0" dirty="0"/>
              <a:t>-Simulation Results for coordinated OFDMA in multi-AP operation (Jason Yuchen Guo)</a:t>
            </a:r>
          </a:p>
          <a:p>
            <a:pPr fontAlgn="b"/>
            <a:endParaRPr lang="en-US" sz="1400" b="0" dirty="0"/>
          </a:p>
          <a:p>
            <a:pPr fontAlgn="b">
              <a:buFont typeface="Arial" panose="020B0604020202020204" pitchFamily="34" charset="0"/>
              <a:buChar char="•"/>
            </a:pPr>
            <a:endParaRPr lang="en-US" sz="1400" b="0" dirty="0"/>
          </a:p>
          <a:p>
            <a:pPr fontAlgn="b"/>
            <a:endParaRPr lang="en-US" sz="1400"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105537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hlinkClick r:id="rId2"/>
              </a:rPr>
              <a:t>1593r0</a:t>
            </a:r>
            <a:r>
              <a:rPr lang="en-US" sz="1400" b="0" dirty="0"/>
              <a:t>-Joint Sounding for Multi-AP Systems (Jianhan Liu)</a:t>
            </a:r>
          </a:p>
          <a:p>
            <a:pPr fontAlgn="b">
              <a:buFont typeface="Arial" panose="020B0604020202020204" pitchFamily="34" charset="0"/>
              <a:buChar char="•"/>
            </a:pPr>
            <a:r>
              <a:rPr lang="en-US" sz="1400" b="0" dirty="0"/>
              <a:t>1594r0-Coordinated Beamforming/Null Steering Protocol in 802.11be (David Lopez-Perez)</a:t>
            </a:r>
          </a:p>
          <a:p>
            <a:pPr fontAlgn="b">
              <a:buFont typeface="Arial" panose="020B0604020202020204" pitchFamily="34" charset="0"/>
              <a:buChar char="•"/>
            </a:pPr>
            <a:r>
              <a:rPr lang="en-US" sz="1400" b="0" dirty="0"/>
              <a:t>1595r0-Consideration on Joint transmission (Lily </a:t>
            </a:r>
            <a:r>
              <a:rPr lang="en-US" sz="1400" b="0" dirty="0" err="1"/>
              <a:t>Yunping</a:t>
            </a:r>
            <a:r>
              <a:rPr lang="en-US" sz="1400" b="0" dirty="0"/>
              <a:t> </a:t>
            </a:r>
            <a:r>
              <a:rPr lang="en-US" sz="1400" b="0" dirty="0" err="1"/>
              <a:t>Lyu</a:t>
            </a:r>
            <a:r>
              <a:rPr lang="en-US" sz="1400" b="0" dirty="0"/>
              <a:t>)</a:t>
            </a:r>
          </a:p>
          <a:p>
            <a:pPr fontAlgn="b">
              <a:buFont typeface="Arial" panose="020B0604020202020204" pitchFamily="34" charset="0"/>
              <a:buChar char="•"/>
            </a:pPr>
            <a:r>
              <a:rPr lang="en-US" sz="1400" b="0" dirty="0">
                <a:hlinkClick r:id="rId3"/>
              </a:rPr>
              <a:t>1597r0</a:t>
            </a:r>
            <a:r>
              <a:rPr lang="en-US" sz="1400" b="0" dirty="0"/>
              <a:t>-JT performance with Multiple Impairments (Ron Porat)</a:t>
            </a:r>
          </a:p>
          <a:p>
            <a:pPr fontAlgn="b">
              <a:buFont typeface="Arial" panose="020B0604020202020204" pitchFamily="34" charset="0"/>
              <a:buChar char="•"/>
            </a:pPr>
            <a:r>
              <a:rPr lang="en-US" sz="1400" b="0" dirty="0"/>
              <a:t>1616r0-Multi-AP group formation (Cheng Chen)</a:t>
            </a:r>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24134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Final Call for Ad-hoc chair(s)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a:t>Final Call </a:t>
            </a:r>
            <a:r>
              <a:rPr lang="en-US" dirty="0"/>
              <a:t>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9450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hlinkClick r:id="rId2"/>
              </a:rPr>
              <a:t>1495r0</a:t>
            </a:r>
            <a:r>
              <a:rPr lang="en-US" sz="1400" b="0" dirty="0"/>
              <a:t>  Further Discussion on Feedback Overhead Reduction (Wook Bong Lee)</a:t>
            </a:r>
          </a:p>
          <a:p>
            <a:pPr fontAlgn="b">
              <a:buFont typeface="Arial" panose="020B0604020202020204" pitchFamily="34" charset="0"/>
              <a:buChar char="•"/>
            </a:pPr>
            <a:r>
              <a:rPr lang="en-US" sz="1400" b="0" dirty="0">
                <a:hlinkClick r:id="rId3"/>
              </a:rPr>
              <a:t>1555r0</a:t>
            </a:r>
            <a:r>
              <a:rPr lang="en-US" sz="1400" b="0" dirty="0"/>
              <a:t>  Remarks on P matrices for EHT (Miguel Lopez) </a:t>
            </a:r>
          </a:p>
          <a:p>
            <a:pPr fontAlgn="b">
              <a:buFont typeface="Arial" panose="020B0604020202020204" pitchFamily="34" charset="0"/>
              <a:buChar char="•"/>
            </a:pPr>
            <a:r>
              <a:rPr lang="en-US" sz="1400" b="0" dirty="0">
                <a:hlinkClick r:id="rId4"/>
              </a:rPr>
              <a:t>1585r0</a:t>
            </a:r>
            <a:r>
              <a:rPr lang="en-US" sz="1400" b="0" dirty="0"/>
              <a:t>  Orthogonal Sequence based Reference Signal for LTF Reduction (Junghoon Suh)</a:t>
            </a:r>
          </a:p>
          <a:p>
            <a:pPr fontAlgn="b">
              <a:buFont typeface="Arial" panose="020B0604020202020204" pitchFamily="34" charset="0"/>
              <a:buChar char="•"/>
            </a:pPr>
            <a:r>
              <a:rPr lang="en-US" sz="1400" b="0" dirty="0">
                <a:solidFill>
                  <a:srgbClr val="FF0000"/>
                </a:solidFill>
              </a:rPr>
              <a:t>TBD (backlogged submissions if time permits)</a:t>
            </a:r>
            <a:endParaRPr lang="en-US" sz="1400" b="0" dirty="0"/>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884916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Candidates for ad-hoc chairs</a:t>
            </a:r>
          </a:p>
          <a:p>
            <a:pPr lvl="1">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a:xfrm>
            <a:off x="685800" y="1981200"/>
            <a:ext cx="7770813" cy="4113213"/>
          </a:xfrm>
        </p:spPr>
        <p:txBody>
          <a:bodyPr/>
          <a:lstStyle/>
          <a:p>
            <a:pPr fontAlgn="t">
              <a:buFont typeface="Arial" panose="020B0604020202020204" pitchFamily="34" charset="0"/>
              <a:buChar char="•"/>
            </a:pPr>
            <a:r>
              <a:rPr lang="en-US" sz="1600" b="0" dirty="0">
                <a:hlinkClick r:id="rId2"/>
              </a:rPr>
              <a:t>1117r1</a:t>
            </a:r>
            <a:r>
              <a:rPr lang="en-US" sz="1600" b="0" dirty="0"/>
              <a:t>-Direct Link MU transmissions (Stephane Baron) (1 SP) [10 mins]</a:t>
            </a:r>
          </a:p>
          <a:p>
            <a:pPr fontAlgn="t">
              <a:buFont typeface="Arial" panose="020B0604020202020204" pitchFamily="34" charset="0"/>
              <a:buChar char="•"/>
            </a:pPr>
            <a:r>
              <a:rPr lang="en-US" sz="1600" b="0" dirty="0">
                <a:solidFill>
                  <a:srgbClr val="FF0000"/>
                </a:solidFill>
              </a:rPr>
              <a:t>TBD (backlogged submissions if time permits)</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35334</TotalTime>
  <Words>4565</Words>
  <Application>Microsoft Office PowerPoint</Application>
  <PresentationFormat>On-screen Show (4:3)</PresentationFormat>
  <Paragraphs>1138</Paragraphs>
  <Slides>58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Summary from Conf Calls</vt:lpstr>
      <vt:lpstr>Back-Logged Submission’s List</vt:lpstr>
      <vt:lpstr>Straw Polls Submission’s List</vt:lpstr>
      <vt:lpstr>Submission’s List (1)</vt:lpstr>
      <vt:lpstr>Submission’s List (2)</vt:lpstr>
      <vt:lpstr>Submission’s List (3)</vt:lpstr>
      <vt:lpstr>Submission’s List (4)</vt:lpstr>
      <vt:lpstr>Submission’s List (5)</vt:lpstr>
      <vt:lpstr>Order of Topics</vt:lpstr>
      <vt:lpstr>Agenda for Monday PM1</vt:lpstr>
      <vt:lpstr>Summary from July 2019 meeting</vt:lpstr>
      <vt:lpstr>Approve TG Minutes</vt:lpstr>
      <vt:lpstr>Proposed TG Structure</vt:lpstr>
      <vt:lpstr>Straw Poll 1</vt:lpstr>
      <vt:lpstr>Straw Poll 2</vt:lpstr>
      <vt:lpstr>Ad-Hoc Groups Motion</vt:lpstr>
      <vt:lpstr>Ad-Hoc Chairs Election Process</vt:lpstr>
      <vt:lpstr>Call for Ad-Hoc chairs</vt:lpstr>
      <vt:lpstr>Submissions (1)</vt:lpstr>
      <vt:lpstr>Submissions (2)</vt:lpstr>
      <vt:lpstr>Agenda for Monday EVE</vt:lpstr>
      <vt:lpstr>Submissions (1)</vt:lpstr>
      <vt:lpstr>Submissions (2)</vt:lpstr>
      <vt:lpstr>Agenda for Tuesday PM1</vt:lpstr>
      <vt:lpstr>Submissions (1)</vt:lpstr>
      <vt:lpstr>Submissions (2)</vt:lpstr>
      <vt:lpstr>Submissions (3)</vt:lpstr>
      <vt:lpstr>Submissions (4)</vt:lpstr>
      <vt:lpstr>Agenda for Tuesday EVE</vt:lpstr>
      <vt:lpstr>Submissions</vt:lpstr>
      <vt:lpstr>Agenda for Wednesday PM2</vt:lpstr>
      <vt:lpstr>Submissions (1)</vt:lpstr>
      <vt:lpstr>Submissions (2)</vt:lpstr>
      <vt:lpstr>Agenda for Thursday AM2</vt:lpstr>
      <vt:lpstr>Final Call For Ad-Hoc Chair(s)</vt:lpstr>
      <vt:lpstr>Submissions</vt:lpstr>
      <vt:lpstr>Agenda for Thursday PM2</vt:lpstr>
      <vt:lpstr>Ad-hoc chair(s) election</vt:lpstr>
      <vt:lpstr>Submissions</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1065</cp:revision>
  <cp:lastPrinted>1601-01-01T00:00:00Z</cp:lastPrinted>
  <dcterms:created xsi:type="dcterms:W3CDTF">2017-01-26T15:28:16Z</dcterms:created>
  <dcterms:modified xsi:type="dcterms:W3CDTF">2019-09-17T14:26:31Z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