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64" r:id="rId29"/>
    <p:sldId id="367" r:id="rId30"/>
    <p:sldId id="365" r:id="rId31"/>
    <p:sldId id="301" r:id="rId32"/>
    <p:sldId id="366" r:id="rId33"/>
    <p:sldId id="346" r:id="rId34"/>
    <p:sldId id="345" r:id="rId35"/>
    <p:sldId id="347" r:id="rId36"/>
    <p:sldId id="344" r:id="rId37"/>
    <p:sldId id="348" r:id="rId38"/>
    <p:sldId id="340" r:id="rId39"/>
    <p:sldId id="349" r:id="rId40"/>
    <p:sldId id="311" r:id="rId41"/>
    <p:sldId id="350" r:id="rId42"/>
    <p:sldId id="330" r:id="rId43"/>
    <p:sldId id="351" r:id="rId44"/>
    <p:sldId id="297" r:id="rId45"/>
    <p:sldId id="355" r:id="rId46"/>
    <p:sldId id="353" r:id="rId47"/>
    <p:sldId id="352" r:id="rId48"/>
    <p:sldId id="286" r:id="rId49"/>
    <p:sldId id="305" r:id="rId50"/>
    <p:sldId id="298" r:id="rId51"/>
    <p:sldId id="324"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3" d="100"/>
          <a:sy n="113" d="100"/>
        </p:scale>
        <p:origin x="1146"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29-01-00be-consideration-on-multi-ap-coordination.pptx" TargetMode="External"/><Relationship Id="rId3" Type="http://schemas.openxmlformats.org/officeDocument/2006/relationships/hyperlink" Target="https://mentor.ieee.org/802.11/dcn/19/11-19-0821-02-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6-00-00be-enhanced-resource-unit-allocation-schemes-for-11be.pptx" TargetMode="External"/><Relationship Id="rId17" Type="http://schemas.openxmlformats.org/officeDocument/2006/relationships/hyperlink" Target="https://mentor.ieee.org/802.11/dcn/19/11-19-1144-01-00be-channel-access-for-multi-link-oper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3-00-00be-efficient-operation-for-multi-ap-coordin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0-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31-00-00be-consideration-on-harq-unit.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90-01-00be-improved-preamble-puncturing-in-802-11b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86-00-00be-further-discussion-for-11be-preamble.pptx" TargetMode="External"/><Relationship Id="rId13" Type="http://schemas.openxmlformats.org/officeDocument/2006/relationships/hyperlink" Target="https://mentor.ieee.org/802.11/dcn/19/11-19-1495-00-00be-further-discussion-on-feedback-overhead-reduction.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9-00-00be-harq-applicable-a-mpdu.pptx" TargetMode="External"/><Relationship Id="rId12" Type="http://schemas.openxmlformats.org/officeDocument/2006/relationships/hyperlink" Target="https://mentor.ieee.org/802.11/dcn/19/11-19-1493-00-00be-phase-rotation-for-320mhz.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10-00-00be-eht-power-saving-considering-multi-link.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51-00-00be-virtual-bss-for-multi-ap-coordination-follow-up.pptx" TargetMode="External"/><Relationship Id="rId11" Type="http://schemas.openxmlformats.org/officeDocument/2006/relationships/hyperlink" Target="https://mentor.ieee.org/802.11/dcn/19/11-19-1492-00-00be-non-ofdma-tone-plan-for-320mhz.pptx" TargetMode="External"/><Relationship Id="rId5" Type="http://schemas.openxmlformats.org/officeDocument/2006/relationships/hyperlink" Target="https://mentor.ieee.org/802.11/dcn/19/11-19-1405-00-00be-multi-link-operation-channel-access-discussion.pptx" TargetMode="External"/><Relationship Id="rId1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488-00-00be-auto-detection-in-11be.pptx" TargetMode="External"/><Relationship Id="rId4" Type="http://schemas.openxmlformats.org/officeDocument/2006/relationships/hyperlink" Target="https://mentor.ieee.org/802.11/dcn/19/11-19-1358-00-00be-multi-link-operation-management.pptx" TargetMode="External"/><Relationship Id="rId9" Type="http://schemas.openxmlformats.org/officeDocument/2006/relationships/hyperlink" Target="https://mentor.ieee.org/802.11/dcn/19/11-19-1487-00-00be-11be-tone-plan.pptx" TargetMode="External"/><Relationship Id="rId14" Type="http://schemas.openxmlformats.org/officeDocument/2006/relationships/hyperlink" Target="https://mentor.ieee.org/802.11/dcn/19/11-19-1505-00-00be-multi-link-aggregation-considerations.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10" Type="http://schemas.openxmlformats.org/officeDocument/2006/relationships/hyperlink" Target="https://mentor.ieee.org/802.11/dcn/19/11-19-1597-00-00be-jt-performance-with-multiple-impairments.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3-00-00be-joint-sounding-for-multi-ap-system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497-00-00be-auto-detection-in-11be.pptx" TargetMode="External"/><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1098-01-00be-acknowledgement-for-harq-transmission.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132-02-00be-channel-coding-issue-in-harq.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19/11-19-1492-00-00be-non-ofdma-tone-plan-for-320mhz.pptx" TargetMode="External"/><Relationship Id="rId3" Type="http://schemas.openxmlformats.org/officeDocument/2006/relationships/hyperlink" Target="https://mentor.ieee.org/802.11/dcn/19/11-19-1126-00-00be-enhanced-resource-unit-allocation-schemes-for-11be.pptx" TargetMode="External"/><Relationship Id="rId7" Type="http://schemas.openxmlformats.org/officeDocument/2006/relationships/hyperlink" Target="https://mentor.ieee.org/802.11/dcn/19/11-19-1488-00-00be-auto-detection-in-11be.pptx" TargetMode="External"/><Relationship Id="rId2" Type="http://schemas.openxmlformats.org/officeDocument/2006/relationships/hyperlink" Target="https://mentor.ieee.org/802.11/dcn/19/11-19-1099-00-00be-preamble-structure-in-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486-00-00be-further-discussion-for-11be-preamble.pptx" TargetMode="External"/><Relationship Id="rId4" Type="http://schemas.openxmlformats.org/officeDocument/2006/relationships/hyperlink" Target="https://mentor.ieee.org/802.11/dcn/19/11-19-1190-01-00be-improved-preamble-puncturing-in-802-11be.pptx" TargetMode="External"/><Relationship Id="rId9" Type="http://schemas.openxmlformats.org/officeDocument/2006/relationships/hyperlink" Target="https://mentor.ieee.org/802.11/dcn/19/11-19-1493-00-00be-phase-rotation-for-320mhz.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50"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12989854"/>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Complexity</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 Shellhammer</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HARQ for 802.11be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Imran Latif</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Withdrawn</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HARQ</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rPr>
                        <a:t>1098r1</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Acknowledgement for HARQ transmission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Ming Gan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rPr>
                        <a:t>1132r2</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Channel coding issue in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Jinmin Kim</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Some results on HARQ perf. in dense deployments</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Leif Wilhelmsson</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rgbClr val="00B0F0"/>
                          </a:solidFill>
                          <a:latin typeface="+mn-lt"/>
                          <a:ea typeface="+mn-ea"/>
                          <a:cs typeface="+mn-cs"/>
                        </a:rPr>
                        <a:t>Out of Time</a:t>
                      </a:r>
                      <a:endParaRPr lang="en-US" sz="1200" b="0" kern="120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 punctured CC performance evaluation</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Yanyi DING</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Multilink operation capability announcement</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Liwen Chu</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Not Present?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Discussion on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Wook Bong Lee</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Combined HARQ and Rate Adaptation</a:t>
                      </a:r>
                      <a:endParaRPr lang="en-US" sz="1200" b="0" kern="1200" dirty="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Sebastian Max</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Multiband and Multichannel Operation in 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Sai Shankar</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3471540"/>
              </p:ext>
            </p:extLst>
          </p:nvPr>
        </p:nvGraphicFramePr>
        <p:xfrm>
          <a:off x="533400" y="1524000"/>
          <a:ext cx="8153400" cy="490040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0010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Framework</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2 SPs</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Multiple band discussion</a:t>
                      </a:r>
                    </a:p>
                  </a:txBody>
                  <a:tcPr marL="9525" marR="9525" marT="9525" marB="9525" anchor="ctr"/>
                </a:tc>
                <a:tc>
                  <a:txBody>
                    <a:bodyPr/>
                    <a:lstStyle/>
                    <a:p>
                      <a:pPr algn="ctr"/>
                      <a:r>
                        <a:rPr lang="en-US" sz="1200" b="0" kern="1200" dirty="0">
                          <a:solidFill>
                            <a:schemeClr val="tx1"/>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4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1126r0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nchor="ct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2284546440"/>
                  </a:ext>
                </a:extLst>
              </a:tr>
              <a:tr h="292510">
                <a:tc>
                  <a:txBody>
                    <a:bodyPr/>
                    <a:lstStyle/>
                    <a:p>
                      <a:pPr algn="ctr"/>
                      <a:r>
                        <a:rPr lang="en-US" sz="1200" b="0" kern="1200" dirty="0">
                          <a:solidFill>
                            <a:schemeClr val="tx1"/>
                          </a:solidFill>
                          <a:latin typeface="+mn-lt"/>
                          <a:ea typeface="+mn-ea"/>
                          <a:cs typeface="+mn-cs"/>
                          <a:hlinkClick r:id="rId13"/>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Consideration on Multi-AP Coordination</a:t>
                      </a:r>
                    </a:p>
                  </a:txBody>
                  <a:tcPr anchor="ctr"/>
                </a:tc>
                <a:tc>
                  <a:txBody>
                    <a:bodyPr/>
                    <a:lstStyle/>
                    <a:p>
                      <a:pPr algn="ctr"/>
                      <a:r>
                        <a:rPr lang="en-US" sz="1200" b="0" kern="1200" dirty="0">
                          <a:solidFill>
                            <a:schemeClr val="tx1"/>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algn="l" defTabSz="914400" rtl="0" eaLnBrk="1" latinLnBrk="0" hangingPunct="1"/>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5"/>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70C0"/>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SP Deferred</a:t>
                      </a:r>
                    </a:p>
                  </a:txBody>
                  <a:tcPr/>
                </a:tc>
                <a:tc>
                  <a:txBody>
                    <a:bodyPr/>
                    <a:lstStyle/>
                    <a:p>
                      <a:pPr marL="0" algn="l" defTabSz="914400" rtl="0" eaLnBrk="1" latinLnBrk="0" hangingPunct="1"/>
                      <a:r>
                        <a:rPr lang="en-US" sz="1200" b="0" kern="1200" dirty="0">
                          <a:solidFill>
                            <a:srgbClr val="0070C0"/>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6"/>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1 SP</a:t>
                      </a:r>
                    </a:p>
                  </a:txBody>
                  <a:tcPr/>
                </a:tc>
                <a:tc>
                  <a:txBody>
                    <a:bodyPr/>
                    <a:lstStyle/>
                    <a:p>
                      <a:pPr algn="l"/>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7"/>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17358590"/>
              </p:ext>
            </p:extLst>
          </p:nvPr>
        </p:nvGraphicFramePr>
        <p:xfrm>
          <a:off x="533400" y="1524000"/>
          <a:ext cx="8153400" cy="4464477"/>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chemeClr val="tx1"/>
                          </a:solidFill>
                          <a:latin typeface="+mn-lt"/>
                          <a:ea typeface="+mn-ea"/>
                          <a:cs typeface="+mn-cs"/>
                          <a:hlinkClick r:id="rId2"/>
                        </a:rPr>
                        <a:t>1133r0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results on HARQ performance in dense deployments</a:t>
                      </a:r>
                    </a:p>
                  </a:txBody>
                  <a:tcPr marL="9525" marR="9525" marT="9525" marB="0" anchor="b"/>
                </a:tc>
                <a:tc>
                  <a:txBody>
                    <a:bodyPr/>
                    <a:lstStyle/>
                    <a:p>
                      <a:pPr algn="ctr" fontAlgn="b"/>
                      <a:r>
                        <a:rPr lang="en-US" sz="1200" b="0" kern="1200" dirty="0">
                          <a:solidFill>
                            <a:schemeClr val="tx1"/>
                          </a:solidFill>
                          <a:latin typeface="+mn-lt"/>
                          <a:ea typeface="+mn-ea"/>
                          <a:cs typeface="+mn-cs"/>
                        </a:rPr>
                        <a:t>Leif </a:t>
                      </a:r>
                      <a:r>
                        <a:rPr lang="en-US" sz="1200" b="0" kern="1200" dirty="0" err="1">
                          <a:solidFill>
                            <a:schemeClr val="tx1"/>
                          </a:solidFill>
                          <a:latin typeface="+mn-lt"/>
                          <a:ea typeface="+mn-ea"/>
                          <a:cs typeface="+mn-cs"/>
                        </a:rPr>
                        <a:t>Wilhelmsson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ctr" fontAlgn="b"/>
                      <a:r>
                        <a:rPr lang="en-US" sz="1200" b="0" kern="1200">
                          <a:solidFill>
                            <a:schemeClr val="tx1"/>
                          </a:solidFill>
                          <a:latin typeface="+mn-lt"/>
                          <a:ea typeface="+mn-ea"/>
                          <a:cs typeface="+mn-cs"/>
                        </a:rPr>
                        <a:t>Dmitry Akhmetov</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hlinkClick r:id="rId4"/>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ctr" fontAlgn="b"/>
                      <a:r>
                        <a:rPr lang="en-US" sz="1200" b="0" kern="1200" dirty="0">
                          <a:solidFill>
                            <a:schemeClr val="tx1"/>
                          </a:solidFill>
                          <a:latin typeface="+mn-lt"/>
                          <a:ea typeface="+mn-ea"/>
                          <a:cs typeface="+mn-cs"/>
                        </a:rPr>
                        <a:t>Yongho Seok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5"/>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ctr" fontAlgn="b"/>
                      <a:r>
                        <a:rPr lang="en-US" sz="1200" b="0" kern="1200">
                          <a:solidFill>
                            <a:schemeClr val="tx1"/>
                          </a:solidFill>
                          <a:latin typeface="+mn-lt"/>
                          <a:ea typeface="+mn-ea"/>
                          <a:cs typeface="+mn-cs"/>
                        </a:rPr>
                        <a:t>Sharan Naribole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6"/>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Virtual BSS for Multi-AP Coordination Follow-Up</a:t>
                      </a:r>
                    </a:p>
                  </a:txBody>
                  <a:tcPr marL="9525" marR="9525" marT="9525" marB="0" anchor="b"/>
                </a:tc>
                <a:tc>
                  <a:txBody>
                    <a:bodyPr/>
                    <a:lstStyle/>
                    <a:p>
                      <a:pPr algn="ctr" fontAlgn="b"/>
                      <a:r>
                        <a:rPr lang="en-US" sz="1200" b="0" kern="120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7"/>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ctr" fontAlgn="b"/>
                      <a:r>
                        <a:rPr lang="en-US" sz="1200" b="0" kern="1200">
                          <a:solidFill>
                            <a:schemeClr val="tx1"/>
                          </a:solidFill>
                          <a:latin typeface="+mn-lt"/>
                          <a:ea typeface="+mn-ea"/>
                          <a:cs typeface="+mn-cs"/>
                        </a:rPr>
                        <a:t>Lei Huang</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8"/>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discussion for 11be preamble</a:t>
                      </a:r>
                    </a:p>
                  </a:txBody>
                  <a:tcPr marL="9525" marR="9525" marT="9525" marB="0" anchor="b"/>
                </a:tc>
                <a:tc>
                  <a:txBody>
                    <a:bodyPr/>
                    <a:lstStyle/>
                    <a:p>
                      <a:pPr algn="ctr" fontAlgn="b"/>
                      <a:r>
                        <a:rPr lang="en-US" sz="1200" b="0" kern="1200" dirty="0">
                          <a:solidFill>
                            <a:schemeClr val="tx1"/>
                          </a:solidFill>
                          <a:latin typeface="+mn-lt"/>
                          <a:ea typeface="+mn-ea"/>
                          <a:cs typeface="+mn-cs"/>
                        </a:rPr>
                        <a:t>Dongguk Lim</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9"/>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ctr" fontAlgn="b"/>
                      <a:r>
                        <a:rPr lang="en-US" sz="1200" b="0" kern="1200" dirty="0">
                          <a:solidFill>
                            <a:schemeClr val="tx1"/>
                          </a:solidFill>
                          <a:latin typeface="+mn-lt"/>
                          <a:ea typeface="+mn-ea"/>
                          <a:cs typeface="+mn-cs"/>
                        </a:rPr>
                        <a:t>Ross Jian Yu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0"/>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Auto-detection in 11be</a:t>
                      </a:r>
                    </a:p>
                  </a:txBody>
                  <a:tcPr marL="9525" marR="9525" marT="9525" marB="0" anchor="b"/>
                </a:tc>
                <a:tc>
                  <a:txBody>
                    <a:bodyPr/>
                    <a:lstStyle/>
                    <a:p>
                      <a:pPr algn="ctr" fontAlgn="b"/>
                      <a:r>
                        <a:rPr lang="en-US" sz="1200" b="0" kern="1200">
                          <a:solidFill>
                            <a:schemeClr val="tx1"/>
                          </a:solidFill>
                          <a:latin typeface="+mn-lt"/>
                          <a:ea typeface="+mn-ea"/>
                          <a:cs typeface="+mn-cs"/>
                        </a:rPr>
                        <a:t>Ross Jian Yu</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1"/>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2"/>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3"/>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Discussion on Feedback Overhead Reduction</a:t>
                      </a:r>
                    </a:p>
                  </a:txBody>
                  <a:tcPr marL="9525" marR="9525" marT="9525" marB="0" anchor="b"/>
                </a:tc>
                <a:tc>
                  <a:txBody>
                    <a:bodyPr/>
                    <a:lstStyle/>
                    <a:p>
                      <a:pPr algn="ctr" fontAlgn="b"/>
                      <a:r>
                        <a:rPr lang="en-US" sz="1200" b="0" kern="1200" dirty="0">
                          <a:solidFill>
                            <a:schemeClr val="tx1"/>
                          </a:solidFill>
                          <a:latin typeface="+mn-lt"/>
                          <a:ea typeface="+mn-ea"/>
                          <a:cs typeface="+mn-cs"/>
                        </a:rPr>
                        <a:t>Wook Bong Lee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4"/>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5"/>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ctr" fontAlgn="b"/>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6"/>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ctr" fontAlgn="b"/>
                      <a:r>
                        <a:rPr lang="en-US" sz="1200" b="0" kern="1200" dirty="0">
                          <a:solidFill>
                            <a:schemeClr val="tx1"/>
                          </a:solidFill>
                          <a:latin typeface="+mn-lt"/>
                          <a:ea typeface="+mn-ea"/>
                          <a:cs typeface="+mn-cs"/>
                        </a:rPr>
                        <a:t>Jeongki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33865039"/>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chemeClr val="tx1"/>
                          </a:solidFill>
                          <a:latin typeface="+mn-lt"/>
                          <a:ea typeface="+mn-ea"/>
                          <a:cs typeface="+mn-cs"/>
                          <a:hlinkClick r:id="rId2"/>
                        </a:rPr>
                        <a:t>1511r0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Preamble autodetection for 11be</a:t>
                      </a:r>
                    </a:p>
                  </a:txBody>
                  <a:tcPr marL="9525" marR="9525" marT="9525" marB="0" anchor="b"/>
                </a:tc>
                <a:tc>
                  <a:txBody>
                    <a:bodyPr/>
                    <a:lstStyle/>
                    <a:p>
                      <a:pPr algn="ctr" fontAlgn="b"/>
                      <a:r>
                        <a:rPr lang="en-US" sz="1200" b="0" kern="1200" dirty="0">
                          <a:solidFill>
                            <a:schemeClr val="tx1"/>
                          </a:solidFill>
                          <a:latin typeface="+mn-lt"/>
                          <a:ea typeface="+mn-ea"/>
                          <a:cs typeface="+mn-cs"/>
                        </a:rPr>
                        <a:t>Lei Huang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ctr" fontAlgn="b"/>
                      <a:r>
                        <a:rPr lang="en-US" sz="1200" b="0" kern="1200" dirty="0" err="1">
                          <a:solidFill>
                            <a:schemeClr val="tx1"/>
                          </a:solidFill>
                          <a:latin typeface="+mn-lt"/>
                          <a:ea typeface="+mn-ea"/>
                          <a:cs typeface="+mn-cs"/>
                        </a:rPr>
                        <a:t>Xiaogang</a:t>
                      </a:r>
                      <a:r>
                        <a:rPr lang="en-US" sz="1200" b="0" kern="1200" dirty="0">
                          <a:solidFill>
                            <a:schemeClr val="tx1"/>
                          </a:solidFill>
                          <a:latin typeface="+mn-lt"/>
                          <a:ea typeface="+mn-ea"/>
                          <a:cs typeface="+mn-cs"/>
                        </a:rPr>
                        <a:t> Chen</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ctr" fontAlgn="b"/>
                      <a:r>
                        <a:rPr lang="en-US" sz="1200" b="0" kern="1200">
                          <a:solidFill>
                            <a:schemeClr val="tx1"/>
                          </a:solidFill>
                          <a:latin typeface="+mn-lt"/>
                          <a:ea typeface="+mn-ea"/>
                          <a:cs typeface="+mn-cs"/>
                        </a:rPr>
                        <a:t>Sameer Vermani</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ctr" fontAlgn="b"/>
                      <a:r>
                        <a:rPr lang="en-US" sz="1200" b="0" kern="1200">
                          <a:solidFill>
                            <a:schemeClr val="tx1"/>
                          </a:solidFill>
                          <a:latin typeface="+mn-lt"/>
                          <a:ea typeface="+mn-ea"/>
                          <a:cs typeface="+mn-cs"/>
                        </a:rPr>
                        <a:t>Bin Tian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Performance evaluation of deterministic service for EHT</a:t>
                      </a:r>
                    </a:p>
                  </a:txBody>
                  <a:tcPr marL="9525" marR="9525" marT="9525" marB="0" anchor="b"/>
                </a:tc>
                <a:tc>
                  <a:txBody>
                    <a:bodyPr/>
                    <a:lstStyle/>
                    <a:p>
                      <a:pPr algn="ctr" fontAlgn="b"/>
                      <a:r>
                        <a:rPr lang="en-US" sz="1200" b="0" kern="1200">
                          <a:solidFill>
                            <a:schemeClr val="tx1"/>
                          </a:solidFill>
                          <a:latin typeface="+mn-lt"/>
                          <a:ea typeface="+mn-ea"/>
                          <a:cs typeface="+mn-cs"/>
                        </a:rPr>
                        <a:t>Suhwook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Latency enhancement for EHT</a:t>
                      </a:r>
                    </a:p>
                  </a:txBody>
                  <a:tcPr marL="9525" marR="9525" marT="9525" marB="0" anchor="b"/>
                </a:tc>
                <a:tc>
                  <a:txBody>
                    <a:bodyPr/>
                    <a:lstStyle/>
                    <a:p>
                      <a:pPr algn="ctr" fontAlgn="b"/>
                      <a:r>
                        <a:rPr lang="en-US" sz="1200" b="0" kern="1200">
                          <a:solidFill>
                            <a:schemeClr val="tx1"/>
                          </a:solidFill>
                          <a:latin typeface="+mn-lt"/>
                          <a:ea typeface="+mn-ea"/>
                          <a:cs typeface="+mn-cs"/>
                        </a:rPr>
                        <a:t>Suhwook Kim</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ctr" fontAlgn="b"/>
                      <a:r>
                        <a:rPr lang="en-US" sz="1200" b="0" kern="1200" dirty="0">
                          <a:solidFill>
                            <a:schemeClr val="tx1"/>
                          </a:solidFill>
                          <a:latin typeface="+mn-lt"/>
                          <a:ea typeface="+mn-ea"/>
                          <a:cs typeface="+mn-cs"/>
                        </a:rPr>
                        <a:t>Ryuichi Hirata</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Consideration on Multi-AP Ack Protocol</a:t>
                      </a:r>
                    </a:p>
                  </a:txBody>
                  <a:tcPr marL="9525" marR="9525" marT="9525" marB="0" anchor="b"/>
                </a:tc>
                <a:tc>
                  <a:txBody>
                    <a:bodyPr/>
                    <a:lstStyle/>
                    <a:p>
                      <a:pPr algn="ctr" fontAlgn="b"/>
                      <a:r>
                        <a:rPr lang="en-US" sz="1200" b="0" kern="1200" dirty="0">
                          <a:solidFill>
                            <a:schemeClr val="tx1"/>
                          </a:solidFill>
                          <a:latin typeface="+mn-lt"/>
                          <a:ea typeface="+mn-ea"/>
                          <a:cs typeface="+mn-cs"/>
                        </a:rPr>
                        <a:t>Kosuke Aio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Coordinated Spatial Reuse Performance Analysis</a:t>
                      </a:r>
                    </a:p>
                  </a:txBody>
                  <a:tcPr marL="9525" marR="9525" marT="9525" marB="0" anchor="b"/>
                </a:tc>
                <a:tc>
                  <a:txBody>
                    <a:bodyPr/>
                    <a:lstStyle/>
                    <a:p>
                      <a:pPr algn="ctr" fontAlgn="b"/>
                      <a:r>
                        <a:rPr lang="en-US" sz="1200" b="0" kern="1200" dirty="0">
                          <a:solidFill>
                            <a:schemeClr val="tx1"/>
                          </a:solidFill>
                          <a:latin typeface="+mn-lt"/>
                          <a:ea typeface="+mn-ea"/>
                          <a:cs typeface="+mn-cs"/>
                        </a:rPr>
                        <a:t>Kosuke Aio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Sounding for AP Collaboration</a:t>
                      </a:r>
                    </a:p>
                  </a:txBody>
                  <a:tcPr marL="9525" marR="9525" marT="9525" marB="0" anchor="b"/>
                </a:tc>
                <a:tc>
                  <a:txBody>
                    <a:bodyPr/>
                    <a:lstStyle/>
                    <a:p>
                      <a:pPr algn="ctr" fontAlgn="b"/>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44623484"/>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Use of Uplink Persistent Allocation for RTA</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Xin </a:t>
                      </a:r>
                      <a:r>
                        <a:rPr lang="en-US" sz="1200" b="0" i="0" u="none" strike="noStrike" dirty="0" err="1">
                          <a:solidFill>
                            <a:srgbClr val="000000"/>
                          </a:solidFill>
                          <a:effectLst/>
                          <a:latin typeface="Times New Roman" panose="02020603050405020304" pitchFamily="18" charset="0"/>
                        </a:rPr>
                        <a:t>Zuo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Rui Cao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Dmitry </a:t>
                      </a:r>
                      <a:r>
                        <a:rPr lang="en-US" sz="1200" b="0" i="0" u="none" strike="noStrike" dirty="0" err="1">
                          <a:solidFill>
                            <a:srgbClr val="000000"/>
                          </a:solidFill>
                          <a:effectLst/>
                          <a:latin typeface="Times New Roman" panose="02020603050405020304" pitchFamily="18" charset="0"/>
                        </a:rPr>
                        <a:t>Akhmetov</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Yunbo</a:t>
                      </a:r>
                      <a:r>
                        <a:rPr lang="en-US" sz="1200" b="0" i="0" u="none" strike="noStrike" dirty="0">
                          <a:solidFill>
                            <a:srgbClr val="000000"/>
                          </a:solidFill>
                          <a:effectLst/>
                          <a:latin typeface="Times New Roman" panose="02020603050405020304" pitchFamily="18" charset="0"/>
                        </a:rPr>
                        <a:t> Li</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Sungjin</a:t>
                      </a:r>
                      <a:r>
                        <a:rPr lang="en-US" sz="1200" b="0" i="0" u="none" strike="noStrike" dirty="0">
                          <a:solidFill>
                            <a:srgbClr val="000000"/>
                          </a:solidFill>
                          <a:effectLst/>
                          <a:latin typeface="Times New Roman" panose="02020603050405020304" pitchFamily="18" charset="0"/>
                        </a:rPr>
                        <a:t> Park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Remarks on P matrices for EHT</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Miguel Lopez </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Xiaofei</a:t>
                      </a:r>
                      <a:r>
                        <a:rPr lang="en-US" sz="1200" b="0" i="0" u="none" strike="noStrike" dirty="0">
                          <a:solidFill>
                            <a:srgbClr val="000000"/>
                          </a:solidFill>
                          <a:effectLst/>
                          <a:latin typeface="Times New Roman" panose="02020603050405020304" pitchFamily="18" charset="0"/>
                        </a:rPr>
                        <a:t> WANG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Li-Hsiang Sun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Dandan</a:t>
                      </a:r>
                      <a:r>
                        <a:rPr lang="en-US" sz="1200" b="0" i="0" u="none" strike="noStrike" dirty="0">
                          <a:solidFill>
                            <a:srgbClr val="000000"/>
                          </a:solidFill>
                          <a:effectLst/>
                          <a:latin typeface="Times New Roman" panose="02020603050405020304" pitchFamily="18" charset="0"/>
                        </a:rPr>
                        <a:t> Liang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95301212"/>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Jarkko Kneckt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Junghoon Suh</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Imran Latif</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9"/>
                        </a:rPr>
                        <a:t>1593r0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Joint Sounding for Multi-AP Systems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Jianhan Liu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048467406"/>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David Lopez-Perez</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Lily </a:t>
                      </a:r>
                      <a:r>
                        <a:rPr lang="en-US" sz="1200" b="0" i="0" u="none" strike="noStrike" dirty="0" err="1">
                          <a:solidFill>
                            <a:srgbClr val="000000"/>
                          </a:solidFill>
                          <a:effectLst/>
                          <a:latin typeface="Times New Roman" panose="02020603050405020304" pitchFamily="18" charset="0"/>
                        </a:rPr>
                        <a:t>Yunping</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Lyu</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Ron </a:t>
                      </a:r>
                      <a:r>
                        <a:rPr lang="en-US" sz="1200" b="0" i="0" u="none" strike="noStrike" dirty="0" err="1">
                          <a:solidFill>
                            <a:srgbClr val="000000"/>
                          </a:solidFill>
                          <a:effectLst/>
                          <a:latin typeface="Times New Roman" panose="02020603050405020304" pitchFamily="18" charset="0"/>
                        </a:rPr>
                        <a:t>Porat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John Son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Yongsu</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Gwak</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Hanseul</a:t>
                      </a:r>
                      <a:r>
                        <a:rPr lang="en-US" sz="1200" b="0" i="0" u="none" strike="noStrike" dirty="0">
                          <a:solidFill>
                            <a:srgbClr val="000000"/>
                          </a:solidFill>
                          <a:effectLst/>
                          <a:latin typeface="Times New Roman" panose="02020603050405020304" pitchFamily="18" charset="0"/>
                        </a:rPr>
                        <a:t> Hong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8782504"/>
              </p:ext>
            </p:extLst>
          </p:nvPr>
        </p:nvGraphicFramePr>
        <p:xfrm>
          <a:off x="533400" y="1524000"/>
          <a:ext cx="8153400" cy="4526263"/>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2530527"/>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hlinkClick r:id="rId3"/>
                        </a:rPr>
                        <a:t>1497r0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Autodetection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Sichan</a:t>
                      </a:r>
                      <a:r>
                        <a:rPr lang="en-US" sz="1200" b="0" kern="1200" dirty="0">
                          <a:solidFill>
                            <a:schemeClr val="tx1"/>
                          </a:solidFill>
                          <a:latin typeface="+mn-lt"/>
                          <a:ea typeface="+mn-ea"/>
                          <a:cs typeface="+mn-cs"/>
                        </a:rPr>
                        <a:t> Noh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algn="ctr"/>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a:p>
            <a:pPr>
              <a:buFont typeface="Arial" panose="020B0604020202020204" pitchFamily="34" charset="0"/>
              <a:buChar char="•"/>
            </a:pPr>
            <a:r>
              <a:rPr lang="en-US" dirty="0"/>
              <a:t>MAC</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Dennis </a:t>
            </a:r>
            <a:r>
              <a:rPr lang="en-US" sz="2000" dirty="0" err="1"/>
              <a:t>Sundman</a:t>
            </a:r>
            <a:r>
              <a:rPr lang="en-US" sz="2000" dirty="0"/>
              <a:t>					Second: Srinivas </a:t>
            </a:r>
            <a:r>
              <a:rPr lang="en-US" sz="2000" dirty="0" err="1"/>
              <a:t>Kandala</a:t>
            </a:r>
            <a:endParaRPr lang="en-US" sz="2000" dirty="0"/>
          </a:p>
          <a:p>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138490"/>
            <a:ext cx="7770813" cy="233691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(67)</a:t>
            </a:r>
          </a:p>
          <a:p>
            <a:pPr lvl="1">
              <a:buFont typeface="Arial" panose="020B0604020202020204" pitchFamily="34" charset="0"/>
              <a:buChar char="•"/>
            </a:pPr>
            <a:r>
              <a:rPr lang="en-US" dirty="0"/>
              <a:t>Three Ad-hoc groups (9)</a:t>
            </a:r>
          </a:p>
          <a:p>
            <a:pPr lvl="1">
              <a:buFont typeface="Arial" panose="020B0604020202020204" pitchFamily="34" charset="0"/>
              <a:buChar char="•"/>
            </a:pPr>
            <a:r>
              <a:rPr lang="en-US" dirty="0"/>
              <a:t>Four Ad-hoc groups (53)</a:t>
            </a:r>
          </a:p>
          <a:p>
            <a:pPr lvl="1">
              <a:buFont typeface="Arial" panose="020B0604020202020204" pitchFamily="34" charset="0"/>
              <a:buChar char="•"/>
            </a:pPr>
            <a:r>
              <a:rPr lang="en-US" dirty="0"/>
              <a:t>Five Ad-hoc groups (12)</a:t>
            </a:r>
          </a:p>
          <a:p>
            <a:pPr lvl="1">
              <a:buFont typeface="Arial" panose="020B0604020202020204" pitchFamily="34" charset="0"/>
              <a:buChar char="•"/>
            </a:pPr>
            <a:r>
              <a:rPr lang="en-US" dirty="0"/>
              <a:t>None (1)</a:t>
            </a:r>
          </a:p>
          <a:p>
            <a:pPr lvl="1">
              <a:buFont typeface="Arial" panose="020B0604020202020204" pitchFamily="34" charset="0"/>
              <a:buChar char="•"/>
            </a:pPr>
            <a:r>
              <a:rPr lang="en-US" dirty="0"/>
              <a:t>Abstain (2)</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 (5)</a:t>
            </a:r>
          </a:p>
          <a:p>
            <a:pPr lvl="1">
              <a:buFont typeface="Arial" panose="020B0604020202020204" pitchFamily="34" charset="0"/>
              <a:buChar char="•"/>
            </a:pPr>
            <a:r>
              <a:rPr lang="en-US" dirty="0"/>
              <a:t>Two ad-hoc chairs (65)</a:t>
            </a:r>
          </a:p>
          <a:p>
            <a:pPr lvl="1">
              <a:buFont typeface="Arial" panose="020B0604020202020204" pitchFamily="34" charset="0"/>
              <a:buChar char="•"/>
            </a:pPr>
            <a:r>
              <a:rPr lang="en-US" dirty="0"/>
              <a:t>Three ad-hoc chairs (50)</a:t>
            </a:r>
          </a:p>
          <a:p>
            <a:pPr lvl="1">
              <a:buFont typeface="Arial" panose="020B0604020202020204" pitchFamily="34" charset="0"/>
              <a:buChar char="•"/>
            </a:pPr>
            <a:r>
              <a:rPr lang="en-US" dirty="0"/>
              <a:t>Abstain (5)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TGbe</a:t>
            </a:r>
          </a:p>
          <a:p>
            <a:pPr lvl="1">
              <a:buFont typeface="Arial" panose="020B0604020202020204" pitchFamily="34" charset="0"/>
              <a:buChar char="•"/>
            </a:pPr>
            <a:r>
              <a:rPr lang="en-US" dirty="0"/>
              <a:t>One Ad-hoc group for MAC</a:t>
            </a:r>
          </a:p>
          <a:p>
            <a:pPr lvl="1">
              <a:buFont typeface="Arial" panose="020B0604020202020204" pitchFamily="34" charset="0"/>
              <a:buChar char="•"/>
            </a:pPr>
            <a:r>
              <a:rPr lang="en-US" dirty="0"/>
              <a:t>One Ad-hoc group for PHY</a:t>
            </a:r>
          </a:p>
          <a:p>
            <a:pPr marL="57150" indent="0"/>
            <a:r>
              <a:rPr lang="en-US" sz="1800" dirty="0"/>
              <a:t>NOTE-Each ad-hoc group has 2 ad-hoc chairs</a:t>
            </a:r>
          </a:p>
          <a:p>
            <a:pPr marL="57150" indent="0"/>
            <a:endParaRPr lang="en-US" sz="1800" dirty="0"/>
          </a:p>
          <a:p>
            <a:pPr marL="57150" indent="0"/>
            <a:r>
              <a:rPr lang="en-US" sz="1800" dirty="0"/>
              <a:t>Move: Po-Kai Huang  		Second: Jianhan Liu</a:t>
            </a:r>
          </a:p>
          <a:p>
            <a:pPr marL="57150" indent="0"/>
            <a:r>
              <a:rPr lang="en-US" sz="1800" dirty="0"/>
              <a:t>Discussion: None.</a:t>
            </a:r>
          </a:p>
          <a:p>
            <a:pPr marL="57150" indent="0"/>
            <a:r>
              <a:rPr lang="en-US" sz="1800" dirty="0"/>
              <a:t>Result: 69 Y, 3 N, 20 A</a:t>
            </a:r>
          </a:p>
          <a:p>
            <a:pPr marL="57150" indent="0"/>
            <a:r>
              <a:rPr lang="en-US" sz="1800" dirty="0">
                <a:highlight>
                  <a:srgbClr val="00FF00"/>
                </a:highlight>
              </a:rPr>
              <a:t>MOTION PASSES.</a:t>
            </a:r>
            <a:endParaRPr lang="en-US" dirty="0"/>
          </a:p>
          <a:p>
            <a:r>
              <a:rPr lang="en-US" dirty="0"/>
              <a:t>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94E-C156-4204-A0B1-40EA9B77B126}"/>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79EC96B1-BBBD-4A61-990C-748F270A232A}"/>
              </a:ext>
            </a:extLst>
          </p:cNvPr>
          <p:cNvSpPr>
            <a:spLocks noGrp="1"/>
          </p:cNvSpPr>
          <p:nvPr>
            <p:ph idx="1"/>
          </p:nvPr>
        </p:nvSpPr>
        <p:spPr/>
        <p:txBody>
          <a:bodyPr/>
          <a:lstStyle/>
          <a:p>
            <a:pPr>
              <a:buFont typeface="Arial" panose="020B0604020202020204" pitchFamily="34" charset="0"/>
              <a:buChar char="•"/>
            </a:pPr>
            <a:r>
              <a:rPr lang="en-US" dirty="0"/>
              <a:t>Candidates for MAC ad-hoc chairs</a:t>
            </a:r>
          </a:p>
          <a:p>
            <a:pPr lvl="1">
              <a:buFont typeface="Arial" panose="020B0604020202020204" pitchFamily="34" charset="0"/>
              <a:buChar char="•"/>
            </a:pPr>
            <a:r>
              <a:rPr lang="en-US" dirty="0"/>
              <a:t>Yongho Seok</a:t>
            </a:r>
          </a:p>
          <a:p>
            <a:pPr lvl="1">
              <a:buFont typeface="Arial" panose="020B0604020202020204" pitchFamily="34" charset="0"/>
              <a:buChar char="•"/>
            </a:pPr>
            <a:r>
              <a:rPr lang="en-US" dirty="0"/>
              <a:t>Jeongki Kim</a:t>
            </a:r>
          </a:p>
          <a:p>
            <a:pPr lvl="1">
              <a:buFont typeface="Arial" panose="020B0604020202020204" pitchFamily="34" charset="0"/>
              <a:buChar char="•"/>
            </a:pPr>
            <a:r>
              <a:rPr lang="en-US" dirty="0"/>
              <a:t>Liwen Chu</a:t>
            </a:r>
          </a:p>
          <a:p>
            <a:pPr lvl="1">
              <a:buFont typeface="Arial" panose="020B0604020202020204" pitchFamily="34" charset="0"/>
              <a:buChar char="•"/>
            </a:pPr>
            <a:r>
              <a:rPr lang="en-US" dirty="0"/>
              <a:t>Zhou Lan</a:t>
            </a:r>
          </a:p>
          <a:p>
            <a:pPr>
              <a:buFont typeface="Arial" panose="020B0604020202020204" pitchFamily="34" charset="0"/>
              <a:buChar char="•"/>
            </a:pPr>
            <a:r>
              <a:rPr lang="en-US" dirty="0"/>
              <a:t>Candidates for PHY ad-hoc chairs</a:t>
            </a:r>
          </a:p>
          <a:p>
            <a:pPr lvl="1">
              <a:buFont typeface="Arial" panose="020B0604020202020204" pitchFamily="34" charset="0"/>
              <a:buChar char="•"/>
            </a:pPr>
            <a:r>
              <a:rPr lang="en-US" dirty="0"/>
              <a:t>Bo Sun</a:t>
            </a:r>
          </a:p>
          <a:p>
            <a:pPr lvl="1">
              <a:buFont typeface="Arial" panose="020B0604020202020204" pitchFamily="34" charset="0"/>
              <a:buChar char="•"/>
            </a:pPr>
            <a:r>
              <a:rPr lang="en-US" dirty="0"/>
              <a:t>Ross Jian Yu</a:t>
            </a:r>
          </a:p>
          <a:p>
            <a:pPr lvl="1">
              <a:buFont typeface="Arial" panose="020B0604020202020204" pitchFamily="34" charset="0"/>
              <a:buChar char="•"/>
            </a:pPr>
            <a:r>
              <a:rPr lang="en-US" dirty="0"/>
              <a:t>Sigurd Schelstraete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518A7B2-CEA0-41D5-AEEF-0F89B9E4D9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5A23EB-39CE-4D77-8F87-709D34A7A68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CF09EE-9DED-4C12-B082-EA6D86E381A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0839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fontAlgn="t">
              <a:buFont typeface="Arial" panose="020B0604020202020204" pitchFamily="34" charset="0"/>
              <a:buChar char="•"/>
            </a:pPr>
            <a:r>
              <a:rPr lang="en-GB" sz="1800" b="0" dirty="0">
                <a:solidFill>
                  <a:srgbClr val="00B050"/>
                </a:solidFill>
                <a:hlinkClick r:id="rId2">
                  <a:extLst>
                    <a:ext uri="{A12FA001-AC4F-418D-AE19-62706E023703}">
                      <ahyp:hlinkClr xmlns:ahyp="http://schemas.microsoft.com/office/drawing/2018/hyperlinkcolor" val="tx"/>
                    </a:ext>
                  </a:extLst>
                </a:hlinkClick>
              </a:rPr>
              <a:t>1080r0</a:t>
            </a:r>
            <a:r>
              <a:rPr lang="en-GB" sz="1800" b="0" dirty="0">
                <a:solidFill>
                  <a:srgbClr val="00B050"/>
                </a:solidFill>
              </a:rPr>
              <a:t>-HARQ Complexity (Steve Shellhammer) [25 mins]</a:t>
            </a:r>
          </a:p>
          <a:p>
            <a:pPr fontAlgn="ctr">
              <a:buFont typeface="Arial" panose="020B0604020202020204" pitchFamily="34" charset="0"/>
              <a:buChar char="•"/>
            </a:pPr>
            <a:r>
              <a:rPr lang="en-GB" sz="1800" b="0" dirty="0">
                <a:solidFill>
                  <a:srgbClr val="00B050"/>
                </a:solidFill>
                <a:hlinkClick r:id="rId3">
                  <a:extLst>
                    <a:ext uri="{A12FA001-AC4F-418D-AE19-62706E023703}">
                      <ahyp:hlinkClr xmlns:ahyp="http://schemas.microsoft.com/office/drawing/2018/hyperlinkcolor" val="tx"/>
                    </a:ext>
                  </a:extLst>
                </a:hlinkClick>
              </a:rPr>
              <a:t>1098r1</a:t>
            </a:r>
            <a:r>
              <a:rPr lang="en-GB" sz="1800" b="0" dirty="0">
                <a:solidFill>
                  <a:srgbClr val="00B050"/>
                </a:solidFill>
              </a:rPr>
              <a:t>-Acknowledgement for HARQ transmission (Ming Gan) [15 mins]</a:t>
            </a:r>
          </a:p>
          <a:p>
            <a:pPr fontAlgn="t">
              <a:buFont typeface="Arial" panose="020B0604020202020204" pitchFamily="34" charset="0"/>
              <a:buChar char="•"/>
            </a:pPr>
            <a:r>
              <a:rPr lang="en-GB" sz="1800" b="0" dirty="0">
                <a:solidFill>
                  <a:srgbClr val="00B050"/>
                </a:solidFill>
                <a:hlinkClick r:id="rId4">
                  <a:extLst>
                    <a:ext uri="{A12FA001-AC4F-418D-AE19-62706E023703}">
                      <ahyp:hlinkClr xmlns:ahyp="http://schemas.microsoft.com/office/drawing/2018/hyperlinkcolor" val="tx"/>
                    </a:ext>
                  </a:extLst>
                </a:hlinkClick>
              </a:rPr>
              <a:t>1132r2</a:t>
            </a:r>
            <a:r>
              <a:rPr lang="en-GB" sz="1800" b="0" dirty="0">
                <a:solidFill>
                  <a:srgbClr val="00B050"/>
                </a:solidFill>
              </a:rPr>
              <a:t>-Channel coding issue in HARQ (Jinmin Kim) [20 mins]</a:t>
            </a:r>
            <a:endParaRPr lang="en-US" sz="1800" b="0" dirty="0">
              <a:solidFill>
                <a:srgbClr val="00B050"/>
              </a:solidFill>
            </a:endParaRPr>
          </a:p>
          <a:p>
            <a:pPr fontAlgn="ctr">
              <a:buFont typeface="Arial" panose="020B0604020202020204" pitchFamily="34" charset="0"/>
              <a:buChar char="•"/>
            </a:pPr>
            <a:endParaRPr lang="en-US" sz="1800" b="0" dirty="0"/>
          </a:p>
          <a:p>
            <a:pPr fontAlgn="t">
              <a:buFont typeface="Arial" panose="020B0604020202020204" pitchFamily="34" charset="0"/>
              <a:buChar char="•"/>
            </a:pPr>
            <a:endParaRPr lang="en-US" sz="1800" b="0" dirty="0"/>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p:txBody>
          <a:bodyPr/>
          <a:lstStyle/>
          <a:p>
            <a:pPr fontAlgn="ctr">
              <a:buFont typeface="Arial" panose="020B0604020202020204" pitchFamily="34" charset="0"/>
              <a:buChar char="•"/>
            </a:pPr>
            <a:r>
              <a:rPr lang="en-US" sz="1600" b="0" dirty="0">
                <a:hlinkClick r:id="rId2"/>
              </a:rPr>
              <a:t>1099r0</a:t>
            </a:r>
            <a:r>
              <a:rPr lang="en-US" sz="1600" b="0" dirty="0"/>
              <a:t> Preamble structure in 11be (Ross Jian Yu) (1 SP) [10 mins]</a:t>
            </a:r>
          </a:p>
          <a:p>
            <a:pPr fontAlgn="ctr">
              <a:buFont typeface="Arial" panose="020B0604020202020204" pitchFamily="34" charset="0"/>
              <a:buChar char="•"/>
            </a:pPr>
            <a:r>
              <a:rPr lang="en-US" sz="1600" b="0" dirty="0">
                <a:hlinkClick r:id="rId3"/>
              </a:rPr>
              <a:t>1126r0</a:t>
            </a:r>
            <a:r>
              <a:rPr lang="en-US" sz="1600" b="0" dirty="0"/>
              <a:t> Enhanced Resource Unit allocation schemes for 11be (Jianhan Liu) [10 mins]</a:t>
            </a:r>
          </a:p>
          <a:p>
            <a:pPr fontAlgn="ctr">
              <a:buFont typeface="Arial" panose="020B0604020202020204" pitchFamily="34" charset="0"/>
              <a:buChar char="•"/>
            </a:pPr>
            <a:r>
              <a:rPr lang="en-US" sz="1600" b="0" dirty="0">
                <a:hlinkClick r:id="rId4"/>
              </a:rPr>
              <a:t>1190r1</a:t>
            </a:r>
            <a:r>
              <a:rPr lang="en-US" sz="1600" b="0" dirty="0"/>
              <a:t> Improved Preamble Puncturing in 11be (O. Redlich) (3 SPs) [10 mins]</a:t>
            </a:r>
          </a:p>
          <a:p>
            <a:pPr fontAlgn="b">
              <a:buFont typeface="Arial" panose="020B0604020202020204" pitchFamily="34" charset="0"/>
              <a:buChar char="•"/>
            </a:pPr>
            <a:r>
              <a:rPr lang="en-US" sz="1600" b="0" dirty="0">
                <a:hlinkClick r:id="rId5"/>
              </a:rPr>
              <a:t>1486r0</a:t>
            </a:r>
            <a:r>
              <a:rPr lang="en-US" sz="1600" b="0" dirty="0"/>
              <a:t> Further discussion for 11be preamble (Dongguk Lim) [25 mins]</a:t>
            </a:r>
          </a:p>
          <a:p>
            <a:pPr fontAlgn="b">
              <a:buFont typeface="Arial" panose="020B0604020202020204" pitchFamily="34" charset="0"/>
              <a:buChar char="•"/>
            </a:pPr>
            <a:r>
              <a:rPr lang="en-US" sz="1600" b="0" dirty="0">
                <a:hlinkClick r:id="rId6"/>
              </a:rPr>
              <a:t>1487r0</a:t>
            </a:r>
            <a:r>
              <a:rPr lang="en-US" sz="1600" b="0" dirty="0"/>
              <a:t>  11be tone plan (Ross Jian Yu) [25 mins]</a:t>
            </a:r>
          </a:p>
          <a:p>
            <a:pPr fontAlgn="b">
              <a:buFont typeface="Arial" panose="020B0604020202020204" pitchFamily="34" charset="0"/>
              <a:buChar char="•"/>
            </a:pPr>
            <a:r>
              <a:rPr lang="en-US" sz="1600" b="0" dirty="0">
                <a:hlinkClick r:id="rId7"/>
              </a:rPr>
              <a:t>1488r0</a:t>
            </a:r>
            <a:r>
              <a:rPr lang="en-US" sz="1600" b="0" dirty="0"/>
              <a:t>  Auto-detection in 11be (Ross Jian Yu) [25 mins]</a:t>
            </a:r>
          </a:p>
          <a:p>
            <a:pPr fontAlgn="b">
              <a:buFont typeface="Arial" panose="020B0604020202020204" pitchFamily="34" charset="0"/>
              <a:buChar char="•"/>
            </a:pPr>
            <a:r>
              <a:rPr lang="en-US" sz="1600" b="0" dirty="0">
                <a:hlinkClick r:id="rId8"/>
              </a:rPr>
              <a:t>1492r0</a:t>
            </a:r>
            <a:r>
              <a:rPr lang="en-US" sz="1600" b="0" dirty="0"/>
              <a:t> Phase Rotation for 320MHz (</a:t>
            </a:r>
            <a:r>
              <a:rPr lang="en-US" sz="1600" b="0" dirty="0" err="1"/>
              <a:t>Eunsung</a:t>
            </a:r>
            <a:r>
              <a:rPr lang="en-US" sz="1600" b="0" dirty="0"/>
              <a:t> Park) [25 mins]</a:t>
            </a:r>
          </a:p>
          <a:p>
            <a:pPr fontAlgn="b">
              <a:buFont typeface="Arial" panose="020B0604020202020204" pitchFamily="34" charset="0"/>
              <a:buChar char="•"/>
            </a:pPr>
            <a:r>
              <a:rPr lang="en-US" sz="1600" b="0" dirty="0">
                <a:hlinkClick r:id="rId9"/>
              </a:rPr>
              <a:t>1493r0</a:t>
            </a:r>
            <a:r>
              <a:rPr lang="en-US" sz="1600" b="0" dirty="0"/>
              <a:t> Non-OFDMA Tone Plan for 320MHz (</a:t>
            </a:r>
            <a:r>
              <a:rPr lang="en-US" sz="1600" b="0" dirty="0" err="1"/>
              <a:t>Eunsung</a:t>
            </a:r>
            <a:r>
              <a:rPr lang="en-US" sz="1600" b="0" dirty="0"/>
              <a:t> Park) [25 mins]</a:t>
            </a:r>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53424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760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02425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9751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207524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33700</TotalTime>
  <Words>3529</Words>
  <Application>Microsoft Office PowerPoint</Application>
  <PresentationFormat>On-screen Show (4:3)</PresentationFormat>
  <Paragraphs>1015</Paragraphs>
  <Slides>52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Straw Poll 1</vt:lpstr>
      <vt:lpstr>Straw Poll 2</vt:lpstr>
      <vt:lpstr>Ad-Hoc Groups Motion</vt:lpstr>
      <vt:lpstr>Ad-Hoc Chairs Election Process</vt:lpstr>
      <vt:lpstr>Call for Ad-Hoc chairs</vt:lpstr>
      <vt:lpstr>Submissions</vt:lpstr>
      <vt:lpstr>Agenda for Monday EVE</vt:lpstr>
      <vt:lpstr>Submissions</vt:lpstr>
      <vt:lpstr>Agenda for Tuesday PM1</vt:lpstr>
      <vt:lpstr>Submissions</vt:lpstr>
      <vt:lpstr>Agenda for Tuesday EVE</vt:lpstr>
      <vt:lpstr>Submissions</vt:lpstr>
      <vt:lpstr>Agenda for Wednesday PM2</vt:lpstr>
      <vt:lpstr>Submissions</vt:lpstr>
      <vt:lpstr>Agenda for Thursday AM2</vt:lpstr>
      <vt:lpstr>Submissions</vt:lpstr>
      <vt:lpstr>Agenda for Thursday PM2</vt:lpstr>
      <vt:lpstr>Final Call For Ad-Hoc Chair(s)</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990</cp:revision>
  <cp:lastPrinted>1601-01-01T00:00:00Z</cp:lastPrinted>
  <dcterms:created xsi:type="dcterms:W3CDTF">2017-01-26T15:28:16Z</dcterms:created>
  <dcterms:modified xsi:type="dcterms:W3CDTF">2019-09-16T09:05:05Z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