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9" r:id="rId16"/>
    <p:sldId id="356" r:id="rId17"/>
    <p:sldId id="357" r:id="rId18"/>
    <p:sldId id="343" r:id="rId19"/>
    <p:sldId id="360" r:id="rId20"/>
    <p:sldId id="361" r:id="rId21"/>
    <p:sldId id="362" r:id="rId22"/>
    <p:sldId id="363" r:id="rId23"/>
    <p:sldId id="358" r:id="rId24"/>
    <p:sldId id="271" r:id="rId25"/>
    <p:sldId id="273" r:id="rId26"/>
    <p:sldId id="291" r:id="rId27"/>
    <p:sldId id="294" r:id="rId28"/>
    <p:sldId id="301" r:id="rId29"/>
    <p:sldId id="354" r:id="rId30"/>
    <p:sldId id="346" r:id="rId31"/>
    <p:sldId id="345" r:id="rId32"/>
    <p:sldId id="347" r:id="rId33"/>
    <p:sldId id="344" r:id="rId34"/>
    <p:sldId id="348" r:id="rId35"/>
    <p:sldId id="340" r:id="rId36"/>
    <p:sldId id="349" r:id="rId37"/>
    <p:sldId id="311" r:id="rId38"/>
    <p:sldId id="350" r:id="rId39"/>
    <p:sldId id="330" r:id="rId40"/>
    <p:sldId id="351" r:id="rId41"/>
    <p:sldId id="297" r:id="rId42"/>
    <p:sldId id="355" r:id="rId43"/>
    <p:sldId id="353" r:id="rId44"/>
    <p:sldId id="352" r:id="rId45"/>
    <p:sldId id="286" r:id="rId46"/>
    <p:sldId id="305" r:id="rId47"/>
    <p:sldId id="298" r:id="rId48"/>
    <p:sldId id="324" r:id="rId49"/>
    <p:sldId id="323"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9A2D5C-8382-4C41-A1F3-025047730533}" v="71" dt="2019-09-14T12:23:46.0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3" d="100"/>
          <a:sy n="113" d="100"/>
        </p:scale>
        <p:origin x="1146"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09A2D5C-8382-4C41-A1F3-025047730533}"/>
    <pc:docChg chg="undo custSel addSld modSld">
      <pc:chgData name="Alfred Asterjadhi" userId="39de57b9-85c0-4fd1-aaac-8ca2b6560ad0" providerId="ADAL" clId="{609A2D5C-8382-4C41-A1F3-025047730533}" dt="2019-09-14T12:30:40.752" v="1140" actId="15"/>
      <pc:docMkLst>
        <pc:docMk/>
      </pc:docMkLst>
      <pc:sldChg chg="modSp">
        <pc:chgData name="Alfred Asterjadhi" userId="39de57b9-85c0-4fd1-aaac-8ca2b6560ad0" providerId="ADAL" clId="{609A2D5C-8382-4C41-A1F3-025047730533}" dt="2019-09-14T10:04:10.449" v="347" actId="20577"/>
        <pc:sldMkLst>
          <pc:docMk/>
          <pc:sldMk cId="4012074164" sldId="343"/>
        </pc:sldMkLst>
        <pc:graphicFrameChg chg="mod modGraphic">
          <ac:chgData name="Alfred Asterjadhi" userId="39de57b9-85c0-4fd1-aaac-8ca2b6560ad0" providerId="ADAL" clId="{609A2D5C-8382-4C41-A1F3-025047730533}" dt="2019-09-14T10:04:10.449" v="347" actId="20577"/>
          <ac:graphicFrameMkLst>
            <pc:docMk/>
            <pc:sldMk cId="4012074164" sldId="343"/>
            <ac:graphicFrameMk id="6" creationId="{5094FBC8-BB74-47F3-965D-16BC678F4D1D}"/>
          </ac:graphicFrameMkLst>
        </pc:graphicFrameChg>
      </pc:sldChg>
      <pc:sldChg chg="addSp delSp modSp">
        <pc:chgData name="Alfred Asterjadhi" userId="39de57b9-85c0-4fd1-aaac-8ca2b6560ad0" providerId="ADAL" clId="{609A2D5C-8382-4C41-A1F3-025047730533}" dt="2019-09-14T10:57:50.429" v="380" actId="20577"/>
        <pc:sldMkLst>
          <pc:docMk/>
          <pc:sldMk cId="2090181183" sldId="356"/>
        </pc:sldMkLst>
        <pc:spChg chg="add del mod">
          <ac:chgData name="Alfred Asterjadhi" userId="39de57b9-85c0-4fd1-aaac-8ca2b6560ad0" providerId="ADAL" clId="{609A2D5C-8382-4C41-A1F3-025047730533}" dt="2019-09-14T09:06:10.851" v="88"/>
          <ac:spMkLst>
            <pc:docMk/>
            <pc:sldMk cId="2090181183" sldId="356"/>
            <ac:spMk id="7" creationId="{FF729B31-7AD6-4ACC-A689-85715D498E48}"/>
          </ac:spMkLst>
        </pc:spChg>
        <pc:spChg chg="add del mod">
          <ac:chgData name="Alfred Asterjadhi" userId="39de57b9-85c0-4fd1-aaac-8ca2b6560ad0" providerId="ADAL" clId="{609A2D5C-8382-4C41-A1F3-025047730533}" dt="2019-09-14T09:06:10.851" v="88"/>
          <ac:spMkLst>
            <pc:docMk/>
            <pc:sldMk cId="2090181183" sldId="356"/>
            <ac:spMk id="8" creationId="{8CC9EB2B-A784-406E-9DB8-5130C3BA9DE5}"/>
          </ac:spMkLst>
        </pc:spChg>
        <pc:spChg chg="add del mod">
          <ac:chgData name="Alfred Asterjadhi" userId="39de57b9-85c0-4fd1-aaac-8ca2b6560ad0" providerId="ADAL" clId="{609A2D5C-8382-4C41-A1F3-025047730533}" dt="2019-09-14T09:06:10.851" v="88"/>
          <ac:spMkLst>
            <pc:docMk/>
            <pc:sldMk cId="2090181183" sldId="356"/>
            <ac:spMk id="9" creationId="{32573077-D3DB-4180-85D7-F37E183BE407}"/>
          </ac:spMkLst>
        </pc:spChg>
        <pc:spChg chg="add del mod">
          <ac:chgData name="Alfred Asterjadhi" userId="39de57b9-85c0-4fd1-aaac-8ca2b6560ad0" providerId="ADAL" clId="{609A2D5C-8382-4C41-A1F3-025047730533}" dt="2019-09-14T09:06:10.851" v="88"/>
          <ac:spMkLst>
            <pc:docMk/>
            <pc:sldMk cId="2090181183" sldId="356"/>
            <ac:spMk id="10" creationId="{F1F815D4-F288-429D-A218-D7356767AFAB}"/>
          </ac:spMkLst>
        </pc:spChg>
        <pc:spChg chg="add del mod">
          <ac:chgData name="Alfred Asterjadhi" userId="39de57b9-85c0-4fd1-aaac-8ca2b6560ad0" providerId="ADAL" clId="{609A2D5C-8382-4C41-A1F3-025047730533}" dt="2019-09-14T09:06:11.951" v="89"/>
          <ac:spMkLst>
            <pc:docMk/>
            <pc:sldMk cId="2090181183" sldId="356"/>
            <ac:spMk id="11" creationId="{1168D59E-F1B8-45D7-8C28-3C7691EFDFEA}"/>
          </ac:spMkLst>
        </pc:spChg>
        <pc:spChg chg="add del mod">
          <ac:chgData name="Alfred Asterjadhi" userId="39de57b9-85c0-4fd1-aaac-8ca2b6560ad0" providerId="ADAL" clId="{609A2D5C-8382-4C41-A1F3-025047730533}" dt="2019-09-14T09:06:11.951" v="89"/>
          <ac:spMkLst>
            <pc:docMk/>
            <pc:sldMk cId="2090181183" sldId="356"/>
            <ac:spMk id="12" creationId="{03DAC0D9-B599-41A8-BD7E-879F63C7D1B8}"/>
          </ac:spMkLst>
        </pc:spChg>
        <pc:spChg chg="add del mod">
          <ac:chgData name="Alfred Asterjadhi" userId="39de57b9-85c0-4fd1-aaac-8ca2b6560ad0" providerId="ADAL" clId="{609A2D5C-8382-4C41-A1F3-025047730533}" dt="2019-09-14T09:06:11.951" v="89"/>
          <ac:spMkLst>
            <pc:docMk/>
            <pc:sldMk cId="2090181183" sldId="356"/>
            <ac:spMk id="13" creationId="{BD167CB4-219F-4D3F-972C-ED88057665AC}"/>
          </ac:spMkLst>
        </pc:spChg>
        <pc:spChg chg="add del mod">
          <ac:chgData name="Alfred Asterjadhi" userId="39de57b9-85c0-4fd1-aaac-8ca2b6560ad0" providerId="ADAL" clId="{609A2D5C-8382-4C41-A1F3-025047730533}" dt="2019-09-14T09:06:11.951" v="89"/>
          <ac:spMkLst>
            <pc:docMk/>
            <pc:sldMk cId="2090181183" sldId="356"/>
            <ac:spMk id="14" creationId="{3E90902F-19B2-4FFA-8100-3209BAEABC4D}"/>
          </ac:spMkLst>
        </pc:spChg>
        <pc:graphicFrameChg chg="mod modGraphic">
          <ac:chgData name="Alfred Asterjadhi" userId="39de57b9-85c0-4fd1-aaac-8ca2b6560ad0" providerId="ADAL" clId="{609A2D5C-8382-4C41-A1F3-025047730533}" dt="2019-09-14T10:57:50.429" v="380" actId="2057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609A2D5C-8382-4C41-A1F3-025047730533}" dt="2019-09-14T10:58:00.860" v="382"/>
        <pc:sldMkLst>
          <pc:docMk/>
          <pc:sldMk cId="2304446118" sldId="357"/>
        </pc:sldMkLst>
        <pc:graphicFrameChg chg="mod modGraphic">
          <ac:chgData name="Alfred Asterjadhi" userId="39de57b9-85c0-4fd1-aaac-8ca2b6560ad0" providerId="ADAL" clId="{609A2D5C-8382-4C41-A1F3-025047730533}" dt="2019-09-14T10:58:00.860" v="382"/>
          <ac:graphicFrameMkLst>
            <pc:docMk/>
            <pc:sldMk cId="2304446118" sldId="357"/>
            <ac:graphicFrameMk id="6" creationId="{5094FBC8-BB74-47F3-965D-16BC678F4D1D}"/>
          </ac:graphicFrameMkLst>
        </pc:graphicFrameChg>
      </pc:sldChg>
      <pc:sldChg chg="addSp delSp modSp add">
        <pc:chgData name="Alfred Asterjadhi" userId="39de57b9-85c0-4fd1-aaac-8ca2b6560ad0" providerId="ADAL" clId="{609A2D5C-8382-4C41-A1F3-025047730533}" dt="2019-09-14T10:11:01.502" v="376" actId="6549"/>
        <pc:sldMkLst>
          <pc:docMk/>
          <pc:sldMk cId="196256553" sldId="358"/>
        </pc:sldMkLst>
        <pc:spChg chg="del">
          <ac:chgData name="Alfred Asterjadhi" userId="39de57b9-85c0-4fd1-aaac-8ca2b6560ad0" providerId="ADAL" clId="{609A2D5C-8382-4C41-A1F3-025047730533}" dt="2019-09-14T09:42:09.775" v="187"/>
          <ac:spMkLst>
            <pc:docMk/>
            <pc:sldMk cId="196256553" sldId="358"/>
            <ac:spMk id="2" creationId="{34CFDB1B-D6AE-4DC1-9999-8233EDF48977}"/>
          </ac:spMkLst>
        </pc:spChg>
        <pc:spChg chg="add mod">
          <ac:chgData name="Alfred Asterjadhi" userId="39de57b9-85c0-4fd1-aaac-8ca2b6560ad0" providerId="ADAL" clId="{609A2D5C-8382-4C41-A1F3-025047730533}" dt="2019-09-14T09:42:22.817" v="189"/>
          <ac:spMkLst>
            <pc:docMk/>
            <pc:sldMk cId="196256553" sldId="358"/>
            <ac:spMk id="6" creationId="{2E7822E0-300D-4D08-9B65-5D26A9A9F4E6}"/>
          </ac:spMkLst>
        </pc:spChg>
        <pc:spChg chg="add mod">
          <ac:chgData name="Alfred Asterjadhi" userId="39de57b9-85c0-4fd1-aaac-8ca2b6560ad0" providerId="ADAL" clId="{609A2D5C-8382-4C41-A1F3-025047730533}" dt="2019-09-14T10:11:01.502" v="376" actId="6549"/>
          <ac:spMkLst>
            <pc:docMk/>
            <pc:sldMk cId="196256553" sldId="358"/>
            <ac:spMk id="7" creationId="{BF16B00E-0465-4DAA-A723-E1F1D5B92EAC}"/>
          </ac:spMkLst>
        </pc:spChg>
      </pc:sldChg>
      <pc:sldChg chg="addSp delSp modSp add">
        <pc:chgData name="Alfred Asterjadhi" userId="39de57b9-85c0-4fd1-aaac-8ca2b6560ad0" providerId="ADAL" clId="{609A2D5C-8382-4C41-A1F3-025047730533}" dt="2019-09-14T12:30:40.752" v="1140" actId="15"/>
        <pc:sldMkLst>
          <pc:docMk/>
          <pc:sldMk cId="1436715963" sldId="359"/>
        </pc:sldMkLst>
        <pc:spChg chg="del">
          <ac:chgData name="Alfred Asterjadhi" userId="39de57b9-85c0-4fd1-aaac-8ca2b6560ad0" providerId="ADAL" clId="{609A2D5C-8382-4C41-A1F3-025047730533}" dt="2019-09-14T12:23:46.051" v="384"/>
          <ac:spMkLst>
            <pc:docMk/>
            <pc:sldMk cId="1436715963" sldId="359"/>
            <ac:spMk id="2" creationId="{D39F66CE-D4A1-48E5-AE8D-CE170822701B}"/>
          </ac:spMkLst>
        </pc:spChg>
        <pc:spChg chg="add mod">
          <ac:chgData name="Alfred Asterjadhi" userId="39de57b9-85c0-4fd1-aaac-8ca2b6560ad0" providerId="ADAL" clId="{609A2D5C-8382-4C41-A1F3-025047730533}" dt="2019-09-14T12:30:34.950" v="1138" actId="20577"/>
          <ac:spMkLst>
            <pc:docMk/>
            <pc:sldMk cId="1436715963" sldId="359"/>
            <ac:spMk id="6" creationId="{A65E227A-CF2B-436D-AE88-290C216443DE}"/>
          </ac:spMkLst>
        </pc:spChg>
        <pc:spChg chg="add mod">
          <ac:chgData name="Alfred Asterjadhi" userId="39de57b9-85c0-4fd1-aaac-8ca2b6560ad0" providerId="ADAL" clId="{609A2D5C-8382-4C41-A1F3-025047730533}" dt="2019-09-14T12:30:40.752" v="1140" actId="15"/>
          <ac:spMkLst>
            <pc:docMk/>
            <pc:sldMk cId="1436715963" sldId="359"/>
            <ac:spMk id="7" creationId="{32A96721-50FC-4490-8BD6-137112B54F5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802.11-19/1397r2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196-00-00be-combined-harq-and-rate-adaptation.pptx" TargetMode="External"/><Relationship Id="rId3" Type="http://schemas.openxmlformats.org/officeDocument/2006/relationships/hyperlink" Target="https://mentor.ieee.org/802.11/dcn/19/11-19-1098-00-00be-acknowledgement-for-harq-transmission.pptx" TargetMode="External"/><Relationship Id="rId7" Type="http://schemas.openxmlformats.org/officeDocument/2006/relationships/hyperlink" Target="https://mentor.ieee.org/802.11/dcn/19/11-19-1172-01-00be-discussion-on-harq.pptx" TargetMode="External"/><Relationship Id="rId2" Type="http://schemas.openxmlformats.org/officeDocument/2006/relationships/hyperlink" Target="https://mentor.ieee.org/802.11/dcn/19/11-19-1080-00-00be-harq-complexity.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146-00-00be-harq-punctured-cc-performance-evaluation.pptx" TargetMode="External"/><Relationship Id="rId5" Type="http://schemas.openxmlformats.org/officeDocument/2006/relationships/hyperlink" Target="https://mentor.ieee.org/802.11/dcn/19/11-19-1133-00-00be-some-results-on-harq-performance-in-dense-deployments.pptx" TargetMode="External"/><Relationship Id="rId4" Type="http://schemas.openxmlformats.org/officeDocument/2006/relationships/hyperlink" Target="https://mentor.ieee.org/802.11/dcn/19/11-19-1132-00-00be-channel-coding-issue-in-harq.pptx" TargetMode="External"/><Relationship Id="rId9" Type="http://schemas.openxmlformats.org/officeDocument/2006/relationships/hyperlink" Target="https://mentor.ieee.org/802.11/dcn/19/11-19-1231-02-00be-multiband-and-multichannel-operation-in-ieee-802-11be.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099-00-00be-preamble-structure-in-11be.pptx" TargetMode="External"/><Relationship Id="rId13" Type="http://schemas.openxmlformats.org/officeDocument/2006/relationships/hyperlink" Target="https://mentor.ieee.org/802.11/dcn/19/11-19-1143-00-00be-efficient-operation-for-multi-ap-coordination.pptx" TargetMode="External"/><Relationship Id="rId3" Type="http://schemas.openxmlformats.org/officeDocument/2006/relationships/hyperlink" Target="https://mentor.ieee.org/802.11/dcn/19/11-19-0822-00-00be-extremely-efficient-multi-band-operation.pptx" TargetMode="External"/><Relationship Id="rId7" Type="http://schemas.openxmlformats.org/officeDocument/2006/relationships/hyperlink" Target="https://mentor.ieee.org/802.11/dcn/19/11-19-1095-01-00be-multi-link-requirement-discussion.pptx" TargetMode="External"/><Relationship Id="rId12" Type="http://schemas.openxmlformats.org/officeDocument/2006/relationships/hyperlink" Target="https://mentor.ieee.org/802.11/dcn/19/11-19-1131-00-00be-consideration-on-harq-unit.pptx" TargetMode="External"/><Relationship Id="rId2" Type="http://schemas.openxmlformats.org/officeDocument/2006/relationships/hyperlink" Target="https://mentor.ieee.org/802.11/dcn/19/11-19-0773-02-00be-multi-link-operation-framework.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082-01-00be-multi-link-operation-dynamic-tid-transfer.pptx" TargetMode="External"/><Relationship Id="rId11" Type="http://schemas.openxmlformats.org/officeDocument/2006/relationships/hyperlink" Target="https://mentor.ieee.org/802.11/dcn/19/11-19-1190-01-00be-improved-preamble-puncturing-in-802-11be.pptx" TargetMode="External"/><Relationship Id="rId5" Type="http://schemas.openxmlformats.org/officeDocument/2006/relationships/hyperlink" Target="https://mentor.ieee.org/802.11/dcn/19/11-19-0979-00-00be-multi-link-operation-follow-up.pptx" TargetMode="External"/><Relationship Id="rId10" Type="http://schemas.openxmlformats.org/officeDocument/2006/relationships/hyperlink" Target="https://mentor.ieee.org/802.11/dcn/19/11-19-1129-01-00be-consideration-on-multi-ap-coordination.pptx" TargetMode="External"/><Relationship Id="rId4" Type="http://schemas.openxmlformats.org/officeDocument/2006/relationships/hyperlink" Target="https://mentor.ieee.org/802.11/dcn/19/11-19-0823-01-00be-multi-link-aggregation.pptx" TargetMode="External"/><Relationship Id="rId9" Type="http://schemas.openxmlformats.org/officeDocument/2006/relationships/hyperlink" Target="https://mentor.ieee.org/802.11/dcn/19/11-19-1117-00-00be-direct-link-mu-transmissions.pptx" TargetMode="External"/><Relationship Id="rId14" Type="http://schemas.openxmlformats.org/officeDocument/2006/relationships/hyperlink" Target="https://mentor.ieee.org/802.11/dcn/19/11-19-1144-01-00be-channel-access-for-multi-link-operation.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87-00-00be-11be-tone-plan.pptx" TargetMode="External"/><Relationship Id="rId13" Type="http://schemas.openxmlformats.org/officeDocument/2006/relationships/hyperlink" Target="https://mentor.ieee.org/802.11/dcn/19/11-19-1505-00-00be-multi-link-aggregation-considerations.pptx" TargetMode="External"/><Relationship Id="rId3" Type="http://schemas.openxmlformats.org/officeDocument/2006/relationships/hyperlink" Target="https://mentor.ieee.org/802.11/dcn/19/11-19-1291-02-00be-performance-aspects-of-multi-link-operations.pptx" TargetMode="External"/><Relationship Id="rId7" Type="http://schemas.openxmlformats.org/officeDocument/2006/relationships/hyperlink" Target="https://mentor.ieee.org/802.11/dcn/19/11-19-1486-00-00be-further-discussion-for-11be-preamble.pptx" TargetMode="External"/><Relationship Id="rId12" Type="http://schemas.openxmlformats.org/officeDocument/2006/relationships/hyperlink" Target="https://mentor.ieee.org/802.11/dcn/19/11-19-1495-00-00be-further-discussion-on-feedback-overhead-reduction.pptx" TargetMode="External"/><Relationship Id="rId2" Type="http://schemas.openxmlformats.org/officeDocument/2006/relationships/hyperlink" Target="https://mentor.ieee.org/802.11/dcn/19/11-19-1133-00-00be-some-results-on-harq-performance-in-dense-deployments.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459-00-00be-harq-applicable-a-mpdu.pptx" TargetMode="External"/><Relationship Id="rId11" Type="http://schemas.openxmlformats.org/officeDocument/2006/relationships/hyperlink" Target="https://mentor.ieee.org/802.11/dcn/19/11-19-1493-00-00be-phase-rotation-for-320mhz.pptx" TargetMode="External"/><Relationship Id="rId5" Type="http://schemas.openxmlformats.org/officeDocument/2006/relationships/hyperlink" Target="https://mentor.ieee.org/802.11/dcn/19/11-19-1451-00-00be-virtual-bss-for-multi-ap-coordination-follow-up.pptx" TargetMode="External"/><Relationship Id="rId15" Type="http://schemas.openxmlformats.org/officeDocument/2006/relationships/hyperlink" Target="https://mentor.ieee.org/802.11/dcn/19/11-19-1510-00-00be-eht-power-saving-considering-multi-link.pptx" TargetMode="External"/><Relationship Id="rId10" Type="http://schemas.openxmlformats.org/officeDocument/2006/relationships/hyperlink" Target="https://mentor.ieee.org/802.11/dcn/19/11-19-1492-00-00be-non-ofdma-tone-plan-for-320mhz.pptx" TargetMode="External"/><Relationship Id="rId4" Type="http://schemas.openxmlformats.org/officeDocument/2006/relationships/hyperlink" Target="https://mentor.ieee.org/802.11/dcn/19/11-19-1405-00-00be-multi-link-operation-channel-access-discussion.pptx" TargetMode="External"/><Relationship Id="rId9" Type="http://schemas.openxmlformats.org/officeDocument/2006/relationships/hyperlink" Target="https://mentor.ieee.org/802.11/dcn/19/11-19-1488-00-00be-auto-detection-in-11be.pptx" TargetMode="External"/><Relationship Id="rId14" Type="http://schemas.openxmlformats.org/officeDocument/2006/relationships/hyperlink" Target="https://mentor.ieee.org/802.11/dcn/19/11-19-1509-00-00be-discussion-on-multi-link-setup.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525-00-00be-multi-link-association.pptx" TargetMode="External"/><Relationship Id="rId13" Type="http://schemas.openxmlformats.org/officeDocument/2006/relationships/hyperlink" Target="https://mentor.ieee.org/802.11/dcn/19/11-19-1534-00-00be-coordinated-spatial-reuse-performance-analysis.pptx" TargetMode="External"/><Relationship Id="rId3" Type="http://schemas.openxmlformats.org/officeDocument/2006/relationships/hyperlink" Target="https://mentor.ieee.org/802.11/dcn/19/11-19-1512-00-00be-multi-link-acknowledgment.pptx" TargetMode="External"/><Relationship Id="rId7" Type="http://schemas.openxmlformats.org/officeDocument/2006/relationships/hyperlink" Target="https://mentor.ieee.org/802.11/dcn/19/11-19-1524-00-00be-latency-enhancement-for-eht.pptx" TargetMode="External"/><Relationship Id="rId12" Type="http://schemas.openxmlformats.org/officeDocument/2006/relationships/hyperlink" Target="https://mentor.ieee.org/802.11/dcn/19/11-19-1533-00-00be-consideration-on-multi-ap-ack-protocol.pptx" TargetMode="External"/><Relationship Id="rId2" Type="http://schemas.openxmlformats.org/officeDocument/2006/relationships/hyperlink" Target="https://mentor.ieee.org/802.11/dcn/19/11-19-1511-00-00be-preamble-autodetection-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23-00-00be-performance-evaluation-of-deterministic-service-for-eht.pptx" TargetMode="External"/><Relationship Id="rId11" Type="http://schemas.openxmlformats.org/officeDocument/2006/relationships/hyperlink" Target="https://mentor.ieee.org/802.11/dcn/19/11-19-1532-00-00be-discussion-on-multi-link-acknowledgement.pptx" TargetMode="External"/><Relationship Id="rId5" Type="http://schemas.openxmlformats.org/officeDocument/2006/relationships/hyperlink" Target="https://mentor.ieee.org/802.11/dcn/19/11-19-1521-00-00be-further-thoughts-on-11be-tone-plan.pptx" TargetMode="External"/><Relationship Id="rId15" Type="http://schemas.openxmlformats.org/officeDocument/2006/relationships/hyperlink" Target="https://mentor.ieee.org/802.11/dcn/19/11-19-1536-00-00be-power-consideration-for-multi-link-transmissions.pptx" TargetMode="External"/><Relationship Id="rId10" Type="http://schemas.openxmlformats.org/officeDocument/2006/relationships/hyperlink" Target="https://mentor.ieee.org/802.11/dcn/19/11-19-1528-00-00be-multi-link-operation-link-management.pptx" TargetMode="External"/><Relationship Id="rId4" Type="http://schemas.openxmlformats.org/officeDocument/2006/relationships/hyperlink" Target="https://mentor.ieee.org/802.11/dcn/19/11-19-1519-00-00be-forward-compatibility-for-wifi-preamble-design.pptx" TargetMode="External"/><Relationship Id="rId9" Type="http://schemas.openxmlformats.org/officeDocument/2006/relationships/hyperlink" Target="https://mentor.ieee.org/802.11/dcn/19/11-19-1526-00-00be-multi-link-power-save.pptx" TargetMode="External"/><Relationship Id="rId14" Type="http://schemas.openxmlformats.org/officeDocument/2006/relationships/hyperlink" Target="https://mentor.ieee.org/802.11/dcn/19/11-19-1535-00-00be-sounding-for-ap-collaborat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553-00-00be-consideration-on-harq-feedback.pptx" TargetMode="External"/><Relationship Id="rId13" Type="http://schemas.openxmlformats.org/officeDocument/2006/relationships/hyperlink" Target="https://mentor.ieee.org/802.11/dcn/19/11-19-1569-00-00be-preamble-design-consideration-for-11be-follow-up.pptx" TargetMode="External"/><Relationship Id="rId3" Type="http://schemas.openxmlformats.org/officeDocument/2006/relationships/hyperlink" Target="https://mentor.ieee.org/802.11/dcn/19/11-19-1541-00-00be-performance-aspects-of-multi-link-operations-with-constraints.pptx" TargetMode="External"/><Relationship Id="rId7" Type="http://schemas.openxmlformats.org/officeDocument/2006/relationships/hyperlink" Target="https://mentor.ieee.org/802.11/dcn/19/11-19-1549-00-00be-multi-link-association.pptx" TargetMode="External"/><Relationship Id="rId12" Type="http://schemas.openxmlformats.org/officeDocument/2006/relationships/hyperlink" Target="https://mentor.ieee.org/802.11/dcn/19/11-19-1568-00-00be-further-discussion-on-multi-link-operations.pptx" TargetMode="External"/><Relationship Id="rId2" Type="http://schemas.openxmlformats.org/officeDocument/2006/relationships/hyperlink" Target="https://mentor.ieee.org/802.11/dcn/19/11-19-1540-00-00be-eht-preamble-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48-00-00be-channel-access-design-for-synchronized-multi-links.pptx" TargetMode="External"/><Relationship Id="rId11" Type="http://schemas.openxmlformats.org/officeDocument/2006/relationships/hyperlink" Target="https://mentor.ieee.org/802.11/dcn/19/11-19-1556-00-00be-lean-phy-for-eht.pptx" TargetMode="External"/><Relationship Id="rId5" Type="http://schemas.openxmlformats.org/officeDocument/2006/relationships/hyperlink" Target="https://mentor.ieee.org/802.11/dcn/19/11-19-1544-00-00be-multi-link-power-save-operation.pptx" TargetMode="External"/><Relationship Id="rId10" Type="http://schemas.openxmlformats.org/officeDocument/2006/relationships/hyperlink" Target="https://mentor.ieee.org/802.11/dcn/19/11-19-1555-00-00be-remarks-on-p-matrices-for-eht.pptx" TargetMode="External"/><Relationship Id="rId4" Type="http://schemas.openxmlformats.org/officeDocument/2006/relationships/hyperlink" Target="https://mentor.ieee.org/802.11/dcn/19/11-19-1542-00-00be-multi-link-broadcast-addressed-frame-reception.pptx" TargetMode="External"/><Relationship Id="rId9" Type="http://schemas.openxmlformats.org/officeDocument/2006/relationships/hyperlink" Target="https://mentor.ieee.org/802.11/dcn/19/11-19-1554-01-00be-data-sharing-for-multi-ap-coordination.pptx" TargetMode="External"/><Relationship Id="rId14" Type="http://schemas.openxmlformats.org/officeDocument/2006/relationships/hyperlink" Target="Dandan%20Liang"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592-00-00be-simulation-results-for-coordinated-ofdma-in-multi-ap-operation.pptx" TargetMode="External"/><Relationship Id="rId3" Type="http://schemas.openxmlformats.org/officeDocument/2006/relationships/hyperlink" Target="https://mentor.ieee.org/802.11/dcn/19/11-19-1579-00-00be-adapting-the-11be-channel-model-to-modern-doppler-use-cases.pptx" TargetMode="External"/><Relationship Id="rId7" Type="http://schemas.openxmlformats.org/officeDocument/2006/relationships/hyperlink" Target="https://mentor.ieee.org/802.11/dcn/19/11-19-1591-00-00be-ba-setup-for-multi-link-aggregation.pptx" TargetMode="External"/><Relationship Id="rId2" Type="http://schemas.openxmlformats.org/officeDocument/2006/relationships/hyperlink" Target="https://mentor.ieee.org/802.11/dcn/19/11-19-1578-00-00be-an-harq-transmission-scheme-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89-00-00be-what-should-be-the-harq-unit-and-why.pptx" TargetMode="External"/><Relationship Id="rId5" Type="http://schemas.openxmlformats.org/officeDocument/2006/relationships/hyperlink" Target="https://mentor.ieee.org/802.11/dcn/19/11-19-1585-00-00be-orthogonal-sequence-based-reference-signal-for-ltf-reduction.pptx" TargetMode="External"/><Relationship Id="rId4" Type="http://schemas.openxmlformats.org/officeDocument/2006/relationships/hyperlink" Target="https://mentor.ieee.org/802.11/dcn/19/11-19-1583-00-00be-multi-link-bss-operations.pptx" TargetMode="External"/><Relationship Id="rId9" Type="http://schemas.openxmlformats.org/officeDocument/2006/relationships/hyperlink" Target="https://mentor.ieee.org/802.11/dcn/19/11-19-1597-00-00be-jt-performance-with-multiple-impairments.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1356-00-00be-meeting-minutes-july-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401-08-00be-telephone-conference-meeting-minutes-august-and-september-2019.docx" TargetMode="External"/><Relationship Id="rId4" Type="http://schemas.openxmlformats.org/officeDocument/2006/relationships/hyperlink" Target="https://mentor.ieee.org/802.11/dcn/19/11-19-1075-01-00be-telephone-conference-meeting-minutes-june-2019.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5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July 2019 meeting and conf calls</a:t>
            </a:r>
          </a:p>
          <a:p>
            <a:pPr>
              <a:buFont typeface="Arial" panose="020B0604020202020204" pitchFamily="34" charset="0"/>
              <a:buChar char="•"/>
            </a:pPr>
            <a:r>
              <a:rPr lang="en-US" sz="1800" dirty="0"/>
              <a:t>Approve TGbe minutes from July meeting</a:t>
            </a:r>
          </a:p>
          <a:p>
            <a:pPr>
              <a:buFont typeface="Arial" panose="020B0604020202020204" pitchFamily="34" charset="0"/>
              <a:buChar char="•"/>
            </a:pPr>
            <a:r>
              <a:rPr lang="en-US" sz="1800" dirty="0"/>
              <a:t>Ad-hoc(s) creation and ad-hoc(s)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November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lvl="0">
              <a:lnSpc>
                <a:spcPct val="80000"/>
              </a:lnSpc>
              <a:buFont typeface="Arial" panose="020B0604020202020204" pitchFamily="34" charset="0"/>
              <a:buChar char="•"/>
            </a:pPr>
            <a:r>
              <a:rPr lang="en-US" altLang="en-US" sz="1100" dirty="0"/>
              <a:t>Monday PM1 (13:30:00-15:30)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Set and approve agenda</a:t>
            </a:r>
          </a:p>
          <a:p>
            <a:pPr lvl="1">
              <a:lnSpc>
                <a:spcPct val="80000"/>
              </a:lnSpc>
              <a:buFont typeface="Arial" panose="020B0604020202020204" pitchFamily="34" charset="0"/>
              <a:buChar char="•"/>
            </a:pPr>
            <a:r>
              <a:rPr lang="en-US" altLang="en-US" sz="1050" dirty="0"/>
              <a:t>Summary from July 2019 meeting and conf calls</a:t>
            </a:r>
          </a:p>
          <a:p>
            <a:pPr lvl="1">
              <a:lnSpc>
                <a:spcPct val="80000"/>
              </a:lnSpc>
              <a:buFont typeface="Arial" panose="020B0604020202020204" pitchFamily="34" charset="0"/>
              <a:buChar char="•"/>
            </a:pPr>
            <a:r>
              <a:rPr lang="en-US" altLang="en-US" sz="1050" dirty="0"/>
              <a:t>Approve TG minutes</a:t>
            </a:r>
          </a:p>
          <a:p>
            <a:pPr lvl="1">
              <a:lnSpc>
                <a:spcPct val="80000"/>
              </a:lnSpc>
              <a:buFont typeface="Arial" panose="020B0604020202020204" pitchFamily="34" charset="0"/>
              <a:buChar char="•"/>
            </a:pPr>
            <a:r>
              <a:rPr lang="en-US" altLang="en-US" sz="1050" dirty="0">
                <a:solidFill>
                  <a:schemeClr val="tx1"/>
                </a:solidFill>
              </a:rPr>
              <a:t>Ad-hoc(s) creation &amp; call for ad-hoc chair(s)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Monday EVE (19:30-21:30)</a:t>
            </a:r>
          </a:p>
          <a:p>
            <a:pPr lvl="1">
              <a:lnSpc>
                <a:spcPct val="80000"/>
              </a:lnSpc>
              <a:buFont typeface="Arial" panose="020B0604020202020204" pitchFamily="34" charset="0"/>
              <a:buChar char="•"/>
            </a:pPr>
            <a:r>
              <a:rPr lang="en-US" altLang="en-US" sz="1050" dirty="0"/>
              <a:t>Call meeting to order </a:t>
            </a:r>
          </a:p>
          <a:p>
            <a:pPr lvl="1">
              <a:lnSpc>
                <a:spcPct val="80000"/>
              </a:lnSpc>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PM1 (13:30-15:30)</a:t>
            </a:r>
          </a:p>
          <a:p>
            <a:pPr lvl="1">
              <a:lnSpc>
                <a:spcPct val="80000"/>
              </a:lnSpc>
              <a:buFont typeface="Arial" panose="020B0604020202020204" pitchFamily="34" charset="0"/>
              <a:buChar char="•"/>
            </a:pPr>
            <a:r>
              <a:rPr lang="en-US" altLang="en-US" sz="1050" dirty="0"/>
              <a:t>Call meeting to order</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EVE (19:30-21:30)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September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100" dirty="0"/>
              <a:t>Wednesday PM2 (16:00-18:00)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dirty="0"/>
          </a:p>
          <a:p>
            <a:pPr>
              <a:lnSpc>
                <a:spcPct val="80000"/>
              </a:lnSpc>
              <a:buFont typeface="Arial" panose="020B0604020202020204" pitchFamily="34" charset="0"/>
              <a:buChar char="•"/>
            </a:pPr>
            <a:r>
              <a:rPr lang="en-US" altLang="en-US" sz="1100" dirty="0"/>
              <a:t>Thursday AM2 (10:30-12:30)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kern="0" dirty="0"/>
          </a:p>
          <a:p>
            <a:pPr>
              <a:lnSpc>
                <a:spcPct val="80000"/>
              </a:lnSpc>
              <a:buFont typeface="Arial" panose="020B0604020202020204" pitchFamily="34" charset="0"/>
              <a:buChar char="•"/>
            </a:pPr>
            <a:r>
              <a:rPr lang="en-US" altLang="en-US" sz="1100" kern="0" dirty="0"/>
              <a:t>Thursday PM2 (</a:t>
            </a:r>
            <a:r>
              <a:rPr lang="en-US" altLang="en-US" sz="1100" dirty="0"/>
              <a:t>16:00-18:00</a:t>
            </a:r>
            <a:r>
              <a:rPr lang="en-US" altLang="en-US" sz="1100" kern="0" dirty="0"/>
              <a:t>)</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buFont typeface="Arial" panose="020B0604020202020204" pitchFamily="34" charset="0"/>
              <a:buChar char="•"/>
            </a:pPr>
            <a:r>
              <a:rPr lang="en-US" altLang="en-US" sz="1050" dirty="0">
                <a:solidFill>
                  <a:schemeClr val="tx1"/>
                </a:solidFill>
              </a:rPr>
              <a:t>Ad-hoc chair(s) elections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Teleconference Plan</a:t>
            </a:r>
          </a:p>
          <a:p>
            <a:pPr lvl="1">
              <a:lnSpc>
                <a:spcPct val="80000"/>
              </a:lnSpc>
              <a:buFont typeface="Arial" panose="020B0604020202020204" pitchFamily="34" charset="0"/>
              <a:buChar char="•"/>
            </a:pPr>
            <a:r>
              <a:rPr lang="en-US" altLang="en-US" sz="1050" dirty="0"/>
              <a:t>Goals for November 2019</a:t>
            </a:r>
          </a:p>
          <a:p>
            <a:pPr lvl="1">
              <a:lnSpc>
                <a:spcPct val="80000"/>
              </a:lnSpc>
              <a:buFont typeface="Arial" panose="020B0604020202020204" pitchFamily="34" charset="0"/>
              <a:buChar char="•"/>
            </a:pPr>
            <a:r>
              <a:rPr lang="en-US" altLang="en-US" sz="1050" dirty="0"/>
              <a:t>Any other business</a:t>
            </a:r>
          </a:p>
          <a:p>
            <a:pPr lvl="1">
              <a:lnSpc>
                <a:spcPct val="80000"/>
              </a:lnSpc>
              <a:buFont typeface="Arial" panose="020B0604020202020204" pitchFamily="34" charset="0"/>
              <a:buChar char="•"/>
            </a:pPr>
            <a:r>
              <a:rPr lang="en-US" altLang="en-US" sz="105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September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94791077"/>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noProof="0" dirty="0">
                          <a:solidFill>
                            <a:schemeClr val="tx1"/>
                          </a:solidFill>
                          <a:latin typeface="+mn-lt"/>
                          <a:ea typeface="+mn-ea"/>
                          <a:cs typeface="+mn-cs"/>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t>TGbe</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5E227A-CF2B-436D-AE88-290C216443DE}"/>
              </a:ext>
            </a:extLst>
          </p:cNvPr>
          <p:cNvSpPr>
            <a:spLocks noGrp="1"/>
          </p:cNvSpPr>
          <p:nvPr>
            <p:ph type="title"/>
          </p:nvPr>
        </p:nvSpPr>
        <p:spPr/>
        <p:txBody>
          <a:bodyPr/>
          <a:lstStyle/>
          <a:p>
            <a:r>
              <a:rPr lang="en-US" dirty="0"/>
              <a:t>Summary from Conf Calls</a:t>
            </a:r>
          </a:p>
        </p:txBody>
      </p:sp>
      <p:sp>
        <p:nvSpPr>
          <p:cNvPr id="7" name="Content Placeholder 6">
            <a:extLst>
              <a:ext uri="{FF2B5EF4-FFF2-40B4-BE49-F238E27FC236}">
                <a16:creationId xmlns:a16="http://schemas.microsoft.com/office/drawing/2014/main" id="{32A96721-50FC-4490-8BD6-137112B54F50}"/>
              </a:ext>
            </a:extLst>
          </p:cNvPr>
          <p:cNvSpPr>
            <a:spLocks noGrp="1"/>
          </p:cNvSpPr>
          <p:nvPr>
            <p:ph idx="1"/>
          </p:nvPr>
        </p:nvSpPr>
        <p:spPr/>
        <p:txBody>
          <a:bodyPr/>
          <a:lstStyle/>
          <a:p>
            <a:pPr>
              <a:buFont typeface="Arial" panose="020B0604020202020204" pitchFamily="34" charset="0"/>
              <a:buChar char="•"/>
            </a:pPr>
            <a:r>
              <a:rPr lang="en-US" dirty="0"/>
              <a:t>Covered 39 submissions from the following topics</a:t>
            </a:r>
          </a:p>
          <a:p>
            <a:pPr lvl="1">
              <a:buFont typeface="Arial" panose="020B0604020202020204" pitchFamily="34" charset="0"/>
              <a:buChar char="•"/>
            </a:pPr>
            <a:r>
              <a:rPr lang="en-US" dirty="0"/>
              <a:t>Low Latency (4 submissions)</a:t>
            </a:r>
          </a:p>
          <a:p>
            <a:pPr lvl="1">
              <a:buFont typeface="Arial" panose="020B0604020202020204" pitchFamily="34" charset="0"/>
              <a:buChar char="•"/>
            </a:pPr>
            <a:r>
              <a:rPr lang="en-US" dirty="0"/>
              <a:t>MAC (3 submissions)</a:t>
            </a:r>
          </a:p>
          <a:p>
            <a:pPr lvl="1">
              <a:buFont typeface="Arial" panose="020B0604020202020204" pitchFamily="34" charset="0"/>
              <a:buChar char="•"/>
            </a:pPr>
            <a:r>
              <a:rPr lang="en-US" dirty="0"/>
              <a:t>Multi AP (10 submissions)</a:t>
            </a:r>
          </a:p>
          <a:p>
            <a:pPr lvl="1">
              <a:buFont typeface="Arial" panose="020B0604020202020204" pitchFamily="34" charset="0"/>
              <a:buChar char="•"/>
            </a:pPr>
            <a:r>
              <a:rPr lang="en-US" dirty="0"/>
              <a:t>PHY (3 submissions)</a:t>
            </a:r>
          </a:p>
          <a:p>
            <a:pPr lvl="1">
              <a:buFont typeface="Arial" panose="020B0604020202020204" pitchFamily="34" charset="0"/>
              <a:buChar char="•"/>
            </a:pPr>
            <a:r>
              <a:rPr lang="en-US" dirty="0"/>
              <a:t>Multi Link (15 submissions)</a:t>
            </a:r>
          </a:p>
          <a:p>
            <a:pPr lvl="1">
              <a:buFont typeface="Arial" panose="020B0604020202020204" pitchFamily="34" charset="0"/>
              <a:buChar char="•"/>
            </a:pPr>
            <a:r>
              <a:rPr lang="en-US" dirty="0"/>
              <a:t>HARQ (4 submissions)</a:t>
            </a:r>
          </a:p>
          <a:p>
            <a:pPr lvl="2">
              <a:buFont typeface="Arial" panose="020B0604020202020204" pitchFamily="34" charset="0"/>
              <a:buChar char="•"/>
            </a:pPr>
            <a:endParaRPr lang="en-US" dirty="0"/>
          </a:p>
          <a:p>
            <a:pPr>
              <a:buFont typeface="Arial" panose="020B0604020202020204" pitchFamily="34" charset="0"/>
              <a:buChar char="•"/>
            </a:pPr>
            <a:r>
              <a:rPr lang="en-US" dirty="0"/>
              <a:t>Remaining 10 submissions from the following topics</a:t>
            </a:r>
          </a:p>
          <a:p>
            <a:pPr lvl="1">
              <a:buFont typeface="Arial" panose="020B0604020202020204" pitchFamily="34" charset="0"/>
              <a:buChar char="•"/>
            </a:pPr>
            <a:r>
              <a:rPr lang="en-US" dirty="0"/>
              <a:t>Multi Link (2 submissions)</a:t>
            </a:r>
          </a:p>
          <a:p>
            <a:pPr lvl="1">
              <a:buFont typeface="Arial" panose="020B0604020202020204" pitchFamily="34" charset="0"/>
              <a:buChar char="•"/>
            </a:pPr>
            <a:r>
              <a:rPr lang="en-US" dirty="0"/>
              <a:t>HARQ (8 submissions)</a:t>
            </a:r>
          </a:p>
          <a:p>
            <a:pPr lvl="1">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1B4DE343-10A0-4FA3-8DE1-6FFB082B0FF4}"/>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748BFB29-0A11-4E43-B9AB-1B44D4CD8CB3}"/>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64184AEB-8C4F-4897-BFE5-6E6B24A330A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6715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89252097"/>
              </p:ext>
            </p:extLst>
          </p:nvPr>
        </p:nvGraphicFramePr>
        <p:xfrm>
          <a:off x="533400" y="1524000"/>
          <a:ext cx="8245914" cy="4620099"/>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91922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160780">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2">
                            <a:extLst>
                              <a:ext uri="{A12FA001-AC4F-418D-AE19-62706E023703}">
                                <ahyp:hlinkClr xmlns:ahyp="http://schemas.microsoft.com/office/drawing/2018/hyperlinkcolor" val="tx"/>
                              </a:ext>
                            </a:extLst>
                          </a:hlinkClick>
                        </a:rPr>
                        <a:t>1080r0</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 Complexity</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S. Shellhammer</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marL="0" marR="0">
                        <a:spcBef>
                          <a:spcPts val="0"/>
                        </a:spcBef>
                        <a:spcAft>
                          <a:spcPts val="0"/>
                        </a:spcAft>
                      </a:pPr>
                      <a:r>
                        <a:rPr lang="en-GB" sz="1200" b="0" kern="1200" dirty="0">
                          <a:solidFill>
                            <a:srgbClr val="FF0000"/>
                          </a:solidFill>
                          <a:latin typeface="+mn-lt"/>
                          <a:ea typeface="+mn-ea"/>
                          <a:cs typeface="+mn-cs"/>
                        </a:rPr>
                        <a:t>1093r0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HARQ for 802.11be</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Imran Latif</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err="1">
                          <a:solidFill>
                            <a:srgbClr val="FF0000"/>
                          </a:solidFill>
                          <a:latin typeface="+mn-lt"/>
                          <a:ea typeface="+mn-ea"/>
                          <a:cs typeface="+mn-cs"/>
                        </a:rPr>
                        <a:t>Resched</a:t>
                      </a:r>
                      <a:r>
                        <a:rPr lang="en-GB" sz="1200" b="0" kern="1200" dirty="0">
                          <a:solidFill>
                            <a:srgbClr val="FF0000"/>
                          </a:solidFill>
                          <a:latin typeface="+mn-lt"/>
                          <a:ea typeface="+mn-ea"/>
                          <a:cs typeface="+mn-cs"/>
                        </a:rPr>
                        <a:t> (F2F)</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3">
                            <a:extLst>
                              <a:ext uri="{A12FA001-AC4F-418D-AE19-62706E023703}">
                                <ahyp:hlinkClr xmlns:ahyp="http://schemas.microsoft.com/office/drawing/2018/hyperlinkcolor" val="tx"/>
                              </a:ext>
                            </a:extLst>
                          </a:hlinkClick>
                        </a:rPr>
                        <a:t>1098r0</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Acknowledgement for HARQ transmission</a:t>
                      </a:r>
                      <a:endParaRPr lang="en-US" sz="1200" b="0" kern="1200" dirty="0">
                        <a:solidFill>
                          <a:schemeClr val="tx1"/>
                        </a:solidFill>
                        <a:latin typeface="+mn-lt"/>
                        <a:ea typeface="+mn-ea"/>
                        <a:cs typeface="+mn-cs"/>
                      </a:endParaRPr>
                    </a:p>
                  </a:txBody>
                  <a:tcPr anchor="ctr"/>
                </a:tc>
                <a:tc>
                  <a:txBody>
                    <a:bodyPr/>
                    <a:lstStyle/>
                    <a:p>
                      <a:pPr marL="0" marR="0">
                        <a:spcBef>
                          <a:spcPts val="0"/>
                        </a:spcBef>
                        <a:spcAft>
                          <a:spcPts val="0"/>
                        </a:spcAft>
                      </a:pPr>
                      <a:r>
                        <a:rPr lang="en-GB" sz="1200" b="0" kern="1200">
                          <a:solidFill>
                            <a:schemeClr val="tx1"/>
                          </a:solidFill>
                          <a:latin typeface="+mn-lt"/>
                          <a:ea typeface="+mn-ea"/>
                          <a:cs typeface="+mn-cs"/>
                        </a:rPr>
                        <a:t>Ming Gan</a:t>
                      </a:r>
                      <a:endParaRPr lang="en-US" sz="1200" b="0" kern="1200">
                        <a:solidFill>
                          <a:schemeClr val="tx1"/>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4">
                            <a:extLst>
                              <a:ext uri="{A12FA001-AC4F-418D-AE19-62706E023703}">
                                <ahyp:hlinkClr xmlns:ahyp="http://schemas.microsoft.com/office/drawing/2018/hyperlinkcolor" val="tx"/>
                              </a:ext>
                            </a:extLst>
                          </a:hlinkClick>
                        </a:rPr>
                        <a:t>1132r0</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Channel coding issue in HARQ</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Jinmin Kim</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HARQ</a:t>
                      </a:r>
                      <a:endParaRPr lang="en-US" sz="1200" b="0" kern="120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5"/>
                        </a:rPr>
                        <a:t>1133r0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Some results on HARQ perf. in dense deployments</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Leif Wilhelmsson</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rgbClr val="00B0F0"/>
                          </a:solidFill>
                          <a:latin typeface="+mn-lt"/>
                          <a:ea typeface="+mn-ea"/>
                          <a:cs typeface="+mn-cs"/>
                        </a:rPr>
                        <a:t>Out of Time</a:t>
                      </a:r>
                      <a:endParaRPr lang="en-US" sz="1200" b="0" kern="1200">
                        <a:solidFill>
                          <a:srgbClr val="00B0F0"/>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HARQ</a:t>
                      </a:r>
                      <a:endParaRPr lang="en-US" sz="1200" b="0" kern="120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6"/>
                        </a:rPr>
                        <a:t>1146r0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 punctured CC performance evaluation</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Yanyi DING</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HARQ</a:t>
                      </a:r>
                      <a:endParaRPr lang="en-US" sz="1200" b="0" kern="120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marL="0" marR="0">
                        <a:spcBef>
                          <a:spcPts val="0"/>
                        </a:spcBef>
                        <a:spcAft>
                          <a:spcPts val="0"/>
                        </a:spcAft>
                      </a:pPr>
                      <a:r>
                        <a:rPr lang="en-GB" sz="1200" b="0" kern="1200" dirty="0">
                          <a:solidFill>
                            <a:srgbClr val="FF0000"/>
                          </a:solidFill>
                          <a:latin typeface="+mn-lt"/>
                          <a:ea typeface="+mn-ea"/>
                          <a:cs typeface="+mn-cs"/>
                        </a:rPr>
                        <a:t>1159r0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Multilink operation capability announcement</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Liwen Chu</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Not Present?</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26735941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7"/>
                        </a:rPr>
                        <a:t>1172r1</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Discussion on HARQ</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Wook Bong Lee</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8"/>
                        </a:rPr>
                        <a:t>1196r0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Combined HARQ and Rate Adaptation</a:t>
                      </a:r>
                      <a:endParaRPr lang="en-US" sz="1200" b="0" kern="1200" dirty="0">
                        <a:solidFill>
                          <a:schemeClr val="tx1"/>
                        </a:solidFill>
                        <a:latin typeface="+mn-lt"/>
                        <a:ea typeface="+mn-ea"/>
                        <a:cs typeface="+mn-cs"/>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Sebastian Max</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9">
                            <a:extLst>
                              <a:ext uri="{A12FA001-AC4F-418D-AE19-62706E023703}">
                                <ahyp:hlinkClr xmlns:ahyp="http://schemas.microsoft.com/office/drawing/2018/hyperlinkcolor" val="tx"/>
                              </a:ext>
                            </a:extLst>
                          </a:hlinkClick>
                        </a:rPr>
                        <a:t>1231r2</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a:solidFill>
                            <a:schemeClr val="tx1"/>
                          </a:solidFill>
                          <a:latin typeface="+mn-lt"/>
                          <a:ea typeface="+mn-ea"/>
                          <a:cs typeface="+mn-cs"/>
                        </a:rPr>
                        <a:t>Multiband and Multichannel Operation in 11be</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Sai Shankar</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err="1">
                          <a:solidFill>
                            <a:srgbClr val="FF0000"/>
                          </a:solidFill>
                          <a:latin typeface="+mn-lt"/>
                          <a:ea typeface="+mn-ea"/>
                          <a:cs typeface="+mn-cs"/>
                        </a:rPr>
                        <a:t>Resched</a:t>
                      </a:r>
                      <a:r>
                        <a:rPr lang="en-GB" sz="1200" b="0" kern="1200" dirty="0">
                          <a:solidFill>
                            <a:srgbClr val="FF0000"/>
                          </a:solidFill>
                          <a:latin typeface="+mn-lt"/>
                          <a:ea typeface="+mn-ea"/>
                          <a:cs typeface="+mn-cs"/>
                        </a:rPr>
                        <a:t> (F2F)</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1531557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80106970"/>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24026651"/>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86357093"/>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07991079"/>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73356962"/>
              </p:ext>
            </p:extLst>
          </p:nvPr>
        </p:nvGraphicFramePr>
        <p:xfrm>
          <a:off x="533400" y="1524000"/>
          <a:ext cx="8194411" cy="4620099"/>
        </p:xfrm>
        <a:graphic>
          <a:graphicData uri="http://schemas.openxmlformats.org/drawingml/2006/table">
            <a:tbl>
              <a:tblPr firstRow="1" bandRow="1">
                <a:tableStyleId>{ED083AE6-46FA-4A59-8FB0-9F97EB10719F}</a:tableStyleId>
              </a:tblPr>
              <a:tblGrid>
                <a:gridCol w="647129">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hlinkClick r:id="rId2"/>
                        </a:rPr>
                        <a:t>773r2</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Operation Framework</a:t>
                      </a:r>
                    </a:p>
                  </a:txBody>
                  <a:tcPr marL="9525" marR="9525" marT="9525" marB="9525" anchor="ctr"/>
                </a:tc>
                <a:tc>
                  <a:txBody>
                    <a:bodyPr/>
                    <a:lstStyle/>
                    <a:p>
                      <a:pPr algn="ctr"/>
                      <a:r>
                        <a:rPr lang="en-US" sz="1200" b="0" kern="1200" dirty="0">
                          <a:solidFill>
                            <a:schemeClr val="tx1"/>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2 SPs</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210273194"/>
                  </a:ext>
                </a:extLst>
              </a:tr>
              <a:tr h="255168">
                <a:tc>
                  <a:txBody>
                    <a:bodyPr/>
                    <a:lstStyle/>
                    <a:p>
                      <a:pPr algn="ctr"/>
                      <a:r>
                        <a:rPr lang="en-US" sz="1200" b="0" kern="1200" dirty="0">
                          <a:solidFill>
                            <a:schemeClr val="tx1"/>
                          </a:solidFill>
                          <a:latin typeface="+mn-lt"/>
                          <a:ea typeface="+mn-ea"/>
                          <a:cs typeface="+mn-cs"/>
                          <a:hlinkClick r:id="rId3"/>
                        </a:rPr>
                        <a:t>822r0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Extremely Efficient Multi-band Operation</a:t>
                      </a:r>
                    </a:p>
                  </a:txBody>
                  <a:tcPr marL="9525" marR="9525" marT="9525" marB="9525" anchor="ctr"/>
                </a:tc>
                <a:tc>
                  <a:txBody>
                    <a:bodyPr/>
                    <a:lstStyle/>
                    <a:p>
                      <a:pPr algn="ctr"/>
                      <a:r>
                        <a:rPr lang="en-US" sz="1200" b="0" kern="1200" dirty="0">
                          <a:solidFill>
                            <a:schemeClr val="tx1"/>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319639950"/>
                  </a:ext>
                </a:extLst>
              </a:tr>
              <a:tr h="255168">
                <a:tc>
                  <a:txBody>
                    <a:bodyPr/>
                    <a:lstStyle/>
                    <a:p>
                      <a:pPr algn="ctr"/>
                      <a:r>
                        <a:rPr lang="en-US" sz="1200" b="0" kern="1200" dirty="0">
                          <a:solidFill>
                            <a:schemeClr val="tx1"/>
                          </a:solidFill>
                          <a:latin typeface="+mn-lt"/>
                          <a:ea typeface="+mn-ea"/>
                          <a:cs typeface="+mn-cs"/>
                          <a:hlinkClick r:id="rId4"/>
                        </a:rPr>
                        <a:t>823r1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hlinkClick r:id="rId5"/>
                        </a:rPr>
                        <a:t>979r0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Multi-link Operation Follow-up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hlinkClick r:id="rId6"/>
                        </a:rPr>
                        <a:t>1082r1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Operation: Dynamic TID Transfer</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hlinkClick r:id="rId7"/>
                        </a:rPr>
                        <a:t>1095r1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requirement discussion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3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691423556"/>
                  </a:ext>
                </a:extLst>
              </a:tr>
              <a:tr h="292510">
                <a:tc>
                  <a:txBody>
                    <a:bodyPr/>
                    <a:lstStyle/>
                    <a:p>
                      <a:pPr algn="ctr"/>
                      <a:r>
                        <a:rPr lang="en-US" sz="1200" b="0" kern="1200" dirty="0">
                          <a:solidFill>
                            <a:schemeClr val="tx1"/>
                          </a:solidFill>
                          <a:latin typeface="+mn-lt"/>
                          <a:ea typeface="+mn-ea"/>
                          <a:cs typeface="+mn-cs"/>
                          <a:hlinkClick r:id="rId8"/>
                        </a:rPr>
                        <a:t>1099r0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Preamble structure in 11be</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Ross Jian Yu</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US" sz="1200" b="0" kern="1200" dirty="0">
                          <a:solidFill>
                            <a:schemeClr val="tx1"/>
                          </a:solidFill>
                          <a:latin typeface="+mn-lt"/>
                          <a:ea typeface="+mn-ea"/>
                          <a:cs typeface="+mn-cs"/>
                        </a:rPr>
                        <a:t>PHY</a:t>
                      </a:r>
                    </a:p>
                  </a:txBody>
                  <a:tcPr/>
                </a:tc>
                <a:extLst>
                  <a:ext uri="{0D108BD9-81ED-4DB2-BD59-A6C34878D82A}">
                    <a16:rowId xmlns:a16="http://schemas.microsoft.com/office/drawing/2014/main" val="1757409002"/>
                  </a:ext>
                </a:extLst>
              </a:tr>
              <a:tr h="292510">
                <a:tc>
                  <a:txBody>
                    <a:bodyPr/>
                    <a:lstStyle/>
                    <a:p>
                      <a:pPr algn="ctr"/>
                      <a:r>
                        <a:rPr lang="en-US" sz="1200" b="0" kern="1200" dirty="0">
                          <a:solidFill>
                            <a:schemeClr val="tx1"/>
                          </a:solidFill>
                          <a:latin typeface="+mn-lt"/>
                          <a:ea typeface="+mn-ea"/>
                          <a:cs typeface="+mn-cs"/>
                          <a:hlinkClick r:id="rId9"/>
                        </a:rPr>
                        <a:t>1117r0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Direct Link MU transmissions</a:t>
                      </a:r>
                    </a:p>
                  </a:txBody>
                  <a:tcPr anchor="ct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MAC</a:t>
                      </a: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hlinkClick r:id="rId10"/>
                        </a:rPr>
                        <a:t>1129r1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Consideration on Multi-AP Coordination</a:t>
                      </a:r>
                    </a:p>
                  </a:txBody>
                  <a:tcPr anchor="ctr"/>
                </a:tc>
                <a:tc>
                  <a:txBody>
                    <a:bodyPr/>
                    <a:lstStyle/>
                    <a:p>
                      <a:pPr algn="ctr"/>
                      <a:r>
                        <a:rPr lang="en-US" sz="1200" b="0" kern="1200" dirty="0">
                          <a:solidFill>
                            <a:schemeClr val="tx1"/>
                          </a:solidFill>
                          <a:latin typeface="+mn-lt"/>
                          <a:ea typeface="+mn-ea"/>
                          <a:cs typeface="+mn-cs"/>
                        </a:rPr>
                        <a:t>Nan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 AP</a:t>
                      </a:r>
                    </a:p>
                  </a:txBody>
                  <a:tcPr/>
                </a:tc>
                <a:extLst>
                  <a:ext uri="{0D108BD9-81ED-4DB2-BD59-A6C34878D82A}">
                    <a16:rowId xmlns:a16="http://schemas.microsoft.com/office/drawing/2014/main" val="110316437"/>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1"/>
                        </a:rPr>
                        <a:t>1190r1</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Improved Preamble Puncturing in 802.11be</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Oded Redlich</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3 SPs</a:t>
                      </a:r>
                    </a:p>
                  </a:txBody>
                  <a:tcPr/>
                </a:tc>
                <a:tc>
                  <a:txBody>
                    <a:bodyPr/>
                    <a:lstStyle/>
                    <a:p>
                      <a:pPr marL="0" algn="l" defTabSz="914400" rtl="0" eaLnBrk="1" latinLnBrk="0" hangingPunct="1"/>
                      <a:r>
                        <a:rPr lang="en-US" sz="1200" b="0" kern="1200" dirty="0">
                          <a:solidFill>
                            <a:schemeClr val="tx1"/>
                          </a:solidFill>
                          <a:latin typeface="+mn-lt"/>
                          <a:ea typeface="+mn-ea"/>
                          <a:cs typeface="+mn-cs"/>
                        </a:rPr>
                        <a:t>PHY</a:t>
                      </a:r>
                    </a:p>
                  </a:txBody>
                  <a:tcPr/>
                </a:tc>
                <a:extLst>
                  <a:ext uri="{0D108BD9-81ED-4DB2-BD59-A6C34878D82A}">
                    <a16:rowId xmlns:a16="http://schemas.microsoft.com/office/drawing/2014/main" val="1686613765"/>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2"/>
                        </a:rPr>
                        <a:t>1131r0</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Consideration on HARQ Unit</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Taewon Song</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1 SP</a:t>
                      </a:r>
                    </a:p>
                  </a:txBody>
                  <a:tcPr/>
                </a:tc>
                <a:tc>
                  <a:txBody>
                    <a:bodyPr/>
                    <a:lstStyle/>
                    <a:p>
                      <a:pPr marL="0" algn="l" defTabSz="914400" rtl="0" eaLnBrk="1" latinLnBrk="0" hangingPunct="1"/>
                      <a:r>
                        <a:rPr lang="en-US" sz="1200" b="0" kern="1200" dirty="0">
                          <a:solidFill>
                            <a:schemeClr val="tx1"/>
                          </a:solidFill>
                          <a:latin typeface="+mn-lt"/>
                          <a:ea typeface="+mn-ea"/>
                          <a:cs typeface="+mn-cs"/>
                        </a:rPr>
                        <a:t>HARQ</a:t>
                      </a: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hlinkClick r:id="rId13"/>
                        </a:rPr>
                        <a:t>1143r0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1 SP</a:t>
                      </a:r>
                    </a:p>
                  </a:txBody>
                  <a:tcPr/>
                </a:tc>
                <a:tc>
                  <a:txBody>
                    <a:bodyPr/>
                    <a:lstStyle/>
                    <a:p>
                      <a:pPr algn="l"/>
                      <a:r>
                        <a:rPr lang="en-US" sz="1200" b="0" kern="1200" dirty="0">
                          <a:solidFill>
                            <a:schemeClr val="tx1"/>
                          </a:solidFill>
                          <a:latin typeface="+mn-lt"/>
                          <a:ea typeface="+mn-ea"/>
                          <a:cs typeface="+mn-cs"/>
                        </a:rPr>
                        <a:t>Multi AP</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hlinkClick r:id="rId14"/>
                        </a:rPr>
                        <a:t>1144r1</a:t>
                      </a: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3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86017121"/>
              </p:ext>
            </p:extLst>
          </p:nvPr>
        </p:nvGraphicFramePr>
        <p:xfrm>
          <a:off x="533400" y="1524000"/>
          <a:ext cx="8153400" cy="4464477"/>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chemeClr val="tx1"/>
                          </a:solidFill>
                          <a:latin typeface="+mn-lt"/>
                          <a:ea typeface="+mn-ea"/>
                          <a:cs typeface="+mn-cs"/>
                          <a:hlinkClick r:id="rId2"/>
                        </a:rPr>
                        <a:t>1133r0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Some results on HARQ performance in dense deployments</a:t>
                      </a:r>
                    </a:p>
                  </a:txBody>
                  <a:tcPr marL="9525" marR="9525" marT="9525" marB="0" anchor="b"/>
                </a:tc>
                <a:tc>
                  <a:txBody>
                    <a:bodyPr/>
                    <a:lstStyle/>
                    <a:p>
                      <a:pPr algn="l" fontAlgn="b"/>
                      <a:r>
                        <a:rPr lang="en-US" sz="1200" b="0" kern="1200">
                          <a:solidFill>
                            <a:schemeClr val="tx1"/>
                          </a:solidFill>
                          <a:latin typeface="+mn-lt"/>
                          <a:ea typeface="+mn-ea"/>
                          <a:cs typeface="+mn-cs"/>
                        </a:rPr>
                        <a:t>Leif Wilhelmsson</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1291r2</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Some aspects of multi link op performance</a:t>
                      </a:r>
                    </a:p>
                  </a:txBody>
                  <a:tcPr marL="9525" marR="9525" marT="9525" marB="0" anchor="b"/>
                </a:tc>
                <a:tc>
                  <a:txBody>
                    <a:bodyPr/>
                    <a:lstStyle/>
                    <a:p>
                      <a:pPr algn="l" fontAlgn="b"/>
                      <a:r>
                        <a:rPr lang="en-US" sz="1200" b="0" kern="1200">
                          <a:solidFill>
                            <a:schemeClr val="tx1"/>
                          </a:solidFill>
                          <a:latin typeface="+mn-lt"/>
                          <a:ea typeface="+mn-ea"/>
                          <a:cs typeface="+mn-cs"/>
                        </a:rPr>
                        <a:t>Dmitry Akhmetov</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FF0000"/>
                          </a:solidFill>
                          <a:latin typeface="+mn-lt"/>
                          <a:ea typeface="+mn-ea"/>
                          <a:cs typeface="+mn-cs"/>
                        </a:rPr>
                        <a:t>1358r0</a:t>
                      </a:r>
                    </a:p>
                  </a:txBody>
                  <a:tcPr marL="9525" marR="9525" marT="9525" marB="0" anchor="b"/>
                </a:tc>
                <a:tc>
                  <a:txBody>
                    <a:bodyPr/>
                    <a:lstStyle/>
                    <a:p>
                      <a:pPr algn="l" fontAlgn="b"/>
                      <a:r>
                        <a:rPr lang="en-US" sz="1200" b="0" kern="1200" dirty="0">
                          <a:solidFill>
                            <a:schemeClr val="tx1"/>
                          </a:solidFill>
                          <a:latin typeface="+mn-lt"/>
                          <a:ea typeface="+mn-ea"/>
                          <a:cs typeface="+mn-cs"/>
                        </a:rPr>
                        <a:t>Multi-link Operation Management</a:t>
                      </a:r>
                    </a:p>
                  </a:txBody>
                  <a:tcPr marL="9525" marR="9525" marT="9525" marB="0" anchor="b"/>
                </a:tc>
                <a:tc>
                  <a:txBody>
                    <a:bodyPr/>
                    <a:lstStyle/>
                    <a:p>
                      <a:pPr algn="l" fontAlgn="b"/>
                      <a:r>
                        <a:rPr lang="en-US" sz="1200" b="0" kern="1200">
                          <a:solidFill>
                            <a:schemeClr val="tx1"/>
                          </a:solidFill>
                          <a:latin typeface="+mn-lt"/>
                          <a:ea typeface="+mn-ea"/>
                          <a:cs typeface="+mn-cs"/>
                        </a:rPr>
                        <a:t>Yongho Seok</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4"/>
                        </a:rPr>
                        <a:t>1405r0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Multi-Link Operation Channel Access Discussion</a:t>
                      </a:r>
                    </a:p>
                  </a:txBody>
                  <a:tcPr marL="9525" marR="9525" marT="9525" marB="0" anchor="b"/>
                </a:tc>
                <a:tc>
                  <a:txBody>
                    <a:bodyPr/>
                    <a:lstStyle/>
                    <a:p>
                      <a:pPr algn="l" fontAlgn="b"/>
                      <a:r>
                        <a:rPr lang="en-US" sz="1200" b="0" kern="1200">
                          <a:solidFill>
                            <a:schemeClr val="tx1"/>
                          </a:solidFill>
                          <a:latin typeface="+mn-lt"/>
                          <a:ea typeface="+mn-ea"/>
                          <a:cs typeface="+mn-cs"/>
                        </a:rPr>
                        <a:t>Sharan Naribole</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5"/>
                        </a:rPr>
                        <a:t>1451r0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Virtual BSS for Multi-AP Coordination Follow-Up</a:t>
                      </a:r>
                    </a:p>
                  </a:txBody>
                  <a:tcPr marL="9525" marR="9525" marT="9525" marB="0" anchor="b"/>
                </a:tc>
                <a:tc>
                  <a:txBody>
                    <a:bodyPr/>
                    <a:lstStyle/>
                    <a:p>
                      <a:pPr algn="l" fontAlgn="b"/>
                      <a:r>
                        <a:rPr lang="en-US" sz="1200" b="0" kern="1200">
                          <a:solidFill>
                            <a:schemeClr val="tx1"/>
                          </a:solidFill>
                          <a:latin typeface="+mn-lt"/>
                          <a:ea typeface="+mn-ea"/>
                          <a:cs typeface="+mn-cs"/>
                        </a:rPr>
                        <a:t>Sharan Naribole</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6"/>
                        </a:rPr>
                        <a:t>1459r0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HARQ applicable A-MPDU</a:t>
                      </a:r>
                    </a:p>
                  </a:txBody>
                  <a:tcPr marL="9525" marR="9525" marT="9525" marB="0" anchor="b"/>
                </a:tc>
                <a:tc>
                  <a:txBody>
                    <a:bodyPr/>
                    <a:lstStyle/>
                    <a:p>
                      <a:pPr algn="l" fontAlgn="b"/>
                      <a:r>
                        <a:rPr lang="en-US" sz="1200" b="0" kern="1200">
                          <a:solidFill>
                            <a:schemeClr val="tx1"/>
                          </a:solidFill>
                          <a:latin typeface="+mn-lt"/>
                          <a:ea typeface="+mn-ea"/>
                          <a:cs typeface="+mn-cs"/>
                        </a:rPr>
                        <a:t>Lei Huang</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7"/>
                        </a:rPr>
                        <a:t>1486r0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Further discussion for 11be preamble</a:t>
                      </a:r>
                    </a:p>
                  </a:txBody>
                  <a:tcPr marL="9525" marR="9525" marT="9525" marB="0" anchor="b"/>
                </a:tc>
                <a:tc>
                  <a:txBody>
                    <a:bodyPr/>
                    <a:lstStyle/>
                    <a:p>
                      <a:pPr algn="l" fontAlgn="b"/>
                      <a:r>
                        <a:rPr lang="en-US" sz="1200" b="0" kern="1200">
                          <a:solidFill>
                            <a:schemeClr val="tx1"/>
                          </a:solidFill>
                          <a:latin typeface="+mn-lt"/>
                          <a:ea typeface="+mn-ea"/>
                          <a:cs typeface="+mn-cs"/>
                        </a:rPr>
                        <a:t>Dongguk Lim</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8"/>
                        </a:rPr>
                        <a:t>1487r0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11be tone plan</a:t>
                      </a:r>
                    </a:p>
                  </a:txBody>
                  <a:tcPr marL="9525" marR="9525" marT="9525" marB="0" anchor="b"/>
                </a:tc>
                <a:tc>
                  <a:txBody>
                    <a:bodyPr/>
                    <a:lstStyle/>
                    <a:p>
                      <a:pPr algn="l" fontAlgn="b"/>
                      <a:r>
                        <a:rPr lang="en-US" sz="1200" b="0" kern="1200">
                          <a:solidFill>
                            <a:schemeClr val="tx1"/>
                          </a:solidFill>
                          <a:latin typeface="+mn-lt"/>
                          <a:ea typeface="+mn-ea"/>
                          <a:cs typeface="+mn-cs"/>
                        </a:rPr>
                        <a:t>Ross Jian Yu</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9"/>
                        </a:rPr>
                        <a:t>1488r0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Auto-detection in 11be</a:t>
                      </a:r>
                    </a:p>
                  </a:txBody>
                  <a:tcPr marL="9525" marR="9525" marT="9525" marB="0" anchor="b"/>
                </a:tc>
                <a:tc>
                  <a:txBody>
                    <a:bodyPr/>
                    <a:lstStyle/>
                    <a:p>
                      <a:pPr algn="l" fontAlgn="b"/>
                      <a:r>
                        <a:rPr lang="en-US" sz="1200" b="0" kern="1200">
                          <a:solidFill>
                            <a:schemeClr val="tx1"/>
                          </a:solidFill>
                          <a:latin typeface="+mn-lt"/>
                          <a:ea typeface="+mn-ea"/>
                          <a:cs typeface="+mn-cs"/>
                        </a:rPr>
                        <a:t>Ross Jian Yu</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0"/>
                        </a:rPr>
                        <a:t>1492r0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Phase Rotation for 320MHz</a:t>
                      </a:r>
                    </a:p>
                  </a:txBody>
                  <a:tcPr marL="9525" marR="9525" marT="9525" marB="0" anchor="b"/>
                </a:tc>
                <a:tc>
                  <a:txBody>
                    <a:bodyPr/>
                    <a:lstStyle/>
                    <a:p>
                      <a:pPr algn="l" fontAlgn="b"/>
                      <a:r>
                        <a:rPr lang="en-US" sz="1200" b="0" kern="1200">
                          <a:solidFill>
                            <a:schemeClr val="tx1"/>
                          </a:solidFill>
                          <a:latin typeface="+mn-lt"/>
                          <a:ea typeface="+mn-ea"/>
                          <a:cs typeface="+mn-cs"/>
                        </a:rPr>
                        <a:t>Eunsung Park</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1"/>
                        </a:rPr>
                        <a:t>1493r0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Non-OFDMA Tone Plan for 320MHz</a:t>
                      </a:r>
                    </a:p>
                  </a:txBody>
                  <a:tcPr marL="9525" marR="9525" marT="9525" marB="0" anchor="b"/>
                </a:tc>
                <a:tc>
                  <a:txBody>
                    <a:bodyPr/>
                    <a:lstStyle/>
                    <a:p>
                      <a:pPr algn="l" fontAlgn="b"/>
                      <a:r>
                        <a:rPr lang="en-US" sz="1200" b="0" kern="1200">
                          <a:solidFill>
                            <a:schemeClr val="tx1"/>
                          </a:solidFill>
                          <a:latin typeface="+mn-lt"/>
                          <a:ea typeface="+mn-ea"/>
                          <a:cs typeface="+mn-cs"/>
                        </a:rPr>
                        <a:t>Eunsung Park</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2"/>
                        </a:rPr>
                        <a:t>1495r0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Further Discussion on Feedback Overhead Reduction</a:t>
                      </a:r>
                    </a:p>
                  </a:txBody>
                  <a:tcPr marL="9525" marR="9525" marT="9525" marB="0" anchor="b"/>
                </a:tc>
                <a:tc>
                  <a:txBody>
                    <a:bodyPr/>
                    <a:lstStyle/>
                    <a:p>
                      <a:pPr algn="l" fontAlgn="b"/>
                      <a:r>
                        <a:rPr lang="en-US" sz="1200" b="0" kern="1200" dirty="0">
                          <a:solidFill>
                            <a:schemeClr val="tx1"/>
                          </a:solidFill>
                          <a:latin typeface="+mn-lt"/>
                          <a:ea typeface="+mn-ea"/>
                          <a:cs typeface="+mn-cs"/>
                        </a:rPr>
                        <a:t>Wook Bong Lee</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MIMO</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3"/>
                        </a:rPr>
                        <a:t>1505r0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Multi-link Aggregation Considerations</a:t>
                      </a:r>
                    </a:p>
                  </a:txBody>
                  <a:tcPr marL="9525" marR="9525" marT="9525" marB="0" anchor="b"/>
                </a:tc>
                <a:tc>
                  <a:txBody>
                    <a:bodyPr/>
                    <a:lstStyle/>
                    <a:p>
                      <a:pPr algn="l" fontAlgn="b"/>
                      <a:r>
                        <a:rPr lang="en-US" sz="1200" b="0" kern="1200" dirty="0">
                          <a:solidFill>
                            <a:schemeClr val="tx1"/>
                          </a:solidFill>
                          <a:latin typeface="+mn-lt"/>
                          <a:ea typeface="+mn-ea"/>
                          <a:cs typeface="+mn-cs"/>
                        </a:rPr>
                        <a:t>Sharan Naribole</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170315652"/>
                  </a:ext>
                </a:extLst>
              </a:tr>
              <a:tr h="194344">
                <a:tc>
                  <a:txBody>
                    <a:bodyPr/>
                    <a:lstStyle/>
                    <a:p>
                      <a:pPr algn="ctr" fontAlgn="b"/>
                      <a:r>
                        <a:rPr lang="en-US" sz="1200" b="0" kern="1200" dirty="0">
                          <a:solidFill>
                            <a:schemeClr val="tx1"/>
                          </a:solidFill>
                          <a:latin typeface="+mn-lt"/>
                          <a:ea typeface="+mn-ea"/>
                          <a:cs typeface="+mn-cs"/>
                          <a:hlinkClick r:id="rId14"/>
                        </a:rPr>
                        <a:t>1509r0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Discussion on Multi-link Setup</a:t>
                      </a:r>
                    </a:p>
                  </a:txBody>
                  <a:tcPr marL="9525" marR="9525" marT="9525" marB="0" anchor="b"/>
                </a:tc>
                <a:tc>
                  <a:txBody>
                    <a:bodyPr/>
                    <a:lstStyle/>
                    <a:p>
                      <a:pPr algn="l" fontAlgn="b"/>
                      <a:r>
                        <a:rPr lang="en-US" sz="1200" b="0" kern="1200">
                          <a:solidFill>
                            <a:schemeClr val="tx1"/>
                          </a:solidFill>
                          <a:latin typeface="+mn-lt"/>
                          <a:ea typeface="+mn-ea"/>
                          <a:cs typeface="+mn-cs"/>
                        </a:rPr>
                        <a:t>Insun Jang</a:t>
                      </a:r>
                    </a:p>
                  </a:txBody>
                  <a:tcPr marL="9525" marR="9525" marT="9525" marB="0" anchor="b"/>
                </a:tc>
                <a:tc>
                  <a:txBody>
                    <a:bodyPr/>
                    <a:lstStyle/>
                    <a:p>
                      <a:pPr algn="l"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5"/>
                        </a:rPr>
                        <a:t>1510r0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EHT Power saving considering multi-link</a:t>
                      </a:r>
                    </a:p>
                  </a:txBody>
                  <a:tcPr marL="9525" marR="9525" marT="9525" marB="0" anchor="b"/>
                </a:tc>
                <a:tc>
                  <a:txBody>
                    <a:bodyPr/>
                    <a:lstStyle/>
                    <a:p>
                      <a:pPr algn="l" fontAlgn="b"/>
                      <a:r>
                        <a:rPr lang="en-US" sz="1200" b="0" kern="1200">
                          <a:solidFill>
                            <a:schemeClr val="tx1"/>
                          </a:solidFill>
                          <a:latin typeface="+mn-lt"/>
                          <a:ea typeface="+mn-ea"/>
                          <a:cs typeface="+mn-cs"/>
                        </a:rPr>
                        <a:t>Jeongki Kim</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10868337"/>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chemeClr val="tx1"/>
                          </a:solidFill>
                          <a:latin typeface="+mn-lt"/>
                          <a:ea typeface="+mn-ea"/>
                          <a:cs typeface="+mn-cs"/>
                          <a:hlinkClick r:id="rId2"/>
                        </a:rPr>
                        <a:t>1511r0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Preamble autodetection for 11be</a:t>
                      </a:r>
                    </a:p>
                  </a:txBody>
                  <a:tcPr marL="9525" marR="9525" marT="9525" marB="0" anchor="b"/>
                </a:tc>
                <a:tc>
                  <a:txBody>
                    <a:bodyPr/>
                    <a:lstStyle/>
                    <a:p>
                      <a:pPr algn="l" fontAlgn="b"/>
                      <a:r>
                        <a:rPr lang="en-US" sz="1200" b="0" kern="1200">
                          <a:solidFill>
                            <a:schemeClr val="tx1"/>
                          </a:solidFill>
                          <a:latin typeface="+mn-lt"/>
                          <a:ea typeface="+mn-ea"/>
                          <a:cs typeface="+mn-cs"/>
                        </a:rPr>
                        <a:t>Lei Huang</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1512r0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Multi-link acknowledgment</a:t>
                      </a:r>
                    </a:p>
                  </a:txBody>
                  <a:tcPr marL="9525" marR="9525" marT="9525" marB="0" anchor="b"/>
                </a:tc>
                <a:tc>
                  <a:txBody>
                    <a:bodyPr/>
                    <a:lstStyle/>
                    <a:p>
                      <a:pPr algn="l" fontAlgn="b"/>
                      <a:r>
                        <a:rPr lang="en-US" sz="1200" b="0" kern="1200">
                          <a:solidFill>
                            <a:schemeClr val="tx1"/>
                          </a:solidFill>
                          <a:latin typeface="+mn-lt"/>
                          <a:ea typeface="+mn-ea"/>
                          <a:cs typeface="+mn-cs"/>
                        </a:rPr>
                        <a:t>Rojan Chitrakar</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FF0000"/>
                          </a:solidFill>
                          <a:latin typeface="+mn-lt"/>
                          <a:ea typeface="+mn-ea"/>
                          <a:cs typeface="+mn-cs"/>
                        </a:rPr>
                        <a:t>1516r0</a:t>
                      </a:r>
                    </a:p>
                  </a:txBody>
                  <a:tcPr marL="9525" marR="9525" marT="9525" marB="0" anchor="b"/>
                </a:tc>
                <a:tc>
                  <a:txBody>
                    <a:bodyPr/>
                    <a:lstStyle/>
                    <a:p>
                      <a:pPr algn="l" fontAlgn="b"/>
                      <a:r>
                        <a:rPr lang="en-US" sz="1200" b="0" kern="1200" dirty="0">
                          <a:solidFill>
                            <a:schemeClr val="tx1"/>
                          </a:solidFill>
                          <a:latin typeface="+mn-lt"/>
                          <a:ea typeface="+mn-ea"/>
                          <a:cs typeface="+mn-cs"/>
                        </a:rPr>
                        <a:t>11be Preamble Structure</a:t>
                      </a:r>
                    </a:p>
                  </a:txBody>
                  <a:tcPr marL="9525" marR="9525" marT="9525" marB="0" anchor="b"/>
                </a:tc>
                <a:tc>
                  <a:txBody>
                    <a:bodyPr/>
                    <a:lstStyle/>
                    <a:p>
                      <a:pPr algn="l" fontAlgn="b"/>
                      <a:r>
                        <a:rPr lang="en-US" sz="1200" b="0" kern="1200">
                          <a:solidFill>
                            <a:schemeClr val="tx1"/>
                          </a:solidFill>
                          <a:latin typeface="+mn-lt"/>
                          <a:ea typeface="+mn-ea"/>
                          <a:cs typeface="+mn-cs"/>
                        </a:rPr>
                        <a:t>Xiaogang Chen</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4"/>
                        </a:rPr>
                        <a:t>1519r0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Forward Compatibility for </a:t>
                      </a:r>
                      <a:r>
                        <a:rPr lang="en-US" sz="1200" b="0" kern="1200" dirty="0" err="1">
                          <a:solidFill>
                            <a:schemeClr val="tx1"/>
                          </a:solidFill>
                          <a:latin typeface="+mn-lt"/>
                          <a:ea typeface="+mn-ea"/>
                          <a:cs typeface="+mn-cs"/>
                        </a:rPr>
                        <a:t>WiFi</a:t>
                      </a:r>
                      <a:r>
                        <a:rPr lang="en-US" sz="1200" b="0" kern="1200" dirty="0">
                          <a:solidFill>
                            <a:schemeClr val="tx1"/>
                          </a:solidFill>
                          <a:latin typeface="+mn-lt"/>
                          <a:ea typeface="+mn-ea"/>
                          <a:cs typeface="+mn-cs"/>
                        </a:rPr>
                        <a:t> Preamble Design</a:t>
                      </a:r>
                    </a:p>
                  </a:txBody>
                  <a:tcPr marL="9525" marR="9525" marT="9525" marB="0" anchor="b"/>
                </a:tc>
                <a:tc>
                  <a:txBody>
                    <a:bodyPr/>
                    <a:lstStyle/>
                    <a:p>
                      <a:pPr algn="l" fontAlgn="b"/>
                      <a:r>
                        <a:rPr lang="en-US" sz="1200" b="0" kern="1200">
                          <a:solidFill>
                            <a:schemeClr val="tx1"/>
                          </a:solidFill>
                          <a:latin typeface="+mn-lt"/>
                          <a:ea typeface="+mn-ea"/>
                          <a:cs typeface="+mn-cs"/>
                        </a:rPr>
                        <a:t>Sameer Vermani</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5"/>
                        </a:rPr>
                        <a:t>1521r0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Further Thoughts on 11be Tone Plan</a:t>
                      </a:r>
                    </a:p>
                  </a:txBody>
                  <a:tcPr marL="9525" marR="9525" marT="9525" marB="0" anchor="b"/>
                </a:tc>
                <a:tc>
                  <a:txBody>
                    <a:bodyPr/>
                    <a:lstStyle/>
                    <a:p>
                      <a:pPr algn="l" fontAlgn="b"/>
                      <a:r>
                        <a:rPr lang="en-US" sz="1200" b="0" kern="1200">
                          <a:solidFill>
                            <a:schemeClr val="tx1"/>
                          </a:solidFill>
                          <a:latin typeface="+mn-lt"/>
                          <a:ea typeface="+mn-ea"/>
                          <a:cs typeface="+mn-cs"/>
                        </a:rPr>
                        <a:t>Bin Tian</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6"/>
                        </a:rPr>
                        <a:t>1523r0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Performance evaluation of deterministic service for EHT</a:t>
                      </a:r>
                    </a:p>
                  </a:txBody>
                  <a:tcPr marL="9525" marR="9525" marT="9525" marB="0" anchor="b"/>
                </a:tc>
                <a:tc>
                  <a:txBody>
                    <a:bodyPr/>
                    <a:lstStyle/>
                    <a:p>
                      <a:pPr algn="l" fontAlgn="b"/>
                      <a:r>
                        <a:rPr lang="en-US" sz="1200" b="0" kern="1200">
                          <a:solidFill>
                            <a:schemeClr val="tx1"/>
                          </a:solidFill>
                          <a:latin typeface="+mn-lt"/>
                          <a:ea typeface="+mn-ea"/>
                          <a:cs typeface="+mn-cs"/>
                        </a:rPr>
                        <a:t>Suhwook Kim</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Low Lat</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7"/>
                        </a:rPr>
                        <a:t>1524r0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Latency enhancement for EHT</a:t>
                      </a:r>
                    </a:p>
                  </a:txBody>
                  <a:tcPr marL="9525" marR="9525" marT="9525" marB="0" anchor="b"/>
                </a:tc>
                <a:tc>
                  <a:txBody>
                    <a:bodyPr/>
                    <a:lstStyle/>
                    <a:p>
                      <a:pPr algn="l" fontAlgn="b"/>
                      <a:r>
                        <a:rPr lang="en-US" sz="1200" b="0" kern="1200">
                          <a:solidFill>
                            <a:schemeClr val="tx1"/>
                          </a:solidFill>
                          <a:latin typeface="+mn-lt"/>
                          <a:ea typeface="+mn-ea"/>
                          <a:cs typeface="+mn-cs"/>
                        </a:rPr>
                        <a:t>Suhwook Kim</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Low Lat</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8"/>
                        </a:rPr>
                        <a:t>1525r0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Multi-Link Association</a:t>
                      </a:r>
                    </a:p>
                  </a:txBody>
                  <a:tcPr marL="9525" marR="9525" marT="9525" marB="0" anchor="b"/>
                </a:tc>
                <a:tc>
                  <a:txBody>
                    <a:bodyPr/>
                    <a:lstStyle/>
                    <a:p>
                      <a:pPr algn="l" fontAlgn="b"/>
                      <a:r>
                        <a:rPr lang="en-US" sz="1200" b="0" kern="1200">
                          <a:solidFill>
                            <a:schemeClr val="tx1"/>
                          </a:solidFill>
                          <a:latin typeface="+mn-lt"/>
                          <a:ea typeface="+mn-ea"/>
                          <a:cs typeface="+mn-cs"/>
                        </a:rPr>
                        <a:t>Abhishek Patil</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9"/>
                        </a:rPr>
                        <a:t>1526r0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Multi-Link Power-save</a:t>
                      </a:r>
                    </a:p>
                  </a:txBody>
                  <a:tcPr marL="9525" marR="9525" marT="9525" marB="0" anchor="b"/>
                </a:tc>
                <a:tc>
                  <a:txBody>
                    <a:bodyPr/>
                    <a:lstStyle/>
                    <a:p>
                      <a:pPr algn="l" fontAlgn="b"/>
                      <a:r>
                        <a:rPr lang="en-US" sz="1200" b="0" kern="1200">
                          <a:solidFill>
                            <a:schemeClr val="tx1"/>
                          </a:solidFill>
                          <a:latin typeface="+mn-lt"/>
                          <a:ea typeface="+mn-ea"/>
                          <a:cs typeface="+mn-cs"/>
                        </a:rPr>
                        <a:t>Abhishek Patil</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0"/>
                        </a:rPr>
                        <a:t>1528r0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Multi-Link Operation - Link Management</a:t>
                      </a:r>
                    </a:p>
                  </a:txBody>
                  <a:tcPr marL="9525" marR="9525" marT="9525" marB="0" anchor="b"/>
                </a:tc>
                <a:tc>
                  <a:txBody>
                    <a:bodyPr/>
                    <a:lstStyle/>
                    <a:p>
                      <a:pPr algn="l" fontAlgn="b"/>
                      <a:r>
                        <a:rPr lang="en-US" sz="1200" b="0" kern="1200">
                          <a:solidFill>
                            <a:schemeClr val="tx1"/>
                          </a:solidFill>
                          <a:latin typeface="+mn-lt"/>
                          <a:ea typeface="+mn-ea"/>
                          <a:cs typeface="+mn-cs"/>
                        </a:rPr>
                        <a:t>Abhishek Patil</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1"/>
                        </a:rPr>
                        <a:t>1532r0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Discussion on Multi-link Acknowledgement</a:t>
                      </a:r>
                    </a:p>
                  </a:txBody>
                  <a:tcPr marL="9525" marR="9525" marT="9525" marB="0" anchor="b"/>
                </a:tc>
                <a:tc>
                  <a:txBody>
                    <a:bodyPr/>
                    <a:lstStyle/>
                    <a:p>
                      <a:pPr algn="l" fontAlgn="b"/>
                      <a:r>
                        <a:rPr lang="en-US" sz="1200" b="0" kern="1200" dirty="0">
                          <a:solidFill>
                            <a:schemeClr val="tx1"/>
                          </a:solidFill>
                          <a:latin typeface="+mn-lt"/>
                          <a:ea typeface="+mn-ea"/>
                          <a:cs typeface="+mn-cs"/>
                        </a:rPr>
                        <a:t>Ryuichi Hirata</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2"/>
                        </a:rPr>
                        <a:t>1533r0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Consideration on Multi-AP Ack Protocol</a:t>
                      </a:r>
                    </a:p>
                  </a:txBody>
                  <a:tcPr marL="9525" marR="9525" marT="9525" marB="0" anchor="b"/>
                </a:tc>
                <a:tc>
                  <a:txBody>
                    <a:bodyPr/>
                    <a:lstStyle/>
                    <a:p>
                      <a:pPr algn="l" fontAlgn="b"/>
                      <a:r>
                        <a:rPr lang="en-US" sz="1200" b="0" kern="1200" dirty="0">
                          <a:solidFill>
                            <a:schemeClr val="tx1"/>
                          </a:solidFill>
                          <a:latin typeface="+mn-lt"/>
                          <a:ea typeface="+mn-ea"/>
                          <a:cs typeface="+mn-cs"/>
                        </a:rPr>
                        <a:t>Kosuke Aio</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3"/>
                        </a:rPr>
                        <a:t>1534r0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Coordinated Spatial Reuse Performance Analysis</a:t>
                      </a:r>
                    </a:p>
                  </a:txBody>
                  <a:tcPr marL="9525" marR="9525" marT="9525" marB="0" anchor="b"/>
                </a:tc>
                <a:tc>
                  <a:txBody>
                    <a:bodyPr/>
                    <a:lstStyle/>
                    <a:p>
                      <a:pPr algn="l" fontAlgn="b"/>
                      <a:r>
                        <a:rPr lang="en-US" sz="1200" b="0" kern="1200" dirty="0">
                          <a:solidFill>
                            <a:schemeClr val="tx1"/>
                          </a:solidFill>
                          <a:latin typeface="+mn-lt"/>
                          <a:ea typeface="+mn-ea"/>
                          <a:cs typeface="+mn-cs"/>
                        </a:rPr>
                        <a:t>Kosuke Aio</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kern="1200" dirty="0">
                          <a:solidFill>
                            <a:schemeClr val="tx1"/>
                          </a:solidFill>
                          <a:latin typeface="+mn-lt"/>
                          <a:ea typeface="+mn-ea"/>
                          <a:cs typeface="+mn-cs"/>
                          <a:hlinkClick r:id="rId14"/>
                        </a:rPr>
                        <a:t>1535r0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Sounding for AP Collaboration</a:t>
                      </a:r>
                    </a:p>
                  </a:txBody>
                  <a:tcPr marL="9525" marR="9525" marT="9525" marB="0" anchor="b"/>
                </a:tc>
                <a:tc>
                  <a:txBody>
                    <a:bodyPr/>
                    <a:lstStyle/>
                    <a:p>
                      <a:pPr algn="l" fontAlgn="b"/>
                      <a:r>
                        <a:rPr lang="en-US" sz="1200" b="0" kern="1200">
                          <a:solidFill>
                            <a:schemeClr val="tx1"/>
                          </a:solidFill>
                          <a:latin typeface="+mn-lt"/>
                          <a:ea typeface="+mn-ea"/>
                          <a:cs typeface="+mn-cs"/>
                        </a:rPr>
                        <a:t>Junghoon Suh</a:t>
                      </a:r>
                    </a:p>
                  </a:txBody>
                  <a:tcPr marL="9525" marR="9525" marT="9525" marB="0" anchor="b"/>
                </a:tc>
                <a:tc>
                  <a:txBody>
                    <a:bodyPr/>
                    <a:lstStyle/>
                    <a:p>
                      <a:pPr algn="l"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5"/>
                        </a:rPr>
                        <a:t>1536r0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a:solidFill>
                            <a:schemeClr val="tx1"/>
                          </a:solidFill>
                          <a:latin typeface="+mn-lt"/>
                          <a:ea typeface="+mn-ea"/>
                          <a:cs typeface="+mn-cs"/>
                        </a:rPr>
                        <a:t>Power Consideration for Multi-link Transmissions</a:t>
                      </a:r>
                    </a:p>
                  </a:txBody>
                  <a:tcPr marL="9525" marR="9525" marT="9525" marB="0" anchor="b"/>
                </a:tc>
                <a:tc>
                  <a:txBody>
                    <a:bodyPr/>
                    <a:lstStyle/>
                    <a:p>
                      <a:pPr algn="l" fontAlgn="b"/>
                      <a:r>
                        <a:rPr lang="en-US" sz="1200" b="0" kern="1200">
                          <a:solidFill>
                            <a:schemeClr val="tx1"/>
                          </a:solidFill>
                          <a:latin typeface="+mn-lt"/>
                          <a:ea typeface="+mn-ea"/>
                          <a:cs typeface="+mn-cs"/>
                        </a:rPr>
                        <a:t>Rojan Chitrakar</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125045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Hanoi, Vietnam</a:t>
            </a:r>
          </a:p>
          <a:p>
            <a:pPr algn="ctr">
              <a:lnSpc>
                <a:spcPct val="90000"/>
              </a:lnSpc>
              <a:buFontTx/>
              <a:buNone/>
            </a:pPr>
            <a:r>
              <a:rPr lang="en-US" sz="4000" dirty="0">
                <a:latin typeface="Arial" panose="020B0604020202020204" pitchFamily="34" charset="0"/>
              </a:rPr>
              <a:t>September 16-20,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10443463"/>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1538r0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Use of Uplink Persistent Allocation for RTA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Xin Zuo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1540r0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EHT Preamble Design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Rui Cao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1541r0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aspects of multi link op with constraints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Dmitry Akhmetov</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4"/>
                        </a:rPr>
                        <a:t>1542r0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broadcast addressed frame reception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1544r0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power save 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Minyoung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1546r0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Legacy Performance Impact on Multi-link 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6"/>
                        </a:rPr>
                        <a:t>1548r0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Channel access design for synchronized multi-links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1549r0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association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1553r0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on HARQ feedback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9"/>
                        </a:rPr>
                        <a:t>1554r1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Data Sharing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0"/>
                        </a:rPr>
                        <a:t>1555r0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Remarks on P matrices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Lopez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1"/>
                        </a:rPr>
                        <a:t>1556r0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Lean PHY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Lopez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2"/>
                        </a:rPr>
                        <a:t>1568r0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Further Discussion on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000000"/>
                          </a:solidFill>
                          <a:effectLst/>
                          <a:latin typeface="Times New Roman" panose="02020603050405020304" pitchFamily="18" charset="0"/>
                          <a:hlinkClick r:id="rId13"/>
                        </a:rPr>
                        <a:t>1569r0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Preamble Design Consideration for 11be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Li-Hsiang Sun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4" action="ppaction://hlinkfile"/>
                        </a:rPr>
                        <a:t>1573r0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One Channel Info. Feedback Method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Dandan Liang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3202830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81144050"/>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An HARQ Transmission Scheme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Adapting the 11be channel model to modern (Doppler) use cases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4"/>
                        </a:rPr>
                        <a:t>1583r0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BSS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Jarkko Kneckt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1585r0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Orthogonal Sequence based Reference Signal for LTF Reduction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Junghoon Suh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1588r0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backhaul analysis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Sigurd Schelstraete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6"/>
                        </a:rPr>
                        <a:t>1589r0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What should be the HARQ unit and why?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Imran Latif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1591r0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BA setup for multi-link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Jason Yuchen Guo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1592r0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Simulation Results for coordinated OFDMA in multi-AP 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Jason Yuchen Guo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1594r0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Beamforming/Null Steering Protocol in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1595r0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on Joint 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9"/>
                        </a:rPr>
                        <a:t>1597r0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JT performance with Multiple Impairments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1606r0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Preamble Puncturing and SIG-B Signaling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John Son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1613r0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TXOP Sharing for Delay Reduction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Yongsu Gwak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FF0000"/>
                          </a:solidFill>
                          <a:effectLst/>
                          <a:latin typeface="Times New Roman" panose="02020603050405020304" pitchFamily="18" charset="0"/>
                        </a:rPr>
                        <a:t>1614r0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procedure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Hanseul Hong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1616r0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3107124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5197086"/>
              </p:ext>
            </p:extLst>
          </p:nvPr>
        </p:nvGraphicFramePr>
        <p:xfrm>
          <a:off x="533400" y="1524000"/>
          <a:ext cx="8153400" cy="4582757"/>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1617r0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power save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942160162"/>
                  </a:ext>
                </a:extLst>
              </a:tr>
              <a:tr h="255168">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1135487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t>HARQ</a:t>
            </a:r>
          </a:p>
          <a:p>
            <a:pPr>
              <a:buFont typeface="Arial" panose="020B0604020202020204" pitchFamily="34" charset="0"/>
              <a:buChar char="•"/>
            </a:pPr>
            <a:r>
              <a:rPr lang="en-US" dirty="0"/>
              <a:t>Multi-Link</a:t>
            </a:r>
          </a:p>
          <a:p>
            <a:pPr>
              <a:buFont typeface="Arial" panose="020B0604020202020204" pitchFamily="34" charset="0"/>
              <a:buChar char="•"/>
            </a:pPr>
            <a:r>
              <a:rPr lang="en-US" dirty="0"/>
              <a:t>PHY</a:t>
            </a:r>
          </a:p>
          <a:p>
            <a:pPr>
              <a:buFont typeface="Arial" panose="020B0604020202020204" pitchFamily="34" charset="0"/>
              <a:buChar char="•"/>
            </a:pPr>
            <a:r>
              <a:rPr lang="en-US" dirty="0"/>
              <a:t>Low Latency</a:t>
            </a:r>
          </a:p>
          <a:p>
            <a:pPr>
              <a:buFont typeface="Arial" panose="020B0604020202020204" pitchFamily="34" charset="0"/>
              <a:buChar char="•"/>
            </a:pPr>
            <a:r>
              <a:rPr lang="en-US" dirty="0"/>
              <a:t>Multi-AP</a:t>
            </a:r>
          </a:p>
          <a:p>
            <a:pPr>
              <a:buFont typeface="Arial" panose="020B0604020202020204" pitchFamily="34" charset="0"/>
              <a:buChar char="•"/>
            </a:pPr>
            <a:r>
              <a:rPr lang="en-US" dirty="0"/>
              <a:t>MIMO</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July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dirty="0">
                <a:solidFill>
                  <a:schemeClr val="tx1"/>
                </a:solidFill>
              </a:rPr>
              <a:t>Ad-hoc(s) creation &amp; call for ad-hoc chair(s)</a:t>
            </a:r>
            <a:endParaRPr lang="en-US" altLang="en-US" sz="2200" dirty="0"/>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from July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Approved the following TG documents</a:t>
            </a:r>
          </a:p>
          <a:p>
            <a:pPr marL="800100" lvl="1" indent="-342900">
              <a:buFont typeface="Arial" panose="020B0604020202020204" pitchFamily="34" charset="0"/>
              <a:buChar char="•"/>
            </a:pPr>
            <a:r>
              <a:rPr lang="en-US" sz="1800" dirty="0"/>
              <a:t>TGbe channel model document (19/719r1)</a:t>
            </a:r>
          </a:p>
          <a:p>
            <a:pPr marL="800100" lvl="1" indent="-342900">
              <a:buFont typeface="Arial" panose="020B0604020202020204" pitchFamily="34" charset="0"/>
              <a:buChar char="•"/>
            </a:pPr>
            <a:r>
              <a:rPr lang="en-US" sz="1800" dirty="0"/>
              <a:t>TGbe Functional Requirements (19/722r1)</a:t>
            </a:r>
          </a:p>
          <a:p>
            <a:pPr marL="800100" lvl="1" indent="-342900">
              <a:buFont typeface="Arial" panose="020B0604020202020204" pitchFamily="34" charset="0"/>
              <a:buChar char="•"/>
            </a:pPr>
            <a:r>
              <a:rPr lang="en-US" sz="1800" dirty="0"/>
              <a:t>Specification Framework for TGbe (19/1262r2)</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Discussed 22 technical submissions covering a wide range of topics</a:t>
            </a:r>
          </a:p>
          <a:p>
            <a:pPr marL="800100" lvl="1" indent="-342900">
              <a:buFont typeface="Arial" panose="020B0604020202020204" pitchFamily="34" charset="0"/>
              <a:buChar char="•"/>
            </a:pPr>
            <a:r>
              <a:rPr lang="en-US" sz="1800" dirty="0"/>
              <a:t>Multi-AP coordination, PHY, multi-link operation, HARQ, and MIMO</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Held a joint session with IEEE802.1/TSN</a:t>
            </a:r>
          </a:p>
          <a:p>
            <a:pPr marL="800100" lvl="1" indent="-342900">
              <a:buFont typeface="Arial" panose="020B0604020202020204" pitchFamily="34" charset="0"/>
              <a:buChar char="•"/>
            </a:pPr>
            <a:r>
              <a:rPr lang="en-US" sz="1800" dirty="0"/>
              <a:t>Intro to IEEE802.1 TSN, part of the picture for </a:t>
            </a:r>
            <a:r>
              <a:rPr lang="en-US" sz="1800" dirty="0" err="1"/>
              <a:t>TSN+Wireless</a:t>
            </a:r>
            <a:r>
              <a:rPr lang="en-US" sz="1800" dirty="0"/>
              <a:t>, </a:t>
            </a:r>
          </a:p>
          <a:p>
            <a:pPr marL="800100" lvl="1" indent="-342900">
              <a:buFont typeface="Arial" panose="020B0604020202020204" pitchFamily="34" charset="0"/>
              <a:buChar char="•"/>
            </a:pPr>
            <a:r>
              <a:rPr lang="en-US" sz="1800" dirty="0"/>
              <a:t>TSN for .11 with potential extensions, and improving WLAN reliability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July 2019 meeting to today:</a:t>
            </a:r>
          </a:p>
          <a:p>
            <a:r>
              <a:rPr lang="en-US" sz="2000" dirty="0">
                <a:hlinkClick r:id="rId2"/>
              </a:rPr>
              <a:t>	</a:t>
            </a:r>
            <a:r>
              <a:rPr lang="en-US" sz="2000" dirty="0">
                <a:hlinkClick r:id="rId3"/>
              </a:rPr>
              <a:t>https://mentor.ieee.org/802.11/dcn/19/11-19-1356-00-00be-meeting-minutes-july-2019.docx</a:t>
            </a:r>
            <a:endParaRPr lang="en-US" sz="2000" dirty="0"/>
          </a:p>
          <a:p>
            <a:r>
              <a:rPr lang="en-US" sz="2000" dirty="0">
                <a:hlinkClick r:id="rId4"/>
              </a:rPr>
              <a:t>	</a:t>
            </a:r>
            <a:r>
              <a:rPr lang="en-US" sz="2000" dirty="0">
                <a:hlinkClick r:id="rId5"/>
              </a:rPr>
              <a:t>https://mentor.ieee.org/802.11/dcn/19/11-19-1401-08-00be-telephone-conference-meeting-minutes-august-and-september-2019.docx</a:t>
            </a:r>
            <a:endParaRPr lang="en-US" sz="2000" dirty="0"/>
          </a:p>
          <a:p>
            <a:endParaRPr lang="en-US" sz="2000" dirty="0"/>
          </a:p>
          <a:p>
            <a:r>
              <a:rPr lang="en-US" sz="2000" dirty="0"/>
              <a:t>Move: 					Second: </a:t>
            </a:r>
          </a:p>
          <a:p>
            <a:r>
              <a:rPr lang="en-US" sz="2000" dirty="0"/>
              <a:t>Discussion:</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373504"/>
            <a:ext cx="7770813" cy="2101902"/>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At least two ad-hoc groups (MAC and PHY)?</a:t>
            </a:r>
          </a:p>
          <a:p>
            <a:pPr marL="800100" lvl="1" indent="-342900">
              <a:buFont typeface="Arial" panose="020B0604020202020204" pitchFamily="34" charset="0"/>
              <a:buChar char="•"/>
            </a:pPr>
            <a:r>
              <a:rPr lang="en-US" sz="1400" dirty="0"/>
              <a:t>Any other ad-hoc group?</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At least one chair is needed for each ad-hoc group</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subsequent session</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TGbe Chair</a:t>
            </a: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35137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35068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2nd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97180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97180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619283"/>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619283"/>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18187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55110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619283"/>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619283"/>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694369"/>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694368"/>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798846"/>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737291"/>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Ad-Hoc 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Ad-Hoc Chairs?</a:t>
            </a:r>
          </a:p>
          <a:p>
            <a:pPr lvl="1">
              <a:buFont typeface="Arial" panose="020B0604020202020204" pitchFamily="34" charset="0"/>
              <a:buChar char="•"/>
            </a:pPr>
            <a:r>
              <a:rPr lang="en-US" sz="1800" dirty="0"/>
              <a:t>TBD</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Ad-Hoc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Ad-Hoc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Ad-Hoc Chairs with TG majority</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938608"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Ad-Hoc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2013949"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Ad-Hoc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0329640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9D88-4C9C-4B54-8A61-61DE7666D352}"/>
              </a:ext>
            </a:extLst>
          </p:cNvPr>
          <p:cNvSpPr>
            <a:spLocks noGrp="1"/>
          </p:cNvSpPr>
          <p:nvPr>
            <p:ph type="title"/>
          </p:nvPr>
        </p:nvSpPr>
        <p:spPr/>
        <p:txBody>
          <a:bodyPr/>
          <a:lstStyle/>
          <a:p>
            <a:r>
              <a:rPr lang="en-US" dirty="0"/>
              <a:t>Call For Ad-Hoc Chair(s)</a:t>
            </a:r>
          </a:p>
        </p:txBody>
      </p:sp>
      <p:sp>
        <p:nvSpPr>
          <p:cNvPr id="3" name="Content Placeholder 2">
            <a:extLst>
              <a:ext uri="{FF2B5EF4-FFF2-40B4-BE49-F238E27FC236}">
                <a16:creationId xmlns:a16="http://schemas.microsoft.com/office/drawing/2014/main" id="{1F20FB25-12D9-462B-ABAC-EF0CD00FC756}"/>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47726D7-07B5-417B-A8EC-418F11918856}"/>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8D0F7F3-264F-41D5-8BD9-860979E6CF5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DCEE1-BEC3-4223-A6E1-895F469A8CD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337315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A2ED-E14B-45A5-8C7A-0F9454D9F2C3}"/>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9FEA64C-81FC-48A2-9D51-905C6BDA23DF}"/>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C2536562-3B97-4B66-A8D1-F58F70460D5B}"/>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D7BE0C0-07D4-412B-A5D7-6FB56455EA2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B3EFFA-1390-42A4-8A0E-E162489A322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3865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89530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48D7-4D08-43E2-8B1F-F84107289B6B}"/>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5210C35-A76A-4334-8182-079B0EB21A5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F2A78D88-397C-43CD-A416-51B71AA3EE7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114891E5-738B-41AF-9B6D-B0EA9DB5A7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A780643-F5F7-4CF6-AB63-CC3EA0C608E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54531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D0EC-2825-4B94-8ECB-316572A3E46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3A3FAF69-F30D-480E-B0C6-656CD47A49AA}"/>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9BF5E08D-E84A-449D-BB11-35784B4B2CF6}"/>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F1D46F23-EC30-41FC-999C-557A03DF87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43B965-F4F9-4502-B692-AFE5FAEDEC2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534249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D4F2A-D4BE-4541-8EA4-A81FD8A7D4B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FBC876E5-D4D6-4E3C-AC85-DE7564773A85}"/>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27D19B8B-1111-4EA4-A31C-E560759BEFE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C4835D0-833E-422F-81C0-293A84B3E7F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D36362-CA0B-4D94-BDEC-722E196F009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276046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7024258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0897515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buFont typeface="Arial" panose="020B0604020202020204" pitchFamily="34" charset="0"/>
              <a:buChar char="•"/>
            </a:pPr>
            <a:r>
              <a:rPr lang="en-US" altLang="en-US" dirty="0">
                <a:solidFill>
                  <a:schemeClr val="tx1"/>
                </a:solidFill>
              </a:rPr>
              <a:t>Ad-hoc chair(s) elections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November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9D88-4C9C-4B54-8A61-61DE7666D352}"/>
              </a:ext>
            </a:extLst>
          </p:cNvPr>
          <p:cNvSpPr>
            <a:spLocks noGrp="1"/>
          </p:cNvSpPr>
          <p:nvPr>
            <p:ph type="title"/>
          </p:nvPr>
        </p:nvSpPr>
        <p:spPr/>
        <p:txBody>
          <a:bodyPr/>
          <a:lstStyle/>
          <a:p>
            <a:r>
              <a:rPr lang="en-US"/>
              <a:t>Final Call </a:t>
            </a:r>
            <a:r>
              <a:rPr lang="en-US" dirty="0"/>
              <a:t>For Ad-Hoc Chair(s)</a:t>
            </a:r>
          </a:p>
        </p:txBody>
      </p:sp>
      <p:sp>
        <p:nvSpPr>
          <p:cNvPr id="3" name="Content Placeholder 2">
            <a:extLst>
              <a:ext uri="{FF2B5EF4-FFF2-40B4-BE49-F238E27FC236}">
                <a16:creationId xmlns:a16="http://schemas.microsoft.com/office/drawing/2014/main" id="{1F20FB25-12D9-462B-ABAC-EF0CD00FC756}"/>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47726D7-07B5-417B-A8EC-418F1191885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8D0F7F3-264F-41D5-8BD9-860979E6CF5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DCEE1-BEC3-4223-A6E1-895F469A8CD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207524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CE7D-FA82-419D-98E7-BF6AD278CAFF}"/>
              </a:ext>
            </a:extLst>
          </p:cNvPr>
          <p:cNvSpPr>
            <a:spLocks noGrp="1"/>
          </p:cNvSpPr>
          <p:nvPr>
            <p:ph type="title"/>
          </p:nvPr>
        </p:nvSpPr>
        <p:spPr/>
        <p:txBody>
          <a:bodyPr/>
          <a:lstStyle/>
          <a:p>
            <a:r>
              <a:rPr lang="en-US" dirty="0"/>
              <a:t>Ad-hoc chair(s) election</a:t>
            </a:r>
          </a:p>
        </p:txBody>
      </p:sp>
      <p:sp>
        <p:nvSpPr>
          <p:cNvPr id="3" name="Content Placeholder 2">
            <a:extLst>
              <a:ext uri="{FF2B5EF4-FFF2-40B4-BE49-F238E27FC236}">
                <a16:creationId xmlns:a16="http://schemas.microsoft.com/office/drawing/2014/main" id="{416AA740-9BB6-4087-9C99-B9AC6C19CE4E}"/>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Candidates for ad-hoc chairs</a:t>
            </a:r>
          </a:p>
          <a:p>
            <a:pPr lvl="1">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3E0EFC4C-6C94-487D-B9C9-B696ACEEB3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C7325DA-8B45-4E50-AB40-B0607BD5D2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651E6CC-3954-4E94-A9C3-C6884865FC8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280096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01617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November 2019</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September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33238</TotalTime>
  <Words>3070</Words>
  <Application>Microsoft Office PowerPoint</Application>
  <PresentationFormat>On-screen Show (4:3)</PresentationFormat>
  <Paragraphs>931</Paragraphs>
  <Slides>49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6" baseType="lpstr">
      <vt:lpstr>Arial</vt:lpstr>
      <vt:lpstr>Arial Black</vt:lpstr>
      <vt:lpstr>Calibri</vt:lpstr>
      <vt:lpstr>Monotype Sorts</vt:lpstr>
      <vt:lpstr>Times New Roman</vt:lpstr>
      <vt:lpstr>Office Theme</vt:lpstr>
      <vt:lpstr>Document</vt:lpstr>
      <vt:lpstr>TGbe September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Summary from Conf Calls</vt:lpstr>
      <vt:lpstr>Back-Logged Submission’s List</vt:lpstr>
      <vt:lpstr>Straw Polls Submission’s List</vt:lpstr>
      <vt:lpstr>Submission’s List (1)</vt:lpstr>
      <vt:lpstr>Submission’s List (2)</vt:lpstr>
      <vt:lpstr>Submission’s List (3)</vt:lpstr>
      <vt:lpstr>Submission’s List (4)</vt:lpstr>
      <vt:lpstr>Submission’s List (5)</vt:lpstr>
      <vt:lpstr>Order of Topics</vt:lpstr>
      <vt:lpstr>Agenda for Monday PM1</vt:lpstr>
      <vt:lpstr>Summary from July 2019 meeting</vt:lpstr>
      <vt:lpstr>Approve TG Minutes</vt:lpstr>
      <vt:lpstr>Proposed TG Structure</vt:lpstr>
      <vt:lpstr>Ad-Hoc Chairs Election Process</vt:lpstr>
      <vt:lpstr>Call For Ad-Hoc Chair(s)</vt:lpstr>
      <vt:lpstr>Submissions</vt:lpstr>
      <vt:lpstr>Agenda for Monday EVE</vt:lpstr>
      <vt:lpstr>Submissions</vt:lpstr>
      <vt:lpstr>Agenda for Tuesday PM1</vt:lpstr>
      <vt:lpstr>Submissions</vt:lpstr>
      <vt:lpstr>Agenda for Tuesday EVE</vt:lpstr>
      <vt:lpstr>Submissions</vt:lpstr>
      <vt:lpstr>Agenda for Wednesday PM2</vt:lpstr>
      <vt:lpstr>Submissions</vt:lpstr>
      <vt:lpstr>Agenda for Thursday AM2</vt:lpstr>
      <vt:lpstr>Submissions</vt:lpstr>
      <vt:lpstr>Agenda for Thursday PM2</vt:lpstr>
      <vt:lpstr>Final Call For Ad-Hoc Chair(s)</vt:lpstr>
      <vt:lpstr>Ad-hoc chair(s) election</vt:lpstr>
      <vt:lpstr>Submissions</vt:lpstr>
      <vt:lpstr>Teleconference Plan</vt:lpstr>
      <vt:lpstr>Goals for November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932</cp:revision>
  <cp:lastPrinted>1601-01-01T00:00:00Z</cp:lastPrinted>
  <dcterms:created xsi:type="dcterms:W3CDTF">2017-01-26T15:28:16Z</dcterms:created>
  <dcterms:modified xsi:type="dcterms:W3CDTF">2019-09-15T23:30:14Z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