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742" r:id="rId16"/>
    <p:sldId id="677" r:id="rId17"/>
    <p:sldId id="721" r:id="rId18"/>
    <p:sldId id="737" r:id="rId19"/>
    <p:sldId id="733" r:id="rId20"/>
    <p:sldId id="738" r:id="rId21"/>
    <p:sldId id="748" r:id="rId22"/>
    <p:sldId id="751" r:id="rId23"/>
    <p:sldId id="744" r:id="rId24"/>
    <p:sldId id="736" r:id="rId25"/>
    <p:sldId id="749" r:id="rId26"/>
    <p:sldId id="753" r:id="rId27"/>
    <p:sldId id="754" r:id="rId28"/>
    <p:sldId id="747" r:id="rId29"/>
    <p:sldId id="745" r:id="rId30"/>
    <p:sldId id="750" r:id="rId31"/>
    <p:sldId id="739" r:id="rId32"/>
    <p:sldId id="740" r:id="rId33"/>
    <p:sldId id="741" r:id="rId34"/>
    <p:sldId id="732" r:id="rId35"/>
    <p:sldId id="728" r:id="rId36"/>
    <p:sldId id="743" r:id="rId37"/>
    <p:sldId id="746" r:id="rId38"/>
    <p:sldId id="752" r:id="rId39"/>
    <p:sldId id="707" r:id="rId40"/>
    <p:sldId id="684" r:id="rId41"/>
    <p:sldId id="590" r:id="rId42"/>
    <p:sldId id="516" r:id="rId4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60" d="100"/>
          <a:sy n="60" d="100"/>
        </p:scale>
        <p:origin x="686" y="-79"/>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802.11-19/1374r3</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6498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42573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66901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49060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5909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37870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717970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9090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13261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2261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6781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748431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892223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952965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26020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486294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80599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802.11-19/1374r3</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39</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41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42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802.11-19/1374r5</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008-01-000m-minutes-for-revmd-july-2019-vienn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9/11-19-1450-00-000m-minutes-for-revmd-aug-2019-toronto.docx" TargetMode="External"/><Relationship Id="rId5" Type="http://schemas.openxmlformats.org/officeDocument/2006/relationships/hyperlink" Target="https://mentor.ieee.org/802.11/dcn/19/11-19-1238-01-000m-telecon-minutes-for-revmd-july-11.docx" TargetMode="External"/><Relationship Id="rId4" Type="http://schemas.openxmlformats.org/officeDocument/2006/relationships/hyperlink" Target="https://mentor.ieee.org/802.11/dcn/19/11-19-1382-06-000m-tgmd-2019-july-august-september-teleconference-minute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9/11-19-0142-10-000m-revmd-wg-lb236-comments-for-editor-ad-hoc.xls"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hyperlink" Target="https://mentor.ieee.org/802.11/dcn/19/11-19-0143-13-000m-revmd-editor2-lb236-comments.xls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urldefense.proofpoint.com/v2/url?u=https-3A__mentor.ieee.org_802.11_dcn_19_11-2D19-2D1286-2D01-2D000m-2Dlb236-2Dsome-2Dxdmg-2Dphy-2Dcids.docx&amp;d=DwMGaQ&amp;c=C5b8zRQO1miGmBeVZ2LFWg&amp;r=NTHtA_KHOOrju0kuqznMMhn2PgeiJdiVcWeUfvVgSN4&amp;m=2pFUbiE-FUQgExZ9HSwsuo5_1IBmcTEKnZ-fY5ztptk&amp;s=eAUl9Lnvk8ASXDsc-XP6gfqQgNbv1FHCp5_7gib4s0M&amp;e="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9/11-19-1173-17-000m-pwe-in-constant-time.docx"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7/11-17-0927-50-000m-revmd-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hyperlink" Target="https://mentor.ieee.org/802.11/dcn/19/11-19-0449-13-000m-revmd-lb236-gen-comments.xls" TargetMode="External"/><Relationship Id="rId4" Type="http://schemas.openxmlformats.org/officeDocument/2006/relationships/hyperlink" Target="https://mentor.ieee.org/802.11/dcn/19/11-19-0156-09-000m-lb236-revmd-phy-sec-comments.xls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0449-13-000m-revmd-lb236-gen-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hyperlink" Target="https://mentor.ieee.org/802.11/dcn/19/11-19-0156-13-000m-lb236-revmd-phy-sec-comments.xlsx" TargetMode="External"/><Relationship Id="rId4" Type="http://schemas.openxmlformats.org/officeDocument/2006/relationships/hyperlink" Target="https://mentor.ieee.org/802.11/dcn/17/11-17-0927-48-000m-revmd-mac-comments.xls%20except%20for%202082"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1444-04-000m-proposed-changes-re-ieee-sa-mec-comment-related-to-draft-2-1-of-ieee-p802-11revmd.docx"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7/11-17-0927-44-000m-revmd-mac-comments.xls"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5" Type="http://schemas.openxmlformats.org/officeDocument/2006/relationships/hyperlink" Target="https://mentor.ieee.org/802.11/dcn/19/11-19-0449-12-000m-revmd-lb236-gen-comments.xls" TargetMode="External"/><Relationship Id="rId4" Type="http://schemas.openxmlformats.org/officeDocument/2006/relationships/hyperlink" Target="https://mentor.ieee.org/802.11/dcn/19/11-19-0156-09-000m-lb236-revmd-phy-sec-comments.xls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2019-09-16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404"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262"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Now open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Approximately 60 comments remain to be resolved</a:t>
            </a:r>
            <a:endParaRPr lang="en-US" altLang="zh-CN" dirty="0"/>
          </a:p>
          <a:p>
            <a:pPr>
              <a:lnSpc>
                <a:spcPct val="90000"/>
              </a:lnSpc>
            </a:pPr>
            <a:r>
              <a:rPr lang="en-US" altLang="zh-CN" dirty="0"/>
              <a:t>Since </a:t>
            </a:r>
            <a:r>
              <a:rPr lang="en-US" altLang="zh-CN" dirty="0" smtClean="0"/>
              <a:t>July </a:t>
            </a:r>
            <a:r>
              <a:rPr lang="en-US" altLang="zh-CN" dirty="0"/>
              <a:t>2019 meeting</a:t>
            </a:r>
          </a:p>
          <a:p>
            <a:pPr lvl="1">
              <a:lnSpc>
                <a:spcPct val="90000"/>
              </a:lnSpc>
            </a:pPr>
            <a:r>
              <a:rPr lang="en-US" altLang="zh-CN" dirty="0" smtClean="0"/>
              <a:t>Seven teleconferences and an Ad-hoc meeting were held </a:t>
            </a:r>
            <a:r>
              <a:rPr lang="en-US" altLang="zh-CN" dirty="0"/>
              <a:t>to continue comment resolution</a:t>
            </a:r>
          </a:p>
          <a:p>
            <a:pPr>
              <a:lnSpc>
                <a:spcPct val="90000"/>
              </a:lnSpc>
            </a:pPr>
            <a:r>
              <a:rPr lang="en-US" altLang="zh-CN" dirty="0" smtClean="0"/>
              <a:t>September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for September - November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 for recirculation LB comments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11-19-1374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TextBox 4"/>
          <p:cNvSpPr txBox="1"/>
          <p:nvPr/>
        </p:nvSpPr>
        <p:spPr>
          <a:xfrm>
            <a:off x="2057400" y="1905000"/>
            <a:ext cx="3387274" cy="646331"/>
          </a:xfrm>
          <a:prstGeom prst="rect">
            <a:avLst/>
          </a:prstGeom>
          <a:noFill/>
        </p:spPr>
        <p:txBody>
          <a:bodyPr wrap="none" rtlCol="0">
            <a:spAutoFit/>
          </a:bodyPr>
          <a:lstStyle/>
          <a:p>
            <a:r>
              <a:rPr lang="en-US" sz="3600" dirty="0" smtClean="0"/>
              <a:t>Tuesday Motions</a:t>
            </a:r>
            <a:endParaRPr lang="en-GB" sz="3600" dirty="0"/>
          </a:p>
        </p:txBody>
      </p:sp>
    </p:spTree>
    <p:extLst>
      <p:ext uri="{BB962C8B-B14F-4D97-AF65-F5344CB8AC3E}">
        <p14:creationId xmlns:p14="http://schemas.microsoft.com/office/powerpoint/2010/main" val="2826159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meeting minutes: </a:t>
            </a:r>
          </a:p>
          <a:p>
            <a:pPr lvl="2">
              <a:lnSpc>
                <a:spcPct val="80000"/>
              </a:lnSpc>
            </a:pPr>
            <a:r>
              <a:rPr lang="en-US" altLang="en-US" dirty="0">
                <a:hlinkClick r:id="rId3"/>
              </a:rPr>
              <a:t>https://</a:t>
            </a:r>
            <a:r>
              <a:rPr lang="en-US" altLang="en-US" dirty="0" smtClean="0">
                <a:hlinkClick r:id="rId3"/>
              </a:rPr>
              <a:t>mentor.ieee.org/802.11/dcn/19/11-19-1008-01-000m-minutes-for-revmd-july-2019-vienna.docx</a:t>
            </a:r>
            <a:r>
              <a:rPr lang="en-US" altLang="en-US" dirty="0" smtClean="0"/>
              <a:t> </a:t>
            </a:r>
          </a:p>
          <a:p>
            <a:pPr lvl="1">
              <a:lnSpc>
                <a:spcPct val="80000"/>
              </a:lnSpc>
            </a:pPr>
            <a:r>
              <a:rPr lang="en-US" altLang="en-US" dirty="0" smtClean="0"/>
              <a:t>Teleconference and ad-hoc minutes:</a:t>
            </a:r>
          </a:p>
          <a:p>
            <a:pPr lvl="2">
              <a:lnSpc>
                <a:spcPct val="80000"/>
              </a:lnSpc>
            </a:pPr>
            <a:r>
              <a:rPr lang="en-US" altLang="en-US" dirty="0">
                <a:hlinkClick r:id="rId4"/>
              </a:rPr>
              <a:t>https://</a:t>
            </a:r>
            <a:r>
              <a:rPr lang="en-US" altLang="en-US" dirty="0" smtClean="0">
                <a:hlinkClick r:id="rId4"/>
              </a:rPr>
              <a:t>mentor.ieee.org/802.11/dcn/19/11-19-1382-06-000m-tgmd-2019-july-august-september-teleconference-minutes.docx</a:t>
            </a:r>
            <a:r>
              <a:rPr lang="en-US" altLang="en-US" dirty="0" smtClean="0"/>
              <a:t> </a:t>
            </a:r>
          </a:p>
          <a:p>
            <a:pPr lvl="2">
              <a:lnSpc>
                <a:spcPct val="80000"/>
              </a:lnSpc>
            </a:pPr>
            <a:r>
              <a:rPr lang="en-US" altLang="en-US" dirty="0">
                <a:hlinkClick r:id="rId5"/>
              </a:rPr>
              <a:t>https://</a:t>
            </a:r>
            <a:r>
              <a:rPr lang="en-US" altLang="en-US" dirty="0" smtClean="0">
                <a:hlinkClick r:id="rId5"/>
              </a:rPr>
              <a:t>mentor.ieee.org/802.11/dcn/19/11-19-1238-01-000m-telecon-minutes-for-revmd-july-11.docx</a:t>
            </a:r>
            <a:r>
              <a:rPr lang="en-US" altLang="en-US" dirty="0" smtClean="0"/>
              <a:t> </a:t>
            </a:r>
          </a:p>
          <a:p>
            <a:pPr lvl="2">
              <a:lnSpc>
                <a:spcPct val="80000"/>
              </a:lnSpc>
            </a:pPr>
            <a:r>
              <a:rPr lang="en-US" altLang="en-US" dirty="0" smtClean="0">
                <a:hlinkClick r:id="rId6"/>
              </a:rPr>
              <a:t>https</a:t>
            </a:r>
            <a:r>
              <a:rPr lang="en-US" altLang="en-US" dirty="0">
                <a:hlinkClick r:id="rId6"/>
              </a:rPr>
              <a:t>://</a:t>
            </a:r>
            <a:r>
              <a:rPr lang="en-US" altLang="en-US" dirty="0" smtClean="0">
                <a:hlinkClick r:id="rId6"/>
              </a:rPr>
              <a:t>mentor.ieee.org/802.11/dcn/19/11-19-1450-00-000m-minutes-for-revmd-aug-2019-toronto.docx</a:t>
            </a:r>
            <a:r>
              <a:rPr lang="en-US" altLang="en-US" dirty="0" smtClean="0"/>
              <a:t> </a:t>
            </a:r>
          </a:p>
          <a:p>
            <a:pPr>
              <a:lnSpc>
                <a:spcPct val="80000"/>
              </a:lnSpc>
            </a:pPr>
            <a:r>
              <a:rPr lang="en-US" altLang="en-US" dirty="0" smtClean="0"/>
              <a:t>Moved</a:t>
            </a:r>
            <a:r>
              <a:rPr lang="en-US" altLang="en-US" dirty="0" smtClean="0"/>
              <a:t>: Michael </a:t>
            </a:r>
            <a:r>
              <a:rPr lang="en-US" altLang="en-US" dirty="0" err="1" smtClean="0"/>
              <a:t>Montemurro</a:t>
            </a:r>
            <a:endParaRPr lang="en-US" altLang="en-US" dirty="0" smtClean="0"/>
          </a:p>
          <a:p>
            <a:pPr>
              <a:lnSpc>
                <a:spcPct val="80000"/>
              </a:lnSpc>
            </a:pPr>
            <a:r>
              <a:rPr lang="en-US" altLang="en-US" dirty="0" smtClean="0"/>
              <a:t>Seconded:  </a:t>
            </a:r>
            <a:r>
              <a:rPr lang="en-US" altLang="en-US" dirty="0" smtClean="0"/>
              <a:t>Emily Qi</a:t>
            </a:r>
            <a:endParaRPr lang="en-US" altLang="en-US" dirty="0" smtClean="0"/>
          </a:p>
          <a:p>
            <a:pPr>
              <a:lnSpc>
                <a:spcPct val="80000"/>
              </a:lnSpc>
            </a:pPr>
            <a:r>
              <a:rPr lang="en-US" altLang="en-US" dirty="0" smtClean="0"/>
              <a:t>Result: </a:t>
            </a:r>
            <a:r>
              <a:rPr lang="en-US" altLang="en-US" dirty="0" smtClean="0"/>
              <a:t>Unanimous approval</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124 – GEN CIDS: July, </a:t>
            </a:r>
            <a:r>
              <a:rPr lang="en-US" altLang="en-US" dirty="0" err="1" smtClean="0"/>
              <a:t>telecons</a:t>
            </a:r>
            <a:r>
              <a:rPr lang="en-US" altLang="en-US" dirty="0" smtClean="0"/>
              <a:t>, </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resolutions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Vienna </a:t>
            </a:r>
            <a:r>
              <a:rPr lang="en-GB" sz="1800" dirty="0" smtClean="0"/>
              <a:t>Thursday” </a:t>
            </a:r>
            <a:r>
              <a:rPr lang="en-GB" sz="1800" dirty="0"/>
              <a:t>4 CIDs </a:t>
            </a:r>
            <a:endParaRPr lang="en-GB" sz="1800" dirty="0" smtClean="0"/>
          </a:p>
          <a:p>
            <a:pPr lvl="1">
              <a:lnSpc>
                <a:spcPct val="80000"/>
              </a:lnSpc>
            </a:pPr>
            <a:r>
              <a:rPr lang="en-GB" sz="1800" dirty="0" smtClean="0"/>
              <a:t>“GEN </a:t>
            </a:r>
            <a:r>
              <a:rPr lang="en-GB" sz="1800" dirty="0"/>
              <a:t>Motion </a:t>
            </a:r>
            <a:r>
              <a:rPr lang="en-GB" sz="1800" dirty="0" err="1"/>
              <a:t>Telecon</a:t>
            </a:r>
            <a:r>
              <a:rPr lang="en-GB" sz="1800" dirty="0"/>
              <a:t>- July </a:t>
            </a:r>
            <a:r>
              <a:rPr lang="en-GB" sz="1800" dirty="0" smtClean="0"/>
              <a:t>30” </a:t>
            </a:r>
            <a:r>
              <a:rPr lang="en-GB" sz="1800" dirty="0" smtClean="0"/>
              <a:t>3 </a:t>
            </a:r>
            <a:r>
              <a:rPr lang="en-GB" sz="1800" dirty="0" smtClean="0"/>
              <a:t>CIDs </a:t>
            </a:r>
          </a:p>
          <a:p>
            <a:pPr lvl="1">
              <a:lnSpc>
                <a:spcPct val="80000"/>
              </a:lnSpc>
            </a:pPr>
            <a:r>
              <a:rPr lang="en-GB" sz="1800" dirty="0" smtClean="0"/>
              <a:t>“GEN </a:t>
            </a:r>
            <a:r>
              <a:rPr lang="en-GB" sz="1800" dirty="0"/>
              <a:t>Motion </a:t>
            </a:r>
            <a:r>
              <a:rPr lang="en-GB" sz="1800" dirty="0" err="1"/>
              <a:t>Telecon</a:t>
            </a:r>
            <a:r>
              <a:rPr lang="en-GB" sz="1800" dirty="0"/>
              <a:t> - Aug 2 </a:t>
            </a:r>
            <a:r>
              <a:rPr lang="en-GB" sz="1800" dirty="0" smtClean="0"/>
              <a:t>– 9” 4 </a:t>
            </a:r>
            <a:r>
              <a:rPr lang="en-GB" sz="1800" dirty="0"/>
              <a:t>CIDs </a:t>
            </a:r>
            <a:endParaRPr lang="en-GB" sz="1800" dirty="0" smtClean="0"/>
          </a:p>
          <a:p>
            <a:pPr lvl="1">
              <a:lnSpc>
                <a:spcPct val="80000"/>
              </a:lnSpc>
            </a:pPr>
            <a:r>
              <a:rPr lang="en-US" altLang="en-US" sz="1800" dirty="0" smtClean="0"/>
              <a:t>“</a:t>
            </a:r>
            <a:r>
              <a:rPr lang="en-US" altLang="en-US" sz="1800" dirty="0" err="1" smtClean="0"/>
              <a:t>GENMotionTeleconAugToronto</a:t>
            </a:r>
            <a:r>
              <a:rPr lang="en-US" altLang="en-US" sz="1800" dirty="0" smtClean="0"/>
              <a:t>” 11 CIDS</a:t>
            </a:r>
          </a:p>
          <a:p>
            <a:pPr lvl="1">
              <a:lnSpc>
                <a:spcPct val="80000"/>
              </a:lnSpc>
            </a:pPr>
            <a:r>
              <a:rPr lang="en-GB" sz="1800" dirty="0" smtClean="0"/>
              <a:t>“GEN </a:t>
            </a:r>
            <a:r>
              <a:rPr lang="en-GB" sz="1800" dirty="0"/>
              <a:t>Motion </a:t>
            </a:r>
            <a:r>
              <a:rPr lang="en-GB" sz="1800" dirty="0" err="1"/>
              <a:t>Telecon</a:t>
            </a:r>
            <a:r>
              <a:rPr lang="en-GB" sz="1800" dirty="0"/>
              <a:t> - Sept </a:t>
            </a:r>
            <a:r>
              <a:rPr lang="en-GB" sz="1800" dirty="0" smtClean="0"/>
              <a:t>3” </a:t>
            </a:r>
            <a:r>
              <a:rPr lang="en-GB" sz="1800" dirty="0"/>
              <a:t>2 CIDs</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Jon Rosdahl</a:t>
            </a:r>
            <a:endParaRPr lang="en-US" altLang="en-US" sz="2000" dirty="0"/>
          </a:p>
          <a:p>
            <a:pPr>
              <a:lnSpc>
                <a:spcPct val="80000"/>
              </a:lnSpc>
            </a:pPr>
            <a:r>
              <a:rPr lang="en-US" altLang="en-US" sz="2000" dirty="0" smtClean="0"/>
              <a:t>Seconded: </a:t>
            </a:r>
            <a:r>
              <a:rPr lang="en-US" altLang="en-US" sz="2000" dirty="0" smtClean="0"/>
              <a:t>Emily Qi</a:t>
            </a:r>
            <a:endParaRPr lang="en-US" altLang="en-US" sz="2000" dirty="0" smtClean="0"/>
          </a:p>
          <a:p>
            <a:pPr>
              <a:lnSpc>
                <a:spcPct val="80000"/>
              </a:lnSpc>
            </a:pPr>
            <a:r>
              <a:rPr lang="en-US" altLang="en-US" sz="2000" dirty="0" smtClean="0"/>
              <a:t>Result: </a:t>
            </a:r>
            <a:r>
              <a:rPr lang="en-US" altLang="en-US" sz="2000" dirty="0" smtClean="0"/>
              <a:t>13-0-1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125  </a:t>
            </a:r>
            <a:r>
              <a:rPr lang="en-US" altLang="en-US" dirty="0" smtClean="0"/>
              <a:t>– CID 2606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a:t>
            </a:r>
            <a:r>
              <a:rPr lang="en-US" altLang="en-US" sz="2000" dirty="0"/>
              <a:t>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Present - CID 2606- Single CID requested for separate motion- Present vs included - updated resolution</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Jon Rosdahl</a:t>
            </a:r>
            <a:endParaRPr lang="en-US" altLang="en-US" sz="2000" dirty="0"/>
          </a:p>
          <a:p>
            <a:pPr>
              <a:lnSpc>
                <a:spcPct val="80000"/>
              </a:lnSpc>
            </a:pPr>
            <a:r>
              <a:rPr lang="en-US" altLang="en-US" sz="2000" dirty="0" smtClean="0"/>
              <a:t>Seconded: </a:t>
            </a:r>
            <a:r>
              <a:rPr lang="en-US" altLang="en-US" sz="2000" dirty="0" smtClean="0"/>
              <a:t>George </a:t>
            </a:r>
            <a:r>
              <a:rPr lang="en-US" altLang="en-US" sz="2000" dirty="0" err="1" smtClean="0"/>
              <a:t>Calcev</a:t>
            </a:r>
            <a:endParaRPr lang="en-US" altLang="en-US" sz="2000" dirty="0" smtClean="0"/>
          </a:p>
          <a:p>
            <a:pPr>
              <a:lnSpc>
                <a:spcPct val="80000"/>
              </a:lnSpc>
            </a:pPr>
            <a:r>
              <a:rPr lang="en-US" altLang="en-US" sz="2000" dirty="0" smtClean="0"/>
              <a:t>Result: </a:t>
            </a:r>
            <a:r>
              <a:rPr lang="en-US" altLang="en-US" sz="2000" dirty="0" smtClean="0"/>
              <a:t>15-0-0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63828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126  </a:t>
            </a:r>
            <a:r>
              <a:rPr lang="en-US" altLang="en-US" dirty="0" smtClean="0"/>
              <a:t>– CID 2604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in the following tab: </a:t>
            </a:r>
          </a:p>
          <a:p>
            <a:pPr lvl="1">
              <a:lnSpc>
                <a:spcPct val="80000"/>
              </a:lnSpc>
            </a:pPr>
            <a:r>
              <a:rPr lang="en-GB" sz="1800" dirty="0"/>
              <a:t>GEN Motion </a:t>
            </a:r>
            <a:r>
              <a:rPr lang="en-GB" sz="1800" dirty="0" err="1"/>
              <a:t>Telecon</a:t>
            </a:r>
            <a:r>
              <a:rPr lang="en-GB" sz="1800" dirty="0"/>
              <a:t> </a:t>
            </a:r>
            <a:r>
              <a:rPr lang="en-GB" sz="1800" dirty="0" smtClean="0"/>
              <a:t>– CID </a:t>
            </a:r>
            <a:r>
              <a:rPr lang="en-GB" sz="1800" dirty="0"/>
              <a:t>2604 - Single CID requested for separate Motion - deletes "successful[</a:t>
            </a:r>
            <a:r>
              <a:rPr lang="en-GB" sz="1800" dirty="0" err="1"/>
              <a:t>ly</a:t>
            </a:r>
            <a:r>
              <a:rPr lang="en-GB" sz="1800" dirty="0"/>
              <a:t>]“</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Mark Rison</a:t>
            </a:r>
            <a:endParaRPr lang="en-US" altLang="en-US" sz="2000" dirty="0"/>
          </a:p>
          <a:p>
            <a:pPr>
              <a:lnSpc>
                <a:spcPct val="80000"/>
              </a:lnSpc>
            </a:pPr>
            <a:r>
              <a:rPr lang="en-US" altLang="en-US" sz="2000" dirty="0" smtClean="0"/>
              <a:t>Seconded: </a:t>
            </a:r>
            <a:r>
              <a:rPr lang="en-US" altLang="en-US" sz="2000" dirty="0" smtClean="0"/>
              <a:t>Graham Smith</a:t>
            </a:r>
            <a:endParaRPr lang="en-US" altLang="en-US" sz="2000" dirty="0" smtClean="0"/>
          </a:p>
          <a:p>
            <a:pPr>
              <a:lnSpc>
                <a:spcPct val="80000"/>
              </a:lnSpc>
            </a:pPr>
            <a:r>
              <a:rPr lang="en-US" altLang="en-US" sz="2000" dirty="0" smtClean="0"/>
              <a:t>Result: </a:t>
            </a:r>
            <a:r>
              <a:rPr lang="en-US" altLang="en-US" sz="2000" dirty="0" smtClean="0"/>
              <a:t>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127  </a:t>
            </a:r>
            <a:r>
              <a:rPr lang="en-US" altLang="en-US" dirty="0" smtClean="0"/>
              <a:t>– MAC CIDS: July, </a:t>
            </a:r>
            <a:r>
              <a:rPr lang="en-US" altLang="en-US" dirty="0" smtClean="0"/>
              <a:t>telecom</a:t>
            </a:r>
            <a:r>
              <a:rPr lang="en-US" altLang="en-US" dirty="0" smtClean="0"/>
              <a:t>, </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(MAC) comment resolutions in </a:t>
            </a:r>
            <a:endParaRPr lang="en-US" altLang="en-US" sz="2000" dirty="0" smtClean="0"/>
          </a:p>
          <a:p>
            <a:pPr>
              <a:lnSpc>
                <a:spcPct val="80000"/>
              </a:lnSpc>
            </a:pPr>
            <a:endParaRPr lang="en-US" altLang="en-US" sz="2000" dirty="0" smtClean="0"/>
          </a:p>
          <a:p>
            <a:pPr lvl="1">
              <a:lnSpc>
                <a:spcPct val="80000"/>
              </a:lnSpc>
            </a:pPr>
            <a:r>
              <a:rPr lang="en-US" altLang="en-US" sz="1600" dirty="0">
                <a:hlinkClick r:id="rId3"/>
              </a:rPr>
              <a:t>https://</a:t>
            </a:r>
            <a:r>
              <a:rPr lang="en-US" altLang="en-US" sz="1600" dirty="0" smtClean="0">
                <a:hlinkClick r:id="rId3"/>
              </a:rPr>
              <a:t>mentor.ieee.org/802.11/dcn/17/11-17-0927-49-000m-revmd-mac-comments.xls</a:t>
            </a:r>
            <a:r>
              <a:rPr lang="en-US" altLang="en-US" sz="1600" dirty="0" smtClean="0"/>
              <a:t> </a:t>
            </a:r>
          </a:p>
          <a:p>
            <a:pPr lvl="1">
              <a:lnSpc>
                <a:spcPct val="80000"/>
              </a:lnSpc>
            </a:pPr>
            <a:r>
              <a:rPr lang="en-US" altLang="en-US" sz="1800" dirty="0" smtClean="0"/>
              <a:t>Motion MAC-AE tab; except for CIDs 2099 and 2100 (77) CIDs</a:t>
            </a:r>
          </a:p>
          <a:p>
            <a:pPr>
              <a:lnSpc>
                <a:spcPct val="80000"/>
              </a:lnSpc>
            </a:pPr>
            <a:endParaRPr lang="en-US" altLang="en-US" sz="1800" dirty="0"/>
          </a:p>
          <a:p>
            <a:pPr>
              <a:lnSpc>
                <a:spcPct val="80000"/>
              </a:lnSpc>
            </a:pPr>
            <a:r>
              <a:rPr lang="en-US" altLang="en-US" sz="2000" dirty="0" smtClean="0"/>
              <a:t>and </a:t>
            </a:r>
            <a:r>
              <a:rPr lang="en-US" altLang="en-US" sz="2000" dirty="0" smtClean="0"/>
              <a:t>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Mark Hamilton</a:t>
            </a:r>
            <a:endParaRPr lang="en-US" altLang="en-US" sz="2000" dirty="0"/>
          </a:p>
          <a:p>
            <a:pPr>
              <a:lnSpc>
                <a:spcPct val="80000"/>
              </a:lnSpc>
            </a:pPr>
            <a:r>
              <a:rPr lang="en-US" altLang="en-US" sz="2000" dirty="0" smtClean="0"/>
              <a:t>Seconded: </a:t>
            </a:r>
            <a:r>
              <a:rPr lang="en-US" altLang="en-US" sz="2000" dirty="0" smtClean="0"/>
              <a:t>Menzo Wentink</a:t>
            </a:r>
            <a:endParaRPr lang="en-US" altLang="en-US" sz="2000" dirty="0" smtClean="0"/>
          </a:p>
          <a:p>
            <a:pPr>
              <a:lnSpc>
                <a:spcPct val="80000"/>
              </a:lnSpc>
            </a:pPr>
            <a:r>
              <a:rPr lang="en-US" altLang="en-US" sz="2000" dirty="0" smtClean="0"/>
              <a:t>Result: </a:t>
            </a:r>
            <a:r>
              <a:rPr lang="en-US" altLang="en-US" sz="2000" dirty="0" smtClean="0"/>
              <a:t>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85609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a:t>
            </a:r>
            <a:r>
              <a:rPr lang="en-US" altLang="en-US" dirty="0" smtClean="0"/>
              <a:t>128 </a:t>
            </a:r>
            <a:r>
              <a:rPr lang="en-US" altLang="en-US" dirty="0" smtClean="0"/>
              <a:t>– MAC CIDS: </a:t>
            </a:r>
            <a:r>
              <a:rPr lang="en-GB" dirty="0" smtClean="0"/>
              <a:t>2071</a:t>
            </a:r>
            <a:r>
              <a:rPr lang="en-GB" dirty="0"/>
              <a:t>, 2070 and 2066 </a:t>
            </a:r>
            <a:r>
              <a:rPr lang="en-GB" dirty="0" smtClean="0"/>
              <a:t>Beam tracking</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2286000"/>
            <a:ext cx="9479280" cy="2883408"/>
          </a:xfrm>
        </p:spPr>
        <p:txBody>
          <a:bodyPr/>
          <a:lstStyle/>
          <a:p>
            <a:pPr>
              <a:lnSpc>
                <a:spcPct val="80000"/>
              </a:lnSpc>
            </a:pPr>
            <a:r>
              <a:rPr lang="en-US" altLang="en-US" sz="2000" dirty="0" smtClean="0"/>
              <a:t>Approve the (MAC) comment resolutions in </a:t>
            </a:r>
            <a:r>
              <a:rPr lang="en-US" altLang="en-US" sz="2000" dirty="0" smtClean="0">
                <a:hlinkClick r:id="rId3"/>
              </a:rPr>
              <a:t>https://</a:t>
            </a:r>
            <a:r>
              <a:rPr lang="en-US" altLang="en-US" sz="2000" dirty="0" smtClean="0">
                <a:hlinkClick r:id="rId3"/>
              </a:rPr>
              <a:t>mentor.ieee.org/802.11/dcn/17/11-17-0927-49-000m-revmd-mac-comments.xls</a:t>
            </a:r>
            <a:r>
              <a:rPr lang="en-US" altLang="en-US" sz="2000" dirty="0" smtClean="0"/>
              <a:t> </a:t>
            </a:r>
            <a:r>
              <a:rPr lang="en-US" altLang="en-US" sz="2000" dirty="0" smtClean="0"/>
              <a:t>:</a:t>
            </a:r>
          </a:p>
          <a:p>
            <a:pPr lvl="1">
              <a:lnSpc>
                <a:spcPct val="80000"/>
              </a:lnSpc>
            </a:pPr>
            <a:r>
              <a:rPr lang="en-US" altLang="en-US" sz="1800" dirty="0" smtClean="0"/>
              <a:t>Motion MAC-AG; 3CIDs</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Michael </a:t>
            </a:r>
            <a:r>
              <a:rPr lang="en-US" altLang="en-US" sz="2000" dirty="0" err="1" smtClean="0"/>
              <a:t>Montemurro</a:t>
            </a:r>
            <a:endParaRPr lang="en-US" altLang="en-US" sz="2000" dirty="0"/>
          </a:p>
          <a:p>
            <a:pPr>
              <a:lnSpc>
                <a:spcPct val="80000"/>
              </a:lnSpc>
            </a:pPr>
            <a:r>
              <a:rPr lang="en-US" altLang="en-US" sz="2000" dirty="0" smtClean="0"/>
              <a:t>Seconded: </a:t>
            </a:r>
            <a:r>
              <a:rPr lang="en-US" altLang="en-US" sz="2000" dirty="0" smtClean="0"/>
              <a:t>Menzo Wentink</a:t>
            </a:r>
            <a:endParaRPr lang="en-US" altLang="en-US" sz="2000" dirty="0" smtClean="0"/>
          </a:p>
          <a:p>
            <a:pPr>
              <a:lnSpc>
                <a:spcPct val="80000"/>
              </a:lnSpc>
            </a:pPr>
            <a:r>
              <a:rPr lang="en-US" altLang="en-US" sz="2000" dirty="0" smtClean="0"/>
              <a:t>Result: </a:t>
            </a:r>
            <a:r>
              <a:rPr lang="en-US" altLang="en-US" sz="2000" dirty="0" smtClean="0"/>
              <a:t>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64193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a:t>
            </a:r>
            <a:r>
              <a:rPr lang="en-US" altLang="en-US" dirty="0" smtClean="0"/>
              <a:t>129  </a:t>
            </a:r>
            <a:r>
              <a:rPr lang="en-US" altLang="en-US" dirty="0" smtClean="0"/>
              <a:t>– MAC CID: </a:t>
            </a:r>
            <a:r>
              <a:rPr lang="en-GB" dirty="0" smtClean="0"/>
              <a:t>2472 “at TBTTs”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81200"/>
            <a:ext cx="9479280" cy="3188208"/>
          </a:xfrm>
        </p:spPr>
        <p:txBody>
          <a:bodyPr/>
          <a:lstStyle/>
          <a:p>
            <a:pPr>
              <a:lnSpc>
                <a:spcPct val="80000"/>
              </a:lnSpc>
            </a:pPr>
            <a:r>
              <a:rPr lang="en-US" altLang="en-US" sz="2000" dirty="0" smtClean="0"/>
              <a:t>Approve the (MAC) comment resolutions in </a:t>
            </a:r>
            <a:r>
              <a:rPr lang="en-US" altLang="en-US" sz="2000" dirty="0" smtClean="0">
                <a:hlinkClick r:id="rId3"/>
              </a:rPr>
              <a:t>https://</a:t>
            </a:r>
            <a:r>
              <a:rPr lang="en-US" altLang="en-US" sz="2000" dirty="0" smtClean="0">
                <a:hlinkClick r:id="rId3"/>
              </a:rPr>
              <a:t>mentor.ieee.org/802.11/dcn/17/11-17-0927-49-000m-revmd-mac-comments.xls</a:t>
            </a:r>
            <a:r>
              <a:rPr lang="en-US" altLang="en-US" sz="2000" dirty="0" smtClean="0"/>
              <a:t> </a:t>
            </a:r>
            <a:r>
              <a:rPr lang="en-US" altLang="en-US" sz="2000" dirty="0" smtClean="0"/>
              <a:t>:</a:t>
            </a:r>
          </a:p>
          <a:p>
            <a:pPr lvl="1">
              <a:lnSpc>
                <a:spcPct val="80000"/>
              </a:lnSpc>
            </a:pPr>
            <a:r>
              <a:rPr lang="en-US" altLang="en-US" sz="1800" dirty="0" smtClean="0"/>
              <a:t>Motion MAC-AF;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Mark Hamilton</a:t>
            </a:r>
            <a:endParaRPr lang="en-US" altLang="en-US" sz="2000" dirty="0"/>
          </a:p>
          <a:p>
            <a:pPr>
              <a:lnSpc>
                <a:spcPct val="80000"/>
              </a:lnSpc>
            </a:pPr>
            <a:r>
              <a:rPr lang="en-US" altLang="en-US" sz="2000" dirty="0" smtClean="0"/>
              <a:t>Seconded: </a:t>
            </a:r>
            <a:r>
              <a:rPr lang="en-US" altLang="en-US" sz="2000" dirty="0" smtClean="0"/>
              <a:t>Emily Qi</a:t>
            </a:r>
            <a:endParaRPr lang="en-US" altLang="en-US" sz="2000" dirty="0" smtClean="0"/>
          </a:p>
          <a:p>
            <a:pPr>
              <a:lnSpc>
                <a:spcPct val="80000"/>
              </a:lnSpc>
            </a:pPr>
            <a:r>
              <a:rPr lang="en-US" altLang="en-US" sz="2000" dirty="0" smtClean="0"/>
              <a:t>Result: </a:t>
            </a:r>
            <a:r>
              <a:rPr lang="en-US" altLang="en-US" sz="2000" dirty="0" smtClean="0"/>
              <a: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86564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TextBox 4"/>
          <p:cNvSpPr txBox="1"/>
          <p:nvPr/>
        </p:nvSpPr>
        <p:spPr>
          <a:xfrm>
            <a:off x="2057400" y="1905000"/>
            <a:ext cx="3956404" cy="646331"/>
          </a:xfrm>
          <a:prstGeom prst="rect">
            <a:avLst/>
          </a:prstGeom>
          <a:noFill/>
        </p:spPr>
        <p:txBody>
          <a:bodyPr wrap="none" rtlCol="0">
            <a:spAutoFit/>
          </a:bodyPr>
          <a:lstStyle/>
          <a:p>
            <a:r>
              <a:rPr lang="en-US" sz="3600" dirty="0" smtClean="0"/>
              <a:t>Wednesday Motions</a:t>
            </a:r>
            <a:endParaRPr lang="en-GB" sz="3600" dirty="0"/>
          </a:p>
        </p:txBody>
      </p:sp>
    </p:spTree>
    <p:extLst>
      <p:ext uri="{BB962C8B-B14F-4D97-AF65-F5344CB8AC3E}">
        <p14:creationId xmlns:p14="http://schemas.microsoft.com/office/powerpoint/2010/main" val="3491833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PHY,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resolutions in the </a:t>
            </a:r>
          </a:p>
          <a:p>
            <a:pPr lvl="1">
              <a:lnSpc>
                <a:spcPct val="80000"/>
              </a:lnSpc>
            </a:pPr>
            <a:r>
              <a:rPr lang="en-US" altLang="en-US" sz="1800" dirty="0" smtClean="0"/>
              <a:t>“PHY Motion </a:t>
            </a:r>
            <a:r>
              <a:rPr lang="en-US" altLang="en-US" sz="1800" dirty="0"/>
              <a:t>H</a:t>
            </a:r>
            <a:r>
              <a:rPr lang="en-US" altLang="en-US" sz="1800" dirty="0" smtClean="0"/>
              <a:t>”, tab in </a:t>
            </a:r>
            <a:r>
              <a:rPr lang="en-US" altLang="en-US" sz="1800" dirty="0" smtClean="0">
                <a:hlinkClick r:id="rId3"/>
              </a:rPr>
              <a:t>https://</a:t>
            </a:r>
            <a:r>
              <a:rPr lang="en-US" altLang="en-US" sz="1800" dirty="0" smtClean="0">
                <a:hlinkClick r:id="rId3"/>
              </a:rPr>
              <a:t>mentor.ieee.org/802.11/dcn/19/11-19-0156-13-000m-lb236-revmd-phy-sec-comments.xlsx</a:t>
            </a:r>
            <a:r>
              <a:rPr lang="en-US" altLang="en-US" sz="1800" dirty="0" smtClean="0"/>
              <a:t>   </a:t>
            </a: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949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PHY CID 2685</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sz="1800" dirty="0" err="1"/>
              <a:t>MACAddrPolicy</a:t>
            </a:r>
            <a:r>
              <a:rPr lang="en-US" altLang="en-US" sz="1800" dirty="0" smtClean="0"/>
              <a:t>”, tab in </a:t>
            </a:r>
            <a:r>
              <a:rPr lang="en-US" altLang="en-US" sz="1800" dirty="0" smtClean="0">
                <a:hlinkClick r:id="rId3"/>
              </a:rPr>
              <a:t>https://</a:t>
            </a:r>
            <a:r>
              <a:rPr lang="en-US" altLang="en-US" sz="1800" dirty="0" smtClean="0">
                <a:hlinkClick r:id="rId3"/>
              </a:rPr>
              <a:t>mentor.ieee.org/802.11/dcn/19/11-19-0156-13-000m-lb236-revmd-phy-sec-comments.xlsx</a:t>
            </a:r>
            <a:r>
              <a:rPr lang="en-US" altLang="en-US" sz="1800" dirty="0" smtClean="0"/>
              <a:t>   </a:t>
            </a:r>
            <a:endParaRPr lang="en-US" altLang="en-US" sz="1800" dirty="0" smtClean="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94703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PHY CID 2630 Operating class changes (rejected)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a:t>“</a:t>
            </a:r>
            <a:r>
              <a:rPr lang="en-GB" altLang="en-US" sz="1800" dirty="0"/>
              <a:t>Motion-</a:t>
            </a:r>
            <a:r>
              <a:rPr lang="en-GB" altLang="en-US" sz="1800" dirty="0" err="1"/>
              <a:t>OpClass</a:t>
            </a:r>
            <a:r>
              <a:rPr lang="en-US" altLang="en-US" sz="1800" dirty="0"/>
              <a:t>”, tab in </a:t>
            </a:r>
            <a:r>
              <a:rPr lang="en-US" altLang="en-US" sz="1800" dirty="0">
                <a:hlinkClick r:id="rId3"/>
              </a:rPr>
              <a:t>https://</a:t>
            </a:r>
            <a:r>
              <a:rPr lang="en-US" altLang="en-US" sz="1800" dirty="0" smtClean="0">
                <a:hlinkClick r:id="rId3"/>
              </a:rPr>
              <a:t>mentor.ieee.org/802.11/dcn/19/11-19-0156-13-000m-lb236-revmd-phy-sec-comments.xlsx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01862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CID 2689 PMKSA with random MAC address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altLang="en-US" sz="1800" dirty="0" smtClean="0"/>
              <a:t>PMKSA-Motion</a:t>
            </a:r>
            <a:r>
              <a:rPr lang="en-US" altLang="en-US" sz="1800" dirty="0" smtClean="0"/>
              <a:t>”, </a:t>
            </a:r>
            <a:r>
              <a:rPr lang="en-US" altLang="en-US" sz="1800" dirty="0"/>
              <a:t>tab in </a:t>
            </a:r>
            <a:r>
              <a:rPr lang="en-US" altLang="en-US" sz="1800" dirty="0">
                <a:hlinkClick r:id="rId3"/>
              </a:rPr>
              <a:t>https://</a:t>
            </a:r>
            <a:r>
              <a:rPr lang="en-US" altLang="en-US" sz="1800" dirty="0" smtClean="0">
                <a:hlinkClick r:id="rId3"/>
              </a:rPr>
              <a:t>mentor.ieee.org/802.11/dcn/19/11-19-0156-12-000m-lb236-revmd-phy-sec-comments.xlsx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20177848">
            <a:off x="2635263" y="1935124"/>
            <a:ext cx="651332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Comment withdrawn</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857321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CID 2186 Reduced capability PHY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altLang="en-US" sz="1800" dirty="0" smtClean="0"/>
              <a:t>PHY Modes</a:t>
            </a:r>
            <a:r>
              <a:rPr lang="en-US" altLang="en-US" sz="1800" dirty="0" smtClean="0"/>
              <a:t>”, </a:t>
            </a:r>
            <a:r>
              <a:rPr lang="en-US" altLang="en-US" sz="1800" dirty="0"/>
              <a:t>tab in </a:t>
            </a:r>
            <a:r>
              <a:rPr lang="en-US" altLang="en-US" sz="1800" dirty="0">
                <a:hlinkClick r:id="rId3"/>
              </a:rPr>
              <a:t>https://</a:t>
            </a:r>
            <a:r>
              <a:rPr lang="en-US" altLang="en-US" sz="1800" dirty="0" smtClean="0">
                <a:hlinkClick r:id="rId3"/>
              </a:rPr>
              <a:t>mentor.ieee.org/802.11/dcn/19/11-19-0156-13-000m-lb236-revmd-phy-sec-comments.xlsx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02013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Editor, Editor(2)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(Editor) comment resolutions in the </a:t>
            </a:r>
          </a:p>
          <a:p>
            <a:pPr marL="0" indent="0">
              <a:lnSpc>
                <a:spcPct val="80000"/>
              </a:lnSpc>
              <a:buNone/>
            </a:pPr>
            <a:endParaRPr lang="en-US" altLang="en-US" sz="2000" dirty="0" smtClean="0"/>
          </a:p>
          <a:p>
            <a:pPr lvl="1">
              <a:lnSpc>
                <a:spcPct val="80000"/>
              </a:lnSpc>
            </a:pPr>
            <a:r>
              <a:rPr lang="en-US" altLang="en-US" sz="1800" smtClean="0"/>
              <a:t>“Motion-EDITOR-O</a:t>
            </a:r>
            <a:r>
              <a:rPr lang="en-US" altLang="en-US" sz="1800" dirty="0" smtClean="0"/>
              <a:t>” in </a:t>
            </a:r>
            <a:r>
              <a:rPr lang="en-US" altLang="en-US" sz="1800" dirty="0">
                <a:hlinkClick r:id="rId3"/>
              </a:rPr>
              <a:t>https://</a:t>
            </a:r>
            <a:r>
              <a:rPr lang="en-US" altLang="en-US" sz="1800" dirty="0" smtClean="0">
                <a:hlinkClick r:id="rId3"/>
              </a:rPr>
              <a:t>mentor.ieee.org/802.11/dcn/19/11-19-0142-10-000m-revmd-wg-lb236-comments-for-editor-ad-hoc.xls</a:t>
            </a:r>
            <a:r>
              <a:rPr lang="en-US" altLang="en-US" sz="1800" dirty="0" smtClean="0"/>
              <a:t> </a:t>
            </a:r>
            <a:br>
              <a:rPr lang="en-US" altLang="en-US" sz="1800" dirty="0" smtClean="0"/>
            </a:br>
            <a:endParaRPr lang="en-US" altLang="en-US" sz="1800" dirty="0" smtClean="0"/>
          </a:p>
          <a:p>
            <a:pPr lvl="1">
              <a:lnSpc>
                <a:spcPct val="80000"/>
              </a:lnSpc>
            </a:pPr>
            <a:r>
              <a:rPr lang="en-US" altLang="en-US" sz="1800" dirty="0" smtClean="0"/>
              <a:t>“Motion-EDITOR2-J”in </a:t>
            </a:r>
            <a:r>
              <a:rPr lang="en-US" altLang="en-US" sz="1800" dirty="0">
                <a:hlinkClick r:id="rId4"/>
              </a:rPr>
              <a:t>https://</a:t>
            </a:r>
            <a:r>
              <a:rPr lang="en-US" altLang="en-US" sz="1800" dirty="0" smtClean="0">
                <a:hlinkClick r:id="rId4"/>
              </a:rPr>
              <a:t>mentor.ieee.org/802.11/dcn/19/11-19-0143-13-000m-revmd-editor2-lb236-comments.xlsx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54792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447800"/>
            <a:ext cx="5943600" cy="243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endParaRPr lang="en-GB" dirty="0"/>
          </a:p>
          <a:p>
            <a:pPr lvl="1"/>
            <a:r>
              <a:rPr lang="en-US" sz="1600" dirty="0"/>
              <a:t>CID </a:t>
            </a:r>
            <a:r>
              <a:rPr lang="en-US" sz="1600" dirty="0" smtClean="0"/>
              <a:t>2654 Mark RISON </a:t>
            </a:r>
          </a:p>
          <a:p>
            <a:pPr lvl="1"/>
            <a:r>
              <a:rPr lang="en-US" sz="1600" dirty="0" smtClean="0"/>
              <a:t>11-18-2165 </a:t>
            </a:r>
            <a:r>
              <a:rPr lang="en-US" sz="1600" dirty="0" smtClean="0"/>
              <a:t>CIDs 2051, 2670 – Assaf KASHER</a:t>
            </a:r>
            <a:endParaRPr lang="en-GB" sz="1600" dirty="0" smtClean="0"/>
          </a:p>
          <a:p>
            <a:pPr lvl="1"/>
            <a:r>
              <a:rPr lang="en-US" sz="1600" dirty="0" smtClean="0"/>
              <a:t>Carlos CORDEIRO/</a:t>
            </a:r>
            <a:r>
              <a:rPr lang="en-US" sz="1600" dirty="0" err="1" smtClean="0"/>
              <a:t>Payam</a:t>
            </a:r>
            <a:r>
              <a:rPr lang="en-US" sz="1600" dirty="0" smtClean="0"/>
              <a:t> TORAB CID 2105</a:t>
            </a:r>
          </a:p>
          <a:p>
            <a:pPr lvl="1"/>
            <a:r>
              <a:rPr lang="en-GB" sz="1600" dirty="0" smtClean="0"/>
              <a:t>CIDs </a:t>
            </a:r>
            <a:r>
              <a:rPr lang="en-GB" sz="1600" dirty="0"/>
              <a:t>(2520, 2429, </a:t>
            </a:r>
            <a:r>
              <a:rPr lang="en-GB" sz="1600" dirty="0" smtClean="0"/>
              <a:t>2664) </a:t>
            </a:r>
            <a:r>
              <a:rPr lang="en-GB" sz="1600" dirty="0"/>
              <a:t>Menzo WENTINK</a:t>
            </a:r>
          </a:p>
          <a:p>
            <a:pPr lvl="1"/>
            <a:r>
              <a:rPr lang="en-US" sz="1600" dirty="0" smtClean="0"/>
              <a:t>11-19-1173 – Michael MONTEMURRO</a:t>
            </a:r>
            <a:endParaRPr lang="en-GB" sz="1600" dirty="0"/>
          </a:p>
          <a:p>
            <a:pPr lvl="1"/>
            <a:endParaRPr lang="en-US" sz="1600" dirty="0" smtClean="0"/>
          </a:p>
        </p:txBody>
      </p:sp>
      <p:sp>
        <p:nvSpPr>
          <p:cNvPr id="8" name="Rectangle 19"/>
          <p:cNvSpPr>
            <a:spLocks noChangeArrowheads="1"/>
          </p:cNvSpPr>
          <p:nvPr/>
        </p:nvSpPr>
        <p:spPr bwMode="auto">
          <a:xfrm>
            <a:off x="6781800" y="1447800"/>
            <a:ext cx="5156886"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600" dirty="0" smtClean="0"/>
              <a:t>11-19-1444 </a:t>
            </a:r>
            <a:r>
              <a:rPr lang="en-US" sz="1600" dirty="0"/>
              <a:t>– Edward AU – MEC </a:t>
            </a:r>
            <a:r>
              <a:rPr lang="en-US" sz="1600" dirty="0" smtClean="0"/>
              <a:t>Review</a:t>
            </a:r>
          </a:p>
          <a:p>
            <a:pPr lvl="1"/>
            <a:r>
              <a:rPr lang="en-US" sz="1600" dirty="0"/>
              <a:t>11-19-551 </a:t>
            </a:r>
            <a:r>
              <a:rPr lang="en-US" sz="1600" dirty="0" smtClean="0"/>
              <a:t>– </a:t>
            </a:r>
            <a:r>
              <a:rPr lang="en-US" sz="1600" dirty="0" smtClean="0"/>
              <a:t>CIDs 2237, 2075, 2201, 2246, 2325</a:t>
            </a:r>
            <a:r>
              <a:rPr lang="en-US" sz="1600" smtClean="0"/>
              <a:t>, 2324 </a:t>
            </a:r>
            <a:r>
              <a:rPr lang="en-US" sz="1600" smtClean="0"/>
              <a:t>– </a:t>
            </a:r>
            <a:r>
              <a:rPr lang="en-US" sz="1600" dirty="0"/>
              <a:t>Mark HAMILTON</a:t>
            </a:r>
            <a:endParaRPr lang="en-GB" sz="1600" dirty="0"/>
          </a:p>
          <a:p>
            <a:pPr lvl="1"/>
            <a:r>
              <a:rPr lang="en-US" sz="1600" dirty="0"/>
              <a:t>Carlos </a:t>
            </a:r>
            <a:r>
              <a:rPr lang="en-US" sz="1600" dirty="0" err="1" smtClean="0"/>
              <a:t>Cordeiro</a:t>
            </a:r>
            <a:r>
              <a:rPr lang="en-US" sz="1600" dirty="0" smtClean="0"/>
              <a:t>/</a:t>
            </a:r>
            <a:r>
              <a:rPr lang="en-US" sz="1600" dirty="0" err="1" smtClean="0"/>
              <a:t>Payam</a:t>
            </a:r>
            <a:r>
              <a:rPr lang="en-US" sz="1600" dirty="0" smtClean="0"/>
              <a:t> TORAB </a:t>
            </a:r>
            <a:r>
              <a:rPr lang="en-US" sz="1600" dirty="0"/>
              <a:t>CIDs </a:t>
            </a:r>
            <a:r>
              <a:rPr lang="en-US" sz="1600" dirty="0" smtClean="0"/>
              <a:t>(2079</a:t>
            </a:r>
            <a:r>
              <a:rPr lang="en-US" sz="1600" dirty="0"/>
              <a:t>, 2080, 2084, 2098, </a:t>
            </a:r>
            <a:r>
              <a:rPr lang="en-US" sz="1600" dirty="0" smtClean="0"/>
              <a:t>2611</a:t>
            </a:r>
            <a:r>
              <a:rPr lang="en-US" sz="1600" dirty="0"/>
              <a:t>, 2634, 2636, </a:t>
            </a:r>
            <a:r>
              <a:rPr lang="en-US" sz="1600" dirty="0" smtClean="0"/>
              <a:t>2637, 2099, 2100)</a:t>
            </a:r>
            <a:endParaRPr lang="en-GB" sz="1600" dirty="0"/>
          </a:p>
          <a:p>
            <a:pPr lvl="1"/>
            <a:r>
              <a:rPr lang="en-US" sz="1600" dirty="0" smtClean="0"/>
              <a:t>11-19-1620 </a:t>
            </a:r>
            <a:r>
              <a:rPr lang="en-US" sz="1600" dirty="0" smtClean="0"/>
              <a:t>CIDs </a:t>
            </a:r>
            <a:r>
              <a:rPr lang="en-GB" sz="1600" dirty="0" smtClean="0"/>
              <a:t>2123</a:t>
            </a:r>
            <a:r>
              <a:rPr lang="en-GB" sz="1600" dirty="0"/>
              <a:t>, 2124, and </a:t>
            </a:r>
            <a:r>
              <a:rPr lang="en-GB" sz="1600" dirty="0" smtClean="0"/>
              <a:t>2125 Emily Qi</a:t>
            </a:r>
          </a:p>
          <a:p>
            <a:pPr lvl="1"/>
            <a:r>
              <a:rPr lang="en-US" sz="1600" dirty="0"/>
              <a:t>Motions (PHY, additional, Mon, Tues, insufficient detail)</a:t>
            </a:r>
          </a:p>
          <a:p>
            <a:pPr lvl="1"/>
            <a:endParaRPr lang="en-GB" sz="1600" dirty="0"/>
          </a:p>
        </p:txBody>
      </p:sp>
      <p:sp>
        <p:nvSpPr>
          <p:cNvPr id="9" name="Rectangle 19"/>
          <p:cNvSpPr>
            <a:spLocks noChangeArrowheads="1"/>
          </p:cNvSpPr>
          <p:nvPr/>
        </p:nvSpPr>
        <p:spPr bwMode="auto">
          <a:xfrm>
            <a:off x="558114" y="3962401"/>
            <a:ext cx="5690286"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US" sz="1600" dirty="0" smtClean="0"/>
              <a:t>CID </a:t>
            </a:r>
            <a:r>
              <a:rPr lang="en-US" sz="1600" dirty="0"/>
              <a:t>2343 – </a:t>
            </a:r>
            <a:r>
              <a:rPr lang="en-US" sz="1600" dirty="0" err="1"/>
              <a:t>Youhan</a:t>
            </a:r>
            <a:r>
              <a:rPr lang="en-US" sz="1600" dirty="0"/>
              <a:t> KIM</a:t>
            </a:r>
            <a:endParaRPr lang="en-GB" sz="1600" dirty="0"/>
          </a:p>
          <a:p>
            <a:pPr lvl="1"/>
            <a:r>
              <a:rPr lang="en-GB" sz="1600" dirty="0" smtClean="0"/>
              <a:t>11-19-0181 </a:t>
            </a:r>
            <a:r>
              <a:rPr lang="en-GB" sz="1600" dirty="0"/>
              <a:t>- CID 2186 – Sean </a:t>
            </a:r>
            <a:r>
              <a:rPr lang="en-GB" sz="1600" dirty="0" smtClean="0"/>
              <a:t>COFFEY</a:t>
            </a:r>
          </a:p>
          <a:p>
            <a:pPr lvl="1"/>
            <a:r>
              <a:rPr lang="en-US" sz="1600" dirty="0"/>
              <a:t>CIDs 2696, 2088, 2694, 2698 - Thomas DERHAM </a:t>
            </a:r>
          </a:p>
          <a:p>
            <a:pPr lvl="1"/>
            <a:r>
              <a:rPr lang="en-GB" sz="1600" dirty="0" smtClean="0"/>
              <a:t>11-19-1189 CIDs (2702, 2704) </a:t>
            </a:r>
            <a:r>
              <a:rPr lang="en-GB" sz="1600" dirty="0"/>
              <a:t>Menzo WENTINK</a:t>
            </a:r>
          </a:p>
          <a:p>
            <a:pPr lvl="1"/>
            <a:r>
              <a:rPr lang="en-US" sz="1600" dirty="0"/>
              <a:t>11-19-551 - MAC CIDs– Mark </a:t>
            </a:r>
            <a:r>
              <a:rPr lang="en-US" sz="1600" dirty="0" smtClean="0"/>
              <a:t>HAMILTON</a:t>
            </a:r>
          </a:p>
          <a:p>
            <a:pPr lvl="1"/>
            <a:r>
              <a:rPr lang="en-US" sz="1600" dirty="0"/>
              <a:t>Motions (</a:t>
            </a:r>
            <a:r>
              <a:rPr lang="en-US" sz="1600" dirty="0" err="1"/>
              <a:t>Telecons</a:t>
            </a:r>
            <a:r>
              <a:rPr lang="en-US" sz="1600" dirty="0"/>
              <a:t>, ad-hoc)</a:t>
            </a:r>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Editor CID 2041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sz="1800" b="1" dirty="0" smtClean="0"/>
              <a:t>Incorporate </a:t>
            </a:r>
            <a:r>
              <a:rPr lang="en-US" sz="1800" b="1" dirty="0"/>
              <a:t>the changes shown under CID 2041 in </a:t>
            </a:r>
            <a:r>
              <a:rPr lang="en-US" sz="1800" b="1" dirty="0" smtClean="0"/>
              <a:t>document</a:t>
            </a:r>
          </a:p>
          <a:p>
            <a:pPr marL="0" indent="0">
              <a:lnSpc>
                <a:spcPct val="80000"/>
              </a:lnSpc>
              <a:buNone/>
            </a:pPr>
            <a:endParaRPr lang="en-US" sz="1800" dirty="0"/>
          </a:p>
          <a:p>
            <a:pPr marL="0" indent="0">
              <a:lnSpc>
                <a:spcPct val="80000"/>
              </a:lnSpc>
              <a:buNone/>
            </a:pPr>
            <a:r>
              <a:rPr lang="en-US" sz="1800" b="1" dirty="0" smtClean="0"/>
              <a:t> </a:t>
            </a:r>
            <a:r>
              <a:rPr lang="en-US" sz="1800" b="1" dirty="0"/>
              <a:t> </a:t>
            </a:r>
            <a:r>
              <a:rPr lang="en-US" sz="1800" u="sng" dirty="0">
                <a:hlinkClick r:id="rId3"/>
              </a:rPr>
              <a:t>https://mentor.ieee.org/802.11/dcn/19/11-19-1286-01-000m-lb236-some-xdmg-phy-cids.docx</a:t>
            </a:r>
            <a:r>
              <a:rPr lang="en-US" altLang="en-US" sz="1800" dirty="0" smtClean="0"/>
              <a:t/>
            </a:r>
            <a:br>
              <a:rPr lang="en-US" altLang="en-US" sz="1800" dirty="0" smtClean="0"/>
            </a:br>
            <a:endParaRPr lang="en-US" altLang="en-US" sz="1800" dirty="0" smtClean="0"/>
          </a:p>
          <a:p>
            <a:pPr lvl="1">
              <a:lnSpc>
                <a:spcPct val="80000"/>
              </a:lnSpc>
            </a:pPr>
            <a:endParaRPr lang="en-US" altLang="en-US" sz="1800" dirty="0" smtClean="0"/>
          </a:p>
          <a:p>
            <a:pPr>
              <a:lnSpc>
                <a:spcPct val="80000"/>
              </a:lnSpc>
            </a:pPr>
            <a:r>
              <a:rPr lang="en-US" altLang="en-US" sz="2000" dirty="0" smtClean="0"/>
              <a:t>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34162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tech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the changes </a:t>
            </a:r>
          </a:p>
          <a:p>
            <a:pPr lvl="1">
              <a:lnSpc>
                <a:spcPct val="80000"/>
              </a:lnSpc>
            </a:pPr>
            <a:r>
              <a:rPr lang="en-GB" sz="2400" dirty="0" smtClean="0"/>
              <a:t>Shown </a:t>
            </a:r>
            <a:r>
              <a:rPr lang="en-GB" sz="2400" dirty="0"/>
              <a:t>under “Proposed technical changes” </a:t>
            </a:r>
            <a:r>
              <a:rPr lang="en-GB" sz="2400" dirty="0" smtClean="0"/>
              <a:t> under “Stand-alone </a:t>
            </a:r>
            <a:r>
              <a:rPr lang="en-GB" sz="2400" dirty="0"/>
              <a:t>changes re optional </a:t>
            </a:r>
            <a:r>
              <a:rPr lang="en-GB" sz="2400" dirty="0" err="1"/>
              <a:t>subelements</a:t>
            </a:r>
            <a:r>
              <a:rPr lang="en-GB" sz="2400" dirty="0"/>
              <a:t>” in </a:t>
            </a:r>
            <a:r>
              <a:rPr lang="en-GB" sz="2400" dirty="0" smtClean="0">
                <a:hlinkClick r:id="rId3"/>
              </a:rPr>
              <a:t>https://mentor.ieee.org/802.11/dcn/19/11-19-0856-10-000m-resolutions-for-some-comments-on-11md-d2-0-lb236.docx</a:t>
            </a:r>
            <a:r>
              <a:rPr lang="en-GB" sz="2400" dirty="0" smtClean="0"/>
              <a:t> .</a:t>
            </a:r>
            <a:endParaRPr lang="en-GB" sz="2400" dirty="0"/>
          </a:p>
          <a:p>
            <a:pPr>
              <a:lnSpc>
                <a:spcPct val="80000"/>
              </a:lnSpc>
            </a:pP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4790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editorial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a:t>
            </a:r>
            <a:r>
              <a:rPr lang="en-US" altLang="en-US" sz="2800" dirty="0"/>
              <a:t>the changes </a:t>
            </a:r>
          </a:p>
          <a:p>
            <a:pPr lvl="1">
              <a:lnSpc>
                <a:spcPct val="80000"/>
              </a:lnSpc>
            </a:pPr>
            <a:r>
              <a:rPr lang="en-GB" sz="2400" dirty="0"/>
              <a:t>Shown under “Proposed </a:t>
            </a:r>
            <a:r>
              <a:rPr lang="en-GB" sz="2400" dirty="0" smtClean="0"/>
              <a:t>editorial </a:t>
            </a:r>
            <a:r>
              <a:rPr lang="en-GB" sz="2400" dirty="0"/>
              <a:t>changes”  under “Stand-alone changes re optional </a:t>
            </a:r>
            <a:r>
              <a:rPr lang="en-GB" sz="2400" dirty="0" err="1"/>
              <a:t>subelements</a:t>
            </a:r>
            <a:r>
              <a:rPr lang="en-GB" sz="2400" dirty="0"/>
              <a:t>” in </a:t>
            </a:r>
            <a:r>
              <a:rPr lang="en-GB" sz="2400" dirty="0">
                <a:hlinkClick r:id="rId3"/>
              </a:rPr>
              <a:t>https://</a:t>
            </a:r>
            <a:r>
              <a:rPr lang="en-GB" sz="2400" dirty="0" smtClean="0">
                <a:hlinkClick r:id="rId3"/>
              </a:rPr>
              <a:t>mentor.ieee.org/802.11/dcn/19/11-19-0856-10-000m-resolutions-for-some-comments-on-11md-d2-0-lb236.docx</a:t>
            </a:r>
            <a:r>
              <a:rPr lang="en-GB" sz="2400" dirty="0" smtClean="0"/>
              <a:t> .</a:t>
            </a:r>
            <a:endParaRPr lang="en-GB" sz="2400" dirty="0"/>
          </a:p>
          <a:p>
            <a:pPr>
              <a:lnSpc>
                <a:spcPct val="80000"/>
              </a:lnSpc>
            </a:pPr>
            <a:r>
              <a:rPr lang="en-US" altLang="en-US" sz="2800" dirty="0"/>
              <a:t>into the </a:t>
            </a:r>
            <a:r>
              <a:rPr lang="en-US" altLang="en-US" sz="2800" dirty="0" err="1"/>
              <a:t>TGmd</a:t>
            </a:r>
            <a:r>
              <a:rPr lang="en-US" altLang="en-US" sz="2800" dirty="0"/>
              <a:t> draft.</a:t>
            </a:r>
            <a:r>
              <a:rPr lang="en-US" altLang="en-US" sz="2000" dirty="0"/>
              <a:t/>
            </a:r>
            <a:br>
              <a:rPr lang="en-US" altLang="en-US" sz="2000" dirty="0"/>
            </a:br>
            <a:endParaRPr lang="en-US" altLang="en-US" sz="1800" dirty="0">
              <a:solidFill>
                <a:srgbClr val="006600"/>
              </a:solidFill>
            </a:endParaRPr>
          </a:p>
          <a:p>
            <a:pPr marL="0" indent="0">
              <a:lnSpc>
                <a:spcPct val="80000"/>
              </a:lnSpc>
              <a:buNone/>
            </a:pPr>
            <a:r>
              <a:rPr lang="en-US" altLang="en-US" sz="2000" dirty="0" smtClean="0"/>
              <a:t/>
            </a:r>
            <a:br>
              <a:rPr lang="en-US" altLang="en-US" sz="20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291016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PWE in constant time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dirty="0" smtClean="0">
                <a:hlinkClick r:id="rId3"/>
              </a:rPr>
              <a:t>mentor.ieee.org/802.11/dcn/19/11-19-1173-17-000m-pwe-in-constant-time.docx</a:t>
            </a:r>
            <a:r>
              <a:rPr lang="en-US" dirty="0"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690443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September Mon &amp; Tues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a:t>
            </a:r>
            <a:r>
              <a:rPr lang="en-US" altLang="en-US" sz="1800" dirty="0" smtClean="0"/>
              <a:t>MAC-AH” </a:t>
            </a:r>
            <a:r>
              <a:rPr lang="en-US" altLang="en-US" sz="1800" dirty="0" smtClean="0"/>
              <a:t>tab in </a:t>
            </a:r>
            <a:r>
              <a:rPr lang="en-US" altLang="en-US" sz="1800" dirty="0" smtClean="0">
                <a:hlinkClick r:id="rId3"/>
              </a:rPr>
              <a:t>https://</a:t>
            </a:r>
            <a:r>
              <a:rPr lang="en-US" altLang="en-US" sz="1800" dirty="0" smtClean="0">
                <a:hlinkClick r:id="rId3"/>
              </a:rPr>
              <a:t>mentor.ieee.org/802.11/dcn/17/11-17-0927-50-000m-revmd-mac-comments.xls</a:t>
            </a:r>
            <a:r>
              <a:rPr lang="en-US" altLang="en-US" sz="1800" dirty="0" smtClean="0"/>
              <a:t> </a:t>
            </a:r>
            <a:r>
              <a:rPr lang="en-US" altLang="en-US" sz="1800" dirty="0" smtClean="0"/>
              <a:t>, </a:t>
            </a:r>
          </a:p>
          <a:p>
            <a:pPr lvl="1">
              <a:lnSpc>
                <a:spcPct val="80000"/>
              </a:lnSpc>
            </a:pPr>
            <a:r>
              <a:rPr lang="en-US" altLang="en-US" sz="1800" dirty="0" smtClean="0"/>
              <a:t>“PHY Motion </a:t>
            </a:r>
            <a:r>
              <a:rPr lang="en-US" altLang="en-US" sz="1800" dirty="0" smtClean="0"/>
              <a:t>I”, </a:t>
            </a:r>
            <a:r>
              <a:rPr lang="en-US" altLang="en-US" sz="1800" dirty="0" smtClean="0"/>
              <a:t>tab in </a:t>
            </a:r>
            <a:r>
              <a:rPr lang="en-US" altLang="en-US" sz="1800" dirty="0" smtClean="0">
                <a:hlinkClick r:id="rId4"/>
              </a:rPr>
              <a:t>https://</a:t>
            </a:r>
            <a:r>
              <a:rPr lang="en-US" altLang="en-US" sz="1800" dirty="0" smtClean="0">
                <a:hlinkClick r:id="rId4"/>
              </a:rPr>
              <a:t>mentor.ieee.org/802.11/dcn/19/11-19-0156-13-000m-lb236-revmd-phy-sec-comments.xlsx</a:t>
            </a:r>
            <a:r>
              <a:rPr lang="en-US" altLang="en-US" sz="1800" dirty="0" smtClean="0"/>
              <a:t>   </a:t>
            </a:r>
            <a:endParaRPr lang="en-US" altLang="en-US" sz="1800" dirty="0" smtClean="0"/>
          </a:p>
          <a:p>
            <a:pPr lvl="1">
              <a:lnSpc>
                <a:spcPct val="80000"/>
              </a:lnSpc>
            </a:pPr>
            <a:r>
              <a:rPr lang="en-US" altLang="en-US" sz="1800" dirty="0" smtClean="0"/>
              <a:t>“GEN Motion </a:t>
            </a:r>
            <a:r>
              <a:rPr lang="en-US" altLang="en-US" sz="1800" dirty="0" smtClean="0"/>
              <a:t>Hanoi</a:t>
            </a:r>
            <a:r>
              <a:rPr lang="en-US" altLang="en-US" sz="1800" dirty="0" smtClean="0"/>
              <a:t>” </a:t>
            </a:r>
            <a:r>
              <a:rPr lang="en-US" altLang="en-US" sz="1800" dirty="0" smtClean="0"/>
              <a:t>tab </a:t>
            </a:r>
            <a:r>
              <a:rPr lang="en-US" altLang="en-US" sz="1800" dirty="0"/>
              <a:t>in </a:t>
            </a:r>
            <a:r>
              <a:rPr lang="en-US" altLang="en-US" sz="1800" dirty="0">
                <a:hlinkClick r:id="rId5"/>
              </a:rPr>
              <a:t>https://</a:t>
            </a:r>
            <a:r>
              <a:rPr lang="en-US" altLang="en-US" sz="1800" dirty="0" smtClean="0">
                <a:hlinkClick r:id="rId5"/>
              </a:rPr>
              <a:t>mentor.ieee.org/802.11/dcn/19/11-19-0449-13-000m-revmd-lb236-gen-comments.xls</a:t>
            </a:r>
            <a:r>
              <a:rPr lang="en-US" altLang="en-US" sz="1800" dirty="0" smtClean="0"/>
              <a:t> </a:t>
            </a:r>
            <a:endParaRPr lang="en-US" altLang="en-US" sz="1800" dirty="0" smtClean="0"/>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9" name="Rectangle 8"/>
          <p:cNvSpPr/>
          <p:nvPr/>
        </p:nvSpPr>
        <p:spPr>
          <a:xfrm>
            <a:off x="9906000" y="1259342"/>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3179849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endParaRPr lang="en-US" altLang="en-US" sz="2000" dirty="0" smtClean="0"/>
          </a:p>
          <a:p>
            <a:pPr marL="0" indent="0">
              <a:lnSpc>
                <a:spcPct val="80000"/>
              </a:lnSpc>
              <a:buNone/>
            </a:pPr>
            <a:endParaRPr lang="en-US" altLang="en-US" sz="2000" dirty="0"/>
          </a:p>
          <a:p>
            <a:pPr lvl="1">
              <a:lnSpc>
                <a:spcPct val="80000"/>
              </a:lnSpc>
            </a:pPr>
            <a:r>
              <a:rPr lang="en-US" altLang="en-US" sz="1800" dirty="0" smtClean="0"/>
              <a:t>“GEN Insufficient Information” tab in </a:t>
            </a:r>
            <a:r>
              <a:rPr lang="en-US" altLang="en-US" sz="1800" dirty="0" smtClean="0">
                <a:hlinkClick r:id="rId3"/>
              </a:rPr>
              <a:t>https://</a:t>
            </a:r>
            <a:r>
              <a:rPr lang="en-US" altLang="en-US" sz="1800" dirty="0" smtClean="0">
                <a:hlinkClick r:id="rId3"/>
              </a:rPr>
              <a:t>mentor.ieee.org/802.11/dcn/19/11-19-0449-13-000m-revmd-lb236-gen-comments.xls</a:t>
            </a:r>
            <a:r>
              <a:rPr lang="en-US" altLang="en-US" sz="1800" dirty="0" smtClean="0"/>
              <a:t> </a:t>
            </a:r>
            <a:r>
              <a:rPr lang="en-US" altLang="en-US" sz="2000" dirty="0" smtClean="0"/>
              <a:t/>
            </a:r>
            <a:br>
              <a:rPr lang="en-US" altLang="en-US" sz="2000" dirty="0" smtClean="0"/>
            </a:br>
            <a:endParaRPr lang="en-US" altLang="en-US" sz="1800" dirty="0" smtClean="0">
              <a:solidFill>
                <a:srgbClr val="006600"/>
              </a:solidFill>
            </a:endParaRP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4"/>
              </a:rPr>
              <a:t>https://</a:t>
            </a:r>
            <a:r>
              <a:rPr lang="en-US" altLang="en-US" sz="1800" dirty="0" smtClean="0">
                <a:hlinkClick r:id="rId4"/>
              </a:rPr>
              <a:t>mentor.ieee.org/802.11/dcn/17/11-17-0927-50-000m-revmd-mac-comments.xls </a:t>
            </a:r>
            <a:r>
              <a:rPr lang="en-US" altLang="en-US" sz="1800" dirty="0" smtClean="0"/>
              <a:t/>
            </a:r>
            <a:br>
              <a:rPr lang="en-US" altLang="en-US" sz="1800" dirty="0" smtClean="0"/>
            </a:br>
            <a:endParaRPr lang="en-US" altLang="en-US" sz="1800" dirty="0" smtClean="0"/>
          </a:p>
          <a:p>
            <a:pPr lvl="1">
              <a:lnSpc>
                <a:spcPct val="80000"/>
              </a:lnSpc>
            </a:pPr>
            <a:r>
              <a:rPr lang="en-US" altLang="en-US" sz="1800" dirty="0" smtClean="0"/>
              <a:t>“Insufficient Details”, tab in </a:t>
            </a:r>
            <a:r>
              <a:rPr lang="en-US" altLang="en-US" sz="1800" dirty="0" smtClean="0">
                <a:hlinkClick r:id="rId5"/>
              </a:rPr>
              <a:t>https://</a:t>
            </a:r>
            <a:r>
              <a:rPr lang="en-US" altLang="en-US" sz="1800" dirty="0" smtClean="0">
                <a:hlinkClick r:id="rId5"/>
              </a:rPr>
              <a:t>mentor.ieee.org/802.11/dcn/19/11-19-0156-13-000m-lb236-revmd-phy-sec-comments.xlsx</a:t>
            </a:r>
            <a:r>
              <a:rPr lang="en-US" altLang="en-US" sz="1800" dirty="0" smtClean="0"/>
              <a:t> </a:t>
            </a:r>
            <a:endParaRPr lang="en-US" altLang="en-US" sz="1800" dirty="0" smtClean="0"/>
          </a:p>
          <a:p>
            <a:pPr>
              <a:lnSpc>
                <a:spcPct val="80000"/>
              </a:lnSpc>
            </a:pPr>
            <a:endParaRPr lang="en-US" altLang="en-US" sz="2000" dirty="0" smtClean="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a:off x="9906000" y="1259342"/>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36</a:t>
            </a:fld>
            <a:endParaRPr lang="en-US"/>
          </a:p>
        </p:txBody>
      </p:sp>
      <p:sp>
        <p:nvSpPr>
          <p:cNvPr id="5" name="TextBox 4"/>
          <p:cNvSpPr txBox="1"/>
          <p:nvPr/>
        </p:nvSpPr>
        <p:spPr>
          <a:xfrm>
            <a:off x="2057400" y="1905000"/>
            <a:ext cx="3583032" cy="646331"/>
          </a:xfrm>
          <a:prstGeom prst="rect">
            <a:avLst/>
          </a:prstGeom>
          <a:noFill/>
        </p:spPr>
        <p:txBody>
          <a:bodyPr wrap="none" rtlCol="0">
            <a:spAutoFit/>
          </a:bodyPr>
          <a:lstStyle/>
          <a:p>
            <a:r>
              <a:rPr lang="en-US" sz="3600" dirty="0" smtClean="0"/>
              <a:t>Thursday Motions</a:t>
            </a:r>
            <a:endParaRPr lang="en-GB" sz="3600" dirty="0"/>
          </a:p>
        </p:txBody>
      </p:sp>
    </p:spTree>
    <p:extLst>
      <p:ext uri="{BB962C8B-B14F-4D97-AF65-F5344CB8AC3E}">
        <p14:creationId xmlns:p14="http://schemas.microsoft.com/office/powerpoint/2010/main" val="2924129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MEC Comments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dirty="0" smtClean="0">
                <a:hlinkClick r:id="rId3"/>
              </a:rPr>
              <a:t>mentor.ieee.org/802.11/dcn/19/11-19-1444-04-000m-proposed-changes-re-ieee-sa-mec-comment-related-to-draft-2-1-of-ieee-p802-11revmd.docx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88645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September Weds/Thurs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MAC-xx” tab in </a:t>
            </a:r>
            <a:r>
              <a:rPr lang="en-US" altLang="en-US" sz="1800" dirty="0" smtClean="0">
                <a:hlinkClick r:id="rId3"/>
              </a:rPr>
              <a:t>https://mentor.ieee.org/802.11/dcn/17/11-17-0927-44-000m-revmd-mac-comments.xls</a:t>
            </a:r>
            <a:r>
              <a:rPr lang="en-US" altLang="en-US" sz="1800" dirty="0" smtClean="0"/>
              <a:t> , </a:t>
            </a:r>
          </a:p>
          <a:p>
            <a:pPr lvl="1">
              <a:lnSpc>
                <a:spcPct val="80000"/>
              </a:lnSpc>
            </a:pPr>
            <a:r>
              <a:rPr lang="en-US" altLang="en-US" sz="1800" dirty="0" smtClean="0"/>
              <a:t>“PHY Motion x”, tab in </a:t>
            </a:r>
            <a:r>
              <a:rPr lang="en-US" altLang="en-US" sz="1800" dirty="0" smtClean="0">
                <a:hlinkClick r:id="rId4"/>
              </a:rPr>
              <a:t>https://mentor.ieee.org/802.11/dcn/19/11-19-0156-09-000m-lb236-revmd-phy-sec-comments.xlsx</a:t>
            </a:r>
            <a:r>
              <a:rPr lang="en-US" altLang="en-US" sz="1800" dirty="0" smtClean="0"/>
              <a:t>   </a:t>
            </a:r>
          </a:p>
          <a:p>
            <a:pPr lvl="1">
              <a:lnSpc>
                <a:spcPct val="80000"/>
              </a:lnSpc>
            </a:pPr>
            <a:r>
              <a:rPr lang="en-US" altLang="en-US" sz="1800" dirty="0" smtClean="0"/>
              <a:t>“GEN Motion xxx” tab in </a:t>
            </a:r>
            <a:r>
              <a:rPr lang="en-US" altLang="en-US" sz="1800" dirty="0">
                <a:hlinkClick r:id="rId5"/>
              </a:rPr>
              <a:t>https://</a:t>
            </a:r>
            <a:r>
              <a:rPr lang="en-US" altLang="en-US" sz="1800" dirty="0" smtClean="0">
                <a:hlinkClick r:id="rId5"/>
              </a:rPr>
              <a:t>mentor.ieee.org/802.11/dcn/19/11-19-0449-12-000m-revmd-lb236-gen-comments.xls</a:t>
            </a:r>
            <a:r>
              <a:rPr lang="en-US" altLang="en-US" sz="1800" dirty="0" smtClean="0"/>
              <a:t> </a:t>
            </a:r>
          </a:p>
          <a:p>
            <a:pPr lvl="1">
              <a:lnSpc>
                <a:spcPct val="80000"/>
              </a:lnSpc>
            </a:pPr>
            <a:endParaRPr lang="en-US" altLang="en-US" sz="1800" dirty="0"/>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44282" y="1262390"/>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8535923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15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096000" y="1905000"/>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800" dirty="0" smtClean="0"/>
              <a:t>Available CIDs</a:t>
            </a:r>
          </a:p>
          <a:p>
            <a:pPr lvl="1"/>
            <a:r>
              <a:rPr lang="en-US" sz="1800" dirty="0" smtClean="0"/>
              <a:t>Motions</a:t>
            </a:r>
            <a:endParaRPr lang="en-GB" sz="1800" dirty="0"/>
          </a:p>
          <a:p>
            <a:pPr lvl="1">
              <a:lnSpc>
                <a:spcPct val="80000"/>
              </a:lnSpc>
            </a:pPr>
            <a:r>
              <a:rPr lang="en-US" altLang="en-US" sz="1800" dirty="0" smtClean="0"/>
              <a:t>Plans for September – November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4643992"/>
            <a:ext cx="5396996" cy="1828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US" sz="1800" dirty="0"/>
              <a:t>Carlos </a:t>
            </a:r>
            <a:r>
              <a:rPr lang="en-US" sz="1800" dirty="0" err="1"/>
              <a:t>Cordeiro</a:t>
            </a:r>
            <a:r>
              <a:rPr lang="en-US" sz="1800" dirty="0"/>
              <a:t>/</a:t>
            </a:r>
            <a:r>
              <a:rPr lang="en-US" sz="1800" dirty="0" err="1"/>
              <a:t>Payam</a:t>
            </a:r>
            <a:r>
              <a:rPr lang="en-US" sz="1800" dirty="0"/>
              <a:t> TORAB CIDs (2079, 2080, 2084, 2098, 2611, 2634, 2636, 2637, 2099, 2100)</a:t>
            </a:r>
            <a:endParaRPr lang="en-GB" sz="1800" dirty="0"/>
          </a:p>
          <a:p>
            <a:pPr lvl="1"/>
            <a:r>
              <a:rPr lang="en-US" sz="1800" dirty="0" smtClean="0"/>
              <a:t>CIDs </a:t>
            </a:r>
            <a:r>
              <a:rPr lang="en-US" sz="1800" dirty="0"/>
              <a:t>2434, 2430 </a:t>
            </a:r>
            <a:r>
              <a:rPr lang="en-US" sz="1800" dirty="0" smtClean="0"/>
              <a:t>already motioned, revisit</a:t>
            </a:r>
            <a:endParaRPr lang="en-GB" sz="1800" dirty="0"/>
          </a:p>
          <a:p>
            <a:pPr lvl="1"/>
            <a:endParaRPr lang="en-US" sz="1800" dirty="0"/>
          </a:p>
          <a:p>
            <a:pPr lvl="1"/>
            <a:endParaRPr lang="en-GB" sz="1800" dirty="0" smtClean="0"/>
          </a:p>
          <a:p>
            <a:pPr lvl="1"/>
            <a:endParaRPr lang="en-GB" dirty="0"/>
          </a:p>
          <a:p>
            <a:pPr lvl="1"/>
            <a:endParaRPr lang="en-US" sz="1600" dirty="0" smtClean="0"/>
          </a:p>
          <a:p>
            <a:pPr lvl="1"/>
            <a:endParaRPr lang="en-US" sz="1600" dirty="0" smtClean="0"/>
          </a:p>
          <a:p>
            <a:pPr lvl="1"/>
            <a:endParaRPr lang="en-US" sz="1600" dirty="0"/>
          </a:p>
          <a:p>
            <a:pPr lvl="1"/>
            <a:endParaRPr lang="en-GB" sz="1600" dirty="0"/>
          </a:p>
        </p:txBody>
      </p:sp>
      <p:sp>
        <p:nvSpPr>
          <p:cNvPr id="8" name="Rectangle 19"/>
          <p:cNvSpPr>
            <a:spLocks noChangeArrowheads="1"/>
          </p:cNvSpPr>
          <p:nvPr/>
        </p:nvSpPr>
        <p:spPr bwMode="auto">
          <a:xfrm>
            <a:off x="539496" y="1295400"/>
            <a:ext cx="5156886"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600" dirty="0" smtClean="0"/>
              <a:t>CIDs 2300, 2388 - Graham SMITH</a:t>
            </a:r>
          </a:p>
          <a:p>
            <a:pPr lvl="1"/>
            <a:r>
              <a:rPr lang="en-US" sz="1600" dirty="0" smtClean="0"/>
              <a:t>CID 2678 – Jiamin CHEN</a:t>
            </a:r>
          </a:p>
          <a:p>
            <a:pPr lvl="1"/>
            <a:r>
              <a:rPr lang="en-US" sz="1600" dirty="0"/>
              <a:t>11-19-0856 -CIDs </a:t>
            </a:r>
            <a:r>
              <a:rPr lang="en-US" sz="1600" dirty="0" smtClean="0"/>
              <a:t>2620</a:t>
            </a:r>
            <a:r>
              <a:rPr lang="en-US" sz="1600" dirty="0"/>
              <a:t>, 2621, 2622 – Mark Rison</a:t>
            </a:r>
          </a:p>
          <a:p>
            <a:pPr lvl="1"/>
            <a:r>
              <a:rPr lang="en-GB" sz="1600" dirty="0"/>
              <a:t>11-19-1189 CIDs (2702, 2704) Menzo WENTINK</a:t>
            </a:r>
          </a:p>
          <a:p>
            <a:pPr lvl="1"/>
            <a:r>
              <a:rPr lang="en-US" sz="1600" dirty="0" smtClean="0"/>
              <a:t>11-19-306</a:t>
            </a:r>
            <a:r>
              <a:rPr lang="en-US" sz="1600" dirty="0" smtClean="0"/>
              <a:t>, 11-19-1561, 11-19-1562, 11-19-1564 Matthew </a:t>
            </a:r>
            <a:r>
              <a:rPr lang="en-US" sz="1600" dirty="0" smtClean="0"/>
              <a:t>Fischer</a:t>
            </a:r>
          </a:p>
          <a:p>
            <a:pPr lvl="1"/>
            <a:r>
              <a:rPr lang="en-US" sz="1600" dirty="0"/>
              <a:t>Carlos </a:t>
            </a:r>
            <a:r>
              <a:rPr lang="en-US" sz="1600" dirty="0" err="1"/>
              <a:t>Cordeiro</a:t>
            </a:r>
            <a:r>
              <a:rPr lang="en-US" sz="1600" dirty="0"/>
              <a:t>/</a:t>
            </a:r>
            <a:r>
              <a:rPr lang="en-US" sz="1600" dirty="0" err="1"/>
              <a:t>Payam</a:t>
            </a:r>
            <a:r>
              <a:rPr lang="en-US" sz="1600" dirty="0"/>
              <a:t> TORAB CIDs (2079, 2080, 2084, 2098, 2611, 2634, 2636, 2637, 2099, 2100)</a:t>
            </a:r>
            <a:endParaRPr lang="en-GB" sz="1600" dirty="0"/>
          </a:p>
          <a:p>
            <a:pPr lvl="1"/>
            <a:r>
              <a:rPr lang="en-US" sz="1600" dirty="0" smtClean="0"/>
              <a:t>11-19-1561</a:t>
            </a:r>
            <a:r>
              <a:rPr lang="en-US" sz="1600" dirty="0"/>
              <a:t>, 11-19-1562, 11-19-1564 Matthew Fischer</a:t>
            </a:r>
          </a:p>
          <a:p>
            <a:pPr lvl="1"/>
            <a:endParaRPr lang="en-US" sz="1600" dirty="0" smtClean="0"/>
          </a:p>
          <a:p>
            <a:pPr lvl="1"/>
            <a:endParaRPr lang="en-GB"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41</a:t>
            </a:fld>
            <a:endParaRPr lang="en-US" smtClean="0"/>
          </a:p>
        </p:txBody>
      </p:sp>
      <p:sp>
        <p:nvSpPr>
          <p:cNvPr id="25605" name="Rectangle 2"/>
          <p:cNvSpPr>
            <a:spLocks noGrp="1" noChangeArrowheads="1"/>
          </p:cNvSpPr>
          <p:nvPr>
            <p:ph type="title"/>
          </p:nvPr>
        </p:nvSpPr>
        <p:spPr/>
        <p:txBody>
          <a:bodyPr/>
          <a:lstStyle/>
          <a:p>
            <a:r>
              <a:rPr lang="en-US" altLang="en-US" dirty="0" smtClean="0"/>
              <a:t>September 2019 – November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r>
              <a:rPr lang="en-US" altLang="en-US" sz="2000" dirty="0" smtClean="0"/>
              <a:t>Oct 11, Nov 1 – </a:t>
            </a:r>
            <a:endParaRPr lang="en-US" altLang="en-US" sz="2000" dirty="0"/>
          </a:p>
          <a:p>
            <a:r>
              <a:rPr lang="en-US" altLang="en-US" sz="2000" dirty="0" smtClean="0"/>
              <a:t>Next ad-hoc:  </a:t>
            </a:r>
          </a:p>
          <a:p>
            <a:pPr lvl="1"/>
            <a:r>
              <a:rPr lang="en-US" altLang="en-US" sz="1600" dirty="0" smtClean="0"/>
              <a:t>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42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542918</TotalTime>
  <Words>3404</Words>
  <Application>Microsoft Office PowerPoint</Application>
  <PresentationFormat>Widescreen</PresentationFormat>
  <Paragraphs>813</Paragraphs>
  <Slides>42</Slides>
  <Notes>36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3"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September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PowerPoint Presentation</vt:lpstr>
      <vt:lpstr>Approve prior TGmd minutes</vt:lpstr>
      <vt:lpstr>Motion  124 – GEN CIDS: July, telecons, ad-hoc</vt:lpstr>
      <vt:lpstr>Motion 125  – CID 2606</vt:lpstr>
      <vt:lpstr>Motion 126  – CID 2604</vt:lpstr>
      <vt:lpstr>Motion 127  – MAC CIDS: July, telecom, ad-hoc</vt:lpstr>
      <vt:lpstr>Motion  128 – MAC CIDS: 2071, 2070 and 2066 Beam tracking</vt:lpstr>
      <vt:lpstr>Motion 129  – MAC CID: 2472 “at TBTTs”</vt:lpstr>
      <vt:lpstr>PowerPoint Presentation</vt:lpstr>
      <vt:lpstr>Motion  – PHY, CIDs July, telecon/ad-hoc </vt:lpstr>
      <vt:lpstr>Motion  – PHY CID 2685</vt:lpstr>
      <vt:lpstr>Motion  – PHY CID 2630 Operating class changes (rejected)</vt:lpstr>
      <vt:lpstr>Motion  – CID 2689 PMKSA with random MAC address</vt:lpstr>
      <vt:lpstr>Motion  – CID 2186 Reduced capability PHY</vt:lpstr>
      <vt:lpstr>Motion  – Editor, Editor(2) CIDs July, telecon/ad-hoc </vt:lpstr>
      <vt:lpstr>Motion  – Editor CID 2041</vt:lpstr>
      <vt:lpstr>Motion  – Additional tech changes in 11-19-856</vt:lpstr>
      <vt:lpstr>Motion  – Additional editorial changes in 11-19-856</vt:lpstr>
      <vt:lpstr>Motion   – PWE in constant time</vt:lpstr>
      <vt:lpstr>Motion  – September Mon &amp; Tues meeting CIDs</vt:lpstr>
      <vt:lpstr>Motion   – Insufficient Detail CIDs</vt:lpstr>
      <vt:lpstr>PowerPoint Presentation</vt:lpstr>
      <vt:lpstr>Motion   – MEC Comments</vt:lpstr>
      <vt:lpstr>Motion  – September Weds/Thurs meeting CIDs</vt:lpstr>
      <vt:lpstr>PowerPoint Presentation</vt:lpstr>
      <vt:lpstr>Motion: Ad-hoc</vt:lpstr>
      <vt:lpstr>September 2019 – November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2019</cp:keywords>
  <cp:lastModifiedBy>Stanley, Dorothy</cp:lastModifiedBy>
  <cp:revision>3842</cp:revision>
  <cp:lastPrinted>1998-02-10T13:28:06Z</cp:lastPrinted>
  <dcterms:created xsi:type="dcterms:W3CDTF">2005-01-04T21:26:55Z</dcterms:created>
  <dcterms:modified xsi:type="dcterms:W3CDTF">2019-09-17T05:58:30Z</dcterms:modified>
</cp:coreProperties>
</file>