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70" r:id="rId22"/>
    <p:sldId id="371" r:id="rId23"/>
    <p:sldId id="352" r:id="rId24"/>
    <p:sldId id="325" r:id="rId25"/>
    <p:sldId id="326" r:id="rId26"/>
    <p:sldId id="341" r:id="rId27"/>
    <p:sldId id="368" r:id="rId28"/>
    <p:sldId id="318" r:id="rId29"/>
    <p:sldId id="372" r:id="rId30"/>
    <p:sldId id="373" r:id="rId31"/>
    <p:sldId id="374" r:id="rId32"/>
    <p:sldId id="319" r:id="rId33"/>
    <p:sldId id="342" r:id="rId34"/>
    <p:sldId id="369" r:id="rId35"/>
    <p:sldId id="378" r:id="rId36"/>
    <p:sldId id="375" r:id="rId37"/>
    <p:sldId id="376" r:id="rId38"/>
    <p:sldId id="377" r:id="rId39"/>
    <p:sldId id="379" r:id="rId40"/>
    <p:sldId id="380" r:id="rId41"/>
    <p:sldId id="382" r:id="rId42"/>
    <p:sldId id="383" r:id="rId43"/>
    <p:sldId id="384" r:id="rId44"/>
    <p:sldId id="365" r:id="rId45"/>
    <p:sldId id="349" r:id="rId46"/>
    <p:sldId id="315" r:id="rId47"/>
    <p:sldId id="312" r:id="rId48"/>
    <p:sldId id="259" r:id="rId49"/>
    <p:sldId id="260" r:id="rId50"/>
    <p:sldId id="261" r:id="rId51"/>
    <p:sldId id="262" r:id="rId52"/>
    <p:sldId id="263" r:id="rId53"/>
    <p:sldId id="264"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70"/>
            <p14:sldId id="371"/>
            <p14:sldId id="352"/>
            <p14:sldId id="325"/>
            <p14:sldId id="326"/>
          </p14:sldIdLst>
        </p14:section>
        <p14:section name="Day 2" id="{AF565E1E-37B3-4982-AAA3-17998117A1D0}">
          <p14:sldIdLst>
            <p14:sldId id="341"/>
            <p14:sldId id="368"/>
            <p14:sldId id="318"/>
            <p14:sldId id="372"/>
            <p14:sldId id="373"/>
            <p14:sldId id="374"/>
            <p14:sldId id="319"/>
          </p14:sldIdLst>
        </p14:section>
        <p14:section name="Day 3" id="{A03B3DEA-4680-48DB-9008-5B6E42F8D147}">
          <p14:sldIdLst>
            <p14:sldId id="342"/>
            <p14:sldId id="369"/>
            <p14:sldId id="378"/>
            <p14:sldId id="375"/>
            <p14:sldId id="376"/>
            <p14:sldId id="377"/>
            <p14:sldId id="379"/>
            <p14:sldId id="380"/>
            <p14:sldId id="382"/>
            <p14:sldId id="383"/>
            <p14:sldId id="384"/>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4622" autoAdjust="0"/>
  </p:normalViewPr>
  <p:slideViewPr>
    <p:cSldViewPr>
      <p:cViewPr>
        <p:scale>
          <a:sx n="75" d="100"/>
          <a:sy n="75" d="100"/>
        </p:scale>
        <p:origin x="570"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30409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74648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4234767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1797090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549006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97427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793868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34666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260098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209178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522827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11228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59526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802.11-19/1363r7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r>
              <a:rPr lang="en-US" altLang="en-US" dirty="0" smtClean="0"/>
              <a:t/>
            </a:r>
            <a:br>
              <a:rPr lang="en-US" altLang="en-US" dirty="0" smtClean="0"/>
            </a:br>
            <a:r>
              <a:rPr lang="en-US" altLang="en-US" dirty="0"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8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LMR </a:t>
                      </a:r>
                      <a:r>
                        <a:rPr lang="en-US" sz="1800" kern="1200" dirty="0" err="1" smtClean="0">
                          <a:solidFill>
                            <a:schemeClr val="dk1"/>
                          </a:solidFill>
                          <a:latin typeface="+mn-lt"/>
                          <a:ea typeface="+mn-ea"/>
                          <a:cs typeface="+mn-cs"/>
                        </a:rPr>
                        <a:t>feddback</a:t>
                      </a:r>
                      <a:r>
                        <a:rPr lang="en-US" sz="1800" kern="1200" dirty="0" smtClean="0">
                          <a:solidFill>
                            <a:schemeClr val="dk1"/>
                          </a:solidFill>
                          <a:latin typeface="+mn-lt"/>
                          <a:ea typeface="+mn-ea"/>
                          <a:cs typeface="+mn-cs"/>
                        </a:rPr>
                        <a:t> 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err="1" smtClean="0">
                          <a:solidFill>
                            <a:schemeClr val="dk1"/>
                          </a:solidFill>
                          <a:latin typeface="+mn-lt"/>
                          <a:ea typeface="+mn-ea"/>
                          <a:cs typeface="+mn-cs"/>
                        </a:rPr>
                        <a:t>miscellaneouse</a:t>
                      </a:r>
                      <a:r>
                        <a:rPr lang="en-US" sz="1800" kern="1200" baseline="0" dirty="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 </a:t>
            </a:r>
            <a:endParaRPr lang="en-US" sz="1800" b="0" dirty="0" smtClean="0"/>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r>
              <a:rPr lang="en-US" sz="1800" dirty="0" smtClean="0"/>
              <a:t>)</a:t>
            </a:r>
          </a:p>
          <a:p>
            <a:pPr marL="457200" lvl="1" indent="0" algn="just">
              <a:spcBef>
                <a:spcPct val="20000"/>
              </a:spcBef>
            </a:pPr>
            <a:r>
              <a:rPr lang="en-US" sz="1800" dirty="0"/>
              <a:t>	</a:t>
            </a:r>
            <a:r>
              <a:rPr lang="en-US" sz="1800" dirty="0" smtClean="0"/>
              <a:t>recess until 13:10 </a:t>
            </a:r>
            <a:endParaRPr lang="en-US" sz="1800" dirty="0" smtClean="0"/>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2940830"/>
              </p:ext>
            </p:extLst>
          </p:nvPr>
        </p:nvGraphicFramePr>
        <p:xfrm>
          <a:off x="929215" y="1484784"/>
          <a:ext cx="10460568" cy="457188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dirty="0" smtClean="0">
                <a:cs typeface="Times New Roman" panose="02020603050405020304" pitchFamily="18" charset="0"/>
              </a:rPr>
              <a:t>)</a:t>
            </a:r>
            <a:r>
              <a:rPr lang="en-US" altLang="en-US" b="0" dirty="0" smtClean="0">
                <a:cs typeface="Times New Roman" panose="02020603050405020304" pitchFamily="18" charset="0"/>
              </a:rPr>
              <a:t>: Roy Want (Google), Ganesh </a:t>
            </a:r>
            <a:r>
              <a:rPr lang="en-US" altLang="en-US" b="0" dirty="0" err="1" smtClean="0">
                <a:cs typeface="Times New Roman" panose="02020603050405020304" pitchFamily="18" charset="0"/>
              </a:rPr>
              <a:t>Venkatesan</a:t>
            </a:r>
            <a:r>
              <a:rPr lang="en-US" altLang="en-US" b="0" dirty="0" smtClean="0">
                <a:cs typeface="Times New Roman" panose="02020603050405020304" pitchFamily="18" charset="0"/>
              </a:rPr>
              <a:t>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11-19-1466r1 </a:t>
            </a:r>
            <a:r>
              <a:rPr lang="en-US" b="0" dirty="0" smtClean="0"/>
              <a:t>for CIDs </a:t>
            </a:r>
            <a:r>
              <a:rPr lang="en-GB" b="0" dirty="0"/>
              <a:t>1789, 1790</a:t>
            </a:r>
            <a:r>
              <a:rPr lang="en-GB" b="0" dirty="0" smtClean="0"/>
              <a:t>, </a:t>
            </a:r>
            <a:r>
              <a:rPr lang="en-GB" b="0" dirty="0"/>
              <a:t>1958, 1966, 1967, </a:t>
            </a:r>
            <a:r>
              <a:rPr lang="en-GB" b="0" dirty="0" smtClean="0"/>
              <a:t>1969 and 1974</a:t>
            </a:r>
            <a:r>
              <a:rPr lang="en-US" b="0" dirty="0" smtClean="0"/>
              <a:t>.</a:t>
            </a:r>
            <a:endParaRPr lang="en-US" b="0" dirty="0" smtClean="0"/>
          </a:p>
          <a:p>
            <a:pPr marL="0" indent="0"/>
            <a:endParaRPr lang="en-US" b="0" dirty="0"/>
          </a:p>
          <a:p>
            <a:pPr marL="0" indent="0"/>
            <a:r>
              <a:rPr lang="en-US" b="0" dirty="0" smtClean="0"/>
              <a:t>Results (Y/N/A</a:t>
            </a:r>
            <a:r>
              <a:rPr lang="en-US" b="0" dirty="0" smtClean="0"/>
              <a:t>): 10/0/0</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1454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11-19-1454r1 </a:t>
            </a:r>
            <a:r>
              <a:rPr lang="en-US" b="0" dirty="0" smtClean="0"/>
              <a:t>for CIDs </a:t>
            </a:r>
            <a:r>
              <a:rPr lang="en-GB" b="0" dirty="0" smtClean="0"/>
              <a:t>1104, 1366, 2310, 2281, 2303, 1560, 1545, 1536, 1537, 1538, 1539, 1540, 2156, 2204, 2256  and 1984</a:t>
            </a:r>
            <a:r>
              <a:rPr lang="en-GB" b="0" dirty="0"/>
              <a:t>.</a:t>
            </a:r>
            <a:endParaRPr lang="en-US" b="0" dirty="0" smtClean="0"/>
          </a:p>
          <a:p>
            <a:pPr marL="0" indent="0"/>
            <a:endParaRPr lang="en-US" b="0" dirty="0"/>
          </a:p>
          <a:p>
            <a:pPr marL="0" indent="0"/>
            <a:r>
              <a:rPr lang="en-US" b="0" dirty="0" smtClean="0"/>
              <a:t>Results (Y/N/A</a:t>
            </a:r>
            <a:r>
              <a:rPr lang="en-US" b="0" dirty="0" smtClean="0"/>
              <a:t>): 9/0/0</a:t>
            </a:r>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12380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11-19-1460r1 </a:t>
            </a:r>
            <a:r>
              <a:rPr lang="en-US" b="0" dirty="0" smtClean="0"/>
              <a:t>for </a:t>
            </a:r>
            <a:r>
              <a:rPr lang="en-US" b="0" dirty="0" smtClean="0"/>
              <a:t>CIDs</a:t>
            </a:r>
            <a:r>
              <a:rPr lang="en-GB" b="0" dirty="0" smtClean="0"/>
              <a:t> </a:t>
            </a:r>
            <a:r>
              <a:rPr lang="en-GB" b="0" dirty="0"/>
              <a:t>2145 and </a:t>
            </a:r>
            <a:r>
              <a:rPr lang="en-GB" b="0" dirty="0" smtClean="0"/>
              <a:t>2146.</a:t>
            </a:r>
            <a:endParaRPr lang="en-US" b="0" dirty="0" smtClean="0"/>
          </a:p>
          <a:p>
            <a:pPr marL="0" indent="0"/>
            <a:endParaRPr lang="en-US" b="0" dirty="0"/>
          </a:p>
          <a:p>
            <a:pPr marL="0" indent="0"/>
            <a:r>
              <a:rPr lang="en-US" b="0" dirty="0" smtClean="0"/>
              <a:t>Results (Y/N/A</a:t>
            </a:r>
            <a:r>
              <a:rPr lang="en-US" b="0" dirty="0" smtClean="0"/>
              <a:t>): 8/0/0</a:t>
            </a:r>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72571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29696225"/>
              </p:ext>
            </p:extLst>
          </p:nvPr>
        </p:nvGraphicFramePr>
        <p:xfrm>
          <a:off x="263353" y="1484784"/>
          <a:ext cx="11593286" cy="4114688"/>
        </p:xfrm>
        <a:graphic>
          <a:graphicData uri="http://schemas.openxmlformats.org/drawingml/2006/table">
            <a:tbl>
              <a:tblPr firstRow="1" bandRow="1">
                <a:tableStyleId>{21E4AEA4-8DFA-4A89-87EB-49C32662AFE0}</a:tableStyleId>
              </a:tblPr>
              <a:tblGrid>
                <a:gridCol w="1368151"/>
                <a:gridCol w="2088232"/>
                <a:gridCol w="4968552"/>
                <a:gridCol w="1781121"/>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completion</a:t>
                      </a:r>
                      <a:endParaRPr lang="en-US" sz="1800" kern="1200" dirty="0">
                        <a:solidFill>
                          <a:schemeClr val="dk1"/>
                        </a:solidFill>
                        <a:latin typeface="+mn-lt"/>
                        <a:ea typeface="+mn-ea"/>
                        <a:cs typeface="+mn-cs"/>
                      </a:endParaRPr>
                    </a:p>
                  </a:txBody>
                  <a:tcPr marT="45712" marB="45712"/>
                </a:tc>
              </a:tr>
              <a:tr h="2743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0266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11-19-1461r1 </a:t>
            </a:r>
            <a:r>
              <a:rPr lang="en-US" b="0" dirty="0" smtClean="0"/>
              <a:t>for </a:t>
            </a:r>
            <a:r>
              <a:rPr lang="en-US" b="0" dirty="0" smtClean="0"/>
              <a:t>CIDs</a:t>
            </a:r>
            <a:r>
              <a:rPr lang="en-GB" b="0" dirty="0" smtClean="0"/>
              <a:t> 1123, 1125, </a:t>
            </a:r>
          </a:p>
          <a:p>
            <a:r>
              <a:rPr lang="en-GB" b="0" dirty="0" smtClean="0"/>
              <a:t>1127, 1386, 1462, 1468, 1709, 2437, 1581, 1658 and 1711. </a:t>
            </a:r>
            <a:endParaRPr lang="en-US" b="0" dirty="0" smtClean="0"/>
          </a:p>
          <a:p>
            <a:pPr marL="0" indent="0"/>
            <a:endParaRPr lang="en-US" b="0" dirty="0"/>
          </a:p>
          <a:p>
            <a:pPr marL="0" indent="0"/>
            <a:r>
              <a:rPr lang="en-US" b="0" dirty="0" smtClean="0"/>
              <a:t>Results (Y/N/A</a:t>
            </a:r>
            <a:r>
              <a:rPr lang="en-US" b="0" dirty="0" smtClean="0"/>
              <a:t>):  5/0/2</a:t>
            </a:r>
          </a:p>
          <a:p>
            <a:pPr marL="0" indent="0"/>
            <a:endParaRPr lang="en-US" b="0" dirty="0" smtClean="0"/>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5503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11-19-1402r2 </a:t>
            </a:r>
            <a:r>
              <a:rPr lang="en-US" b="0" dirty="0" smtClean="0"/>
              <a:t>for </a:t>
            </a:r>
            <a:r>
              <a:rPr lang="en-US" b="0" dirty="0"/>
              <a:t>CIDs 1853, </a:t>
            </a:r>
            <a:r>
              <a:rPr lang="en-US" b="0" dirty="0" smtClean="0"/>
              <a:t>1918, 1447</a:t>
            </a:r>
            <a:r>
              <a:rPr lang="en-US" b="0" dirty="0"/>
              <a:t>, 1107, 2016</a:t>
            </a:r>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15795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a:t>
            </a:r>
            <a:r>
              <a:rPr lang="en-US" b="0" dirty="0" smtClean="0"/>
              <a:t>the text changes in doc 11-19-1402r2 under clause identified by </a:t>
            </a:r>
          </a:p>
          <a:p>
            <a:r>
              <a:rPr lang="en-US" b="0" dirty="0" smtClean="0"/>
              <a:t>“D1402-02 discussion” to resolve inconsistencies and fixes to example key derivations. </a:t>
            </a:r>
            <a:endParaRPr lang="en-US" b="0" dirty="0"/>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1762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43132936"/>
              </p:ext>
            </p:extLst>
          </p:nvPr>
        </p:nvGraphicFramePr>
        <p:xfrm>
          <a:off x="263353" y="1484784"/>
          <a:ext cx="11593286" cy="6149180"/>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For</a:t>
                      </a:r>
                      <a:r>
                        <a:rPr lang="en-US" sz="1800" kern="1200" baseline="0" dirty="0" smtClean="0">
                          <a:solidFill>
                            <a:schemeClr val="dk1"/>
                          </a:solidFill>
                          <a:latin typeface="+mn-lt"/>
                          <a:ea typeface="+mn-ea"/>
                          <a:cs typeface="+mn-cs"/>
                        </a:rPr>
                        <a:t> completion – 35min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a:t>
                      </a:r>
                      <a:r>
                        <a:rPr lang="en-US" sz="1800" kern="1200" dirty="0" smtClean="0">
                          <a:solidFill>
                            <a:schemeClr val="dk1"/>
                          </a:solidFill>
                          <a:latin typeface="+mn-lt"/>
                          <a:ea typeface="+mn-ea"/>
                          <a:cs typeface="+mn-cs"/>
                        </a:rPr>
                        <a:t>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smtClean="0">
                          <a:solidFill>
                            <a:schemeClr val="dk1"/>
                          </a:solidFill>
                          <a:latin typeface="+mn-lt"/>
                          <a:ea typeface="+mn-ea"/>
                          <a:cs typeface="+mn-cs"/>
                        </a:rPr>
                        <a:t>miscellaneous</a:t>
                      </a:r>
                      <a:r>
                        <a:rPr lang="en-US"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60016">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LMR </a:t>
                      </a:r>
                      <a:r>
                        <a:rPr lang="en-US" sz="1800" kern="1200" dirty="0" smtClean="0">
                          <a:solidFill>
                            <a:schemeClr val="dk1"/>
                          </a:solidFill>
                          <a:latin typeface="+mn-lt"/>
                          <a:ea typeface="+mn-ea"/>
                          <a:cs typeface="+mn-cs"/>
                        </a:rPr>
                        <a:t>feedback </a:t>
                      </a:r>
                      <a:r>
                        <a:rPr lang="en-US" sz="1800" kern="1200" dirty="0" smtClean="0">
                          <a:solidFill>
                            <a:schemeClr val="dk1"/>
                          </a:solidFill>
                          <a:latin typeface="+mn-lt"/>
                          <a:ea typeface="+mn-ea"/>
                          <a:cs typeface="+mn-cs"/>
                        </a:rPr>
                        <a:t>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Manas</a:t>
                      </a:r>
                      <a:r>
                        <a:rPr lang="en-US" sz="1800" kern="1200" dirty="0" smtClean="0">
                          <a:solidFill>
                            <a:schemeClr val="dk1"/>
                          </a:solidFill>
                          <a:latin typeface="+mn-lt"/>
                          <a:ea typeface="+mn-ea"/>
                          <a:cs typeface="+mn-cs"/>
                        </a:rPr>
                        <a:t> Deb</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Secure LTF beamforming</a:t>
                      </a:r>
                      <a:r>
                        <a:rPr lang="en-US" sz="1800" kern="1200" baseline="0" dirty="0" smtClean="0">
                          <a:solidFill>
                            <a:schemeClr val="dk1"/>
                          </a:solidFill>
                          <a:effectLst/>
                          <a:latin typeface="+mn-lt"/>
                          <a:ea typeface="+mn-ea"/>
                          <a:cs typeface="+mn-cs"/>
                        </a:rPr>
                        <a:t> issues</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 (late)</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309776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3 (con.)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0533145"/>
              </p:ext>
            </p:extLst>
          </p:nvPr>
        </p:nvGraphicFramePr>
        <p:xfrm>
          <a:off x="263353" y="1484784"/>
          <a:ext cx="11593286" cy="3863228"/>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60016">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LMR </a:t>
                      </a:r>
                      <a:r>
                        <a:rPr lang="en-US" sz="1800" kern="1200" dirty="0" smtClean="0">
                          <a:solidFill>
                            <a:schemeClr val="dk1"/>
                          </a:solidFill>
                          <a:latin typeface="+mn-lt"/>
                          <a:ea typeface="+mn-ea"/>
                          <a:cs typeface="+mn-cs"/>
                        </a:rPr>
                        <a:t>feedback </a:t>
                      </a:r>
                      <a:r>
                        <a:rPr lang="en-US" sz="1800" kern="1200" dirty="0" smtClean="0">
                          <a:solidFill>
                            <a:schemeClr val="dk1"/>
                          </a:solidFill>
                          <a:latin typeface="+mn-lt"/>
                          <a:ea typeface="+mn-ea"/>
                          <a:cs typeface="+mn-cs"/>
                        </a:rPr>
                        <a:t>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Manas</a:t>
                      </a:r>
                      <a:r>
                        <a:rPr lang="en-US" sz="1800" kern="1200" dirty="0" smtClean="0">
                          <a:solidFill>
                            <a:schemeClr val="dk1"/>
                          </a:solidFill>
                          <a:latin typeface="+mn-lt"/>
                          <a:ea typeface="+mn-ea"/>
                          <a:cs typeface="+mn-cs"/>
                        </a:rPr>
                        <a:t> Deb</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Secure LTF beamforming</a:t>
                      </a:r>
                      <a:r>
                        <a:rPr lang="en-US" sz="1800" kern="1200" baseline="0" dirty="0" smtClean="0">
                          <a:solidFill>
                            <a:schemeClr val="dk1"/>
                          </a:solidFill>
                          <a:effectLst/>
                          <a:latin typeface="+mn-lt"/>
                          <a:ea typeface="+mn-ea"/>
                          <a:cs typeface="+mn-cs"/>
                        </a:rPr>
                        <a:t> issues</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 (late)</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30454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1483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a:t>
            </a:r>
            <a:r>
              <a:rPr lang="en-US" b="0" dirty="0" smtClean="0"/>
              <a:t>the text changes in doc 11-19-1483r2 to resolve inconsistencies and fixes to TOC and terminology. </a:t>
            </a:r>
            <a:endParaRPr lang="en-US" b="0" dirty="0"/>
          </a:p>
          <a:p>
            <a:pPr marL="0" indent="0"/>
            <a:endParaRPr lang="en-US" b="0" dirty="0"/>
          </a:p>
          <a:p>
            <a:pPr marL="0" indent="0"/>
            <a:r>
              <a:rPr lang="en-US" b="0" dirty="0" smtClean="0"/>
              <a:t>Results (Y/N/A</a:t>
            </a:r>
            <a:r>
              <a:rPr lang="en-US" b="0" dirty="0" smtClean="0"/>
              <a:t>): 11/0/0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3067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1479</a:t>
            </a:r>
            <a:endParaRPr lang="en-US" dirty="0"/>
          </a:p>
        </p:txBody>
      </p:sp>
      <p:sp>
        <p:nvSpPr>
          <p:cNvPr id="3" name="Content Placeholder 2"/>
          <p:cNvSpPr>
            <a:spLocks noGrp="1"/>
          </p:cNvSpPr>
          <p:nvPr>
            <p:ph idx="1"/>
          </p:nvPr>
        </p:nvSpPr>
        <p:spPr/>
        <p:txBody>
          <a:bodyPr/>
          <a:lstStyle/>
          <a:p>
            <a:pPr marL="0" indent="0"/>
            <a:r>
              <a:rPr lang="en-US" dirty="0" err="1"/>
              <a:t>Strawpoll</a:t>
            </a:r>
            <a:endParaRPr lang="en-US" dirty="0"/>
          </a:p>
          <a:p>
            <a:r>
              <a:rPr lang="en-US" b="0" dirty="0"/>
              <a:t>Agree to the resolutions depicted by document </a:t>
            </a:r>
            <a:r>
              <a:rPr lang="en-US" b="0" dirty="0" smtClean="0"/>
              <a:t>11-19-1479r2 </a:t>
            </a:r>
            <a:r>
              <a:rPr lang="en-US" b="0" dirty="0"/>
              <a:t>for CIDs 1922, 1055, 2274, 1339, 2363, 1700, </a:t>
            </a:r>
            <a:r>
              <a:rPr lang="en-US" b="0" dirty="0" smtClean="0"/>
              <a:t>2501 and 2500.</a:t>
            </a:r>
            <a:r>
              <a:rPr lang="en-GB" b="0" dirty="0" smtClean="0"/>
              <a:t> </a:t>
            </a:r>
            <a:endParaRPr lang="en-US" b="0" dirty="0"/>
          </a:p>
          <a:p>
            <a:pPr marL="0" indent="0"/>
            <a:endParaRPr lang="en-US" b="0" dirty="0"/>
          </a:p>
          <a:p>
            <a:pPr marL="0" indent="0"/>
            <a:r>
              <a:rPr lang="en-US" b="0" dirty="0"/>
              <a:t>Results (Y/N/A</a:t>
            </a:r>
            <a:r>
              <a:rPr lang="en-US" b="0" dirty="0" smtClean="0"/>
              <a:t>): 11/0/0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08872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1438</a:t>
            </a:r>
            <a:endParaRPr lang="en-US" dirty="0"/>
          </a:p>
        </p:txBody>
      </p:sp>
      <p:sp>
        <p:nvSpPr>
          <p:cNvPr id="3" name="Content Placeholder 2"/>
          <p:cNvSpPr>
            <a:spLocks noGrp="1"/>
          </p:cNvSpPr>
          <p:nvPr>
            <p:ph idx="1"/>
          </p:nvPr>
        </p:nvSpPr>
        <p:spPr/>
        <p:txBody>
          <a:bodyPr/>
          <a:lstStyle/>
          <a:p>
            <a:pPr marL="0" indent="0"/>
            <a:r>
              <a:rPr lang="en-US" dirty="0" err="1"/>
              <a:t>Strawpoll</a:t>
            </a:r>
            <a:endParaRPr lang="en-US" dirty="0"/>
          </a:p>
          <a:p>
            <a:r>
              <a:rPr lang="en-US" b="0" dirty="0"/>
              <a:t>Agree to the resolutions depicted by document </a:t>
            </a:r>
            <a:r>
              <a:rPr lang="en-US" b="0" dirty="0" smtClean="0"/>
              <a:t>11-19-1438r3 </a:t>
            </a:r>
            <a:r>
              <a:rPr lang="en-US" b="0" dirty="0"/>
              <a:t>for </a:t>
            </a:r>
            <a:r>
              <a:rPr lang="en-US" b="0" dirty="0" smtClean="0"/>
              <a:t>CIDs 2499</a:t>
            </a:r>
            <a:r>
              <a:rPr lang="en-US" b="0" dirty="0"/>
              <a:t>, 2435, and 2436 .</a:t>
            </a:r>
            <a:r>
              <a:rPr lang="en-GB" b="0" dirty="0" smtClean="0"/>
              <a:t> </a:t>
            </a:r>
            <a:endParaRPr lang="en-US" b="0" dirty="0"/>
          </a:p>
          <a:p>
            <a:pPr marL="0" indent="0"/>
            <a:endParaRPr lang="en-US" b="0" dirty="0"/>
          </a:p>
          <a:p>
            <a:pPr marL="0" indent="0"/>
            <a:r>
              <a:rPr lang="en-US" b="0" dirty="0"/>
              <a:t>Results (Y/N/A</a:t>
            </a:r>
            <a:r>
              <a:rPr lang="en-US" b="0" dirty="0" smtClean="0"/>
              <a:t>): 10/0/1</a:t>
            </a:r>
            <a:endParaRPr lang="en-US" b="0" dirty="0"/>
          </a:p>
          <a:p>
            <a:pPr marL="0" indent="0"/>
            <a:endParaRPr lang="en-US" b="0" dirty="0"/>
          </a:p>
          <a:p>
            <a:pPr marL="0" indent="0"/>
            <a:endParaRPr lang="en-US" b="0" dirty="0"/>
          </a:p>
          <a:p>
            <a:pPr marL="0" indent="0"/>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80174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11-19-67</a:t>
            </a:r>
            <a:r>
              <a:rPr lang="en-US" dirty="0" smtClean="0"/>
              <a:t>8</a:t>
            </a:r>
            <a:endParaRPr lang="en-US" dirty="0"/>
          </a:p>
        </p:txBody>
      </p:sp>
      <p:sp>
        <p:nvSpPr>
          <p:cNvPr id="3" name="Content Placeholder 2"/>
          <p:cNvSpPr>
            <a:spLocks noGrp="1"/>
          </p:cNvSpPr>
          <p:nvPr>
            <p:ph idx="1"/>
          </p:nvPr>
        </p:nvSpPr>
        <p:spPr/>
        <p:txBody>
          <a:bodyPr/>
          <a:lstStyle/>
          <a:p>
            <a:pPr marL="0" indent="0"/>
            <a:r>
              <a:rPr lang="en-US" b="0" kern="1200" dirty="0" err="1" smtClean="0">
                <a:latin typeface="Times New Roman" pitchFamily="18" charset="0"/>
              </a:rPr>
              <a:t>Strawpoll</a:t>
            </a:r>
            <a:endParaRPr lang="en-US" b="0" kern="1200" dirty="0" smtClean="0">
              <a:latin typeface="Times New Roman" pitchFamily="18" charset="0"/>
            </a:endParaRPr>
          </a:p>
          <a:p>
            <a:pPr marL="0" indent="0"/>
            <a:r>
              <a:rPr lang="en-US" b="0" kern="1200" dirty="0" smtClean="0">
                <a:latin typeface="Times New Roman" pitchFamily="18" charset="0"/>
              </a:rPr>
              <a:t>Which of the options depicted in slide 6 of 11-19-678r5 for receive of .11az-specific control frames containing TA set to Transmitted BSSID would you support?</a:t>
            </a:r>
            <a:endParaRPr lang="en-US" b="0" kern="1200" dirty="0">
              <a:latin typeface="Times New Roman" pitchFamily="18" charset="0"/>
            </a:endParaRPr>
          </a:p>
          <a:p>
            <a:pPr>
              <a:buFont typeface="Arial" panose="020B0604020202020204" pitchFamily="34" charset="0"/>
              <a:buChar char="•"/>
            </a:pPr>
            <a:r>
              <a:rPr lang="en-US" b="0" kern="1200" dirty="0">
                <a:latin typeface="Times New Roman" pitchFamily="18" charset="0"/>
              </a:rPr>
              <a:t>Option 1</a:t>
            </a:r>
            <a:r>
              <a:rPr lang="en-US" b="0" kern="1200" dirty="0" smtClean="0">
                <a:latin typeface="Times New Roman" pitchFamily="18" charset="0"/>
              </a:rPr>
              <a:t>: 2</a:t>
            </a:r>
            <a:endParaRPr lang="en-US" b="0" kern="1200" dirty="0">
              <a:latin typeface="Times New Roman" pitchFamily="18" charset="0"/>
            </a:endParaRPr>
          </a:p>
          <a:p>
            <a:pPr>
              <a:buFont typeface="Arial" panose="020B0604020202020204" pitchFamily="34" charset="0"/>
              <a:buChar char="•"/>
            </a:pPr>
            <a:r>
              <a:rPr lang="en-US" b="0" kern="1200" dirty="0">
                <a:latin typeface="Times New Roman" pitchFamily="18" charset="0"/>
              </a:rPr>
              <a:t>Option 2</a:t>
            </a:r>
            <a:r>
              <a:rPr lang="en-US" b="0" kern="1200" dirty="0" smtClean="0">
                <a:latin typeface="Times New Roman" pitchFamily="18" charset="0"/>
              </a:rPr>
              <a:t>: 6</a:t>
            </a:r>
            <a:endParaRPr lang="en-US" b="0" kern="1200" dirty="0">
              <a:latin typeface="Times New Roman" pitchFamily="18" charset="0"/>
            </a:endParaRPr>
          </a:p>
          <a:p>
            <a:pPr>
              <a:buFont typeface="Arial" panose="020B0604020202020204" pitchFamily="34" charset="0"/>
              <a:buChar char="•"/>
            </a:pPr>
            <a:r>
              <a:rPr lang="en-US" b="0" kern="1200" dirty="0">
                <a:latin typeface="Times New Roman" pitchFamily="18" charset="0"/>
              </a:rPr>
              <a:t>Option 3: </a:t>
            </a:r>
            <a:r>
              <a:rPr lang="en-US" b="0" kern="1200" dirty="0" smtClean="0">
                <a:latin typeface="Times New Roman" pitchFamily="18" charset="0"/>
              </a:rPr>
              <a:t>3</a:t>
            </a:r>
            <a:endParaRPr lang="en-US" b="0" kern="1200" dirty="0">
              <a:latin typeface="Times New Roman" pitchFamily="18" charset="0"/>
            </a:endParaRPr>
          </a:p>
          <a:p>
            <a:pPr>
              <a:buFont typeface="Arial" panose="020B0604020202020204" pitchFamily="34" charset="0"/>
              <a:buChar char="•"/>
            </a:pPr>
            <a:r>
              <a:rPr lang="en-US" b="0" kern="1200" dirty="0" smtClean="0">
                <a:latin typeface="Times New Roman" pitchFamily="18" charset="0"/>
              </a:rPr>
              <a:t>Abstain: 1</a:t>
            </a:r>
            <a:endParaRPr lang="en-US" b="0" dirty="0"/>
          </a:p>
          <a:p>
            <a:pPr marL="0" indent="0"/>
            <a:endParaRPr lang="en-US" b="0" dirty="0" smtClean="0"/>
          </a:p>
          <a:p>
            <a:pPr marL="0" indent="0"/>
            <a:r>
              <a:rPr lang="en-US" b="0" dirty="0" smtClean="0"/>
              <a:t>*Single option.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53415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11-19-67</a:t>
            </a:r>
            <a:r>
              <a:rPr lang="en-US" dirty="0" smtClean="0"/>
              <a:t>8</a:t>
            </a:r>
            <a:endParaRPr lang="en-US" dirty="0"/>
          </a:p>
        </p:txBody>
      </p:sp>
      <p:sp>
        <p:nvSpPr>
          <p:cNvPr id="3" name="Content Placeholder 2"/>
          <p:cNvSpPr>
            <a:spLocks noGrp="1"/>
          </p:cNvSpPr>
          <p:nvPr>
            <p:ph idx="1"/>
          </p:nvPr>
        </p:nvSpPr>
        <p:spPr/>
        <p:txBody>
          <a:bodyPr/>
          <a:lstStyle/>
          <a:p>
            <a:pPr marL="0" indent="0"/>
            <a:r>
              <a:rPr lang="en-US" b="0" kern="1200" dirty="0" err="1" smtClean="0">
                <a:latin typeface="Times New Roman" pitchFamily="18" charset="0"/>
              </a:rPr>
              <a:t>Strawpoll</a:t>
            </a:r>
            <a:endParaRPr lang="en-US" b="0" kern="1200" dirty="0" smtClean="0">
              <a:latin typeface="Times New Roman" pitchFamily="18" charset="0"/>
            </a:endParaRPr>
          </a:p>
          <a:p>
            <a:pPr marL="0" indent="0"/>
            <a:r>
              <a:rPr lang="en-US" b="0" kern="1200" dirty="0" smtClean="0">
                <a:latin typeface="Times New Roman" pitchFamily="18" charset="0"/>
              </a:rPr>
              <a:t>Do you support option 2 depicted in slide 6 of 11-19-678r5 for receive of .11az-specific control frames containing TA set to Transmitted BSSID?</a:t>
            </a:r>
          </a:p>
          <a:p>
            <a:pPr marL="0" indent="0"/>
            <a:endParaRPr lang="en-US" b="0" kern="1200" dirty="0">
              <a:latin typeface="Times New Roman" pitchFamily="18" charset="0"/>
            </a:endParaRPr>
          </a:p>
          <a:p>
            <a:pPr marL="0" indent="0"/>
            <a:r>
              <a:rPr lang="en-US" b="0" kern="1200" dirty="0" smtClean="0">
                <a:latin typeface="Times New Roman" pitchFamily="18" charset="0"/>
              </a:rPr>
              <a:t>Results (Y/N/A): 9/2/2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456682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11-19-1051</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to add subfields in Ranging NPD-A and LMR to facilitate </a:t>
            </a:r>
            <a:r>
              <a:rPr lang="en-US" b="0" dirty="0" err="1"/>
              <a:t>tx</a:t>
            </a:r>
            <a:r>
              <a:rPr lang="en-US" b="0" dirty="0"/>
              <a:t>-power and EVM optimization in Non-TB Ranging?</a:t>
            </a:r>
          </a:p>
          <a:p>
            <a:endParaRPr lang="en-US" b="0" dirty="0"/>
          </a:p>
          <a:p>
            <a:r>
              <a:rPr lang="en-US" b="0" dirty="0" smtClean="0"/>
              <a:t>Results (Y/N/A): 6/4/2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99598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11-19-1051</a:t>
            </a:r>
            <a:endParaRPr lang="en-US" dirty="0"/>
          </a:p>
        </p:txBody>
      </p:sp>
      <p:sp>
        <p:nvSpPr>
          <p:cNvPr id="3" name="Content Placeholder 2"/>
          <p:cNvSpPr>
            <a:spLocks noGrp="1"/>
          </p:cNvSpPr>
          <p:nvPr>
            <p:ph idx="1"/>
          </p:nvPr>
        </p:nvSpPr>
        <p:spPr>
          <a:xfrm>
            <a:off x="914401" y="1628801"/>
            <a:ext cx="10361084" cy="4465614"/>
          </a:xfrm>
        </p:spPr>
        <p:txBody>
          <a:bodyPr/>
          <a:lstStyle/>
          <a:p>
            <a:r>
              <a:rPr lang="en-US" b="0" dirty="0" err="1" smtClean="0"/>
              <a:t>Strawpoll</a:t>
            </a:r>
            <a:endParaRPr lang="en-US" b="0" dirty="0" smtClean="0"/>
          </a:p>
          <a:p>
            <a:r>
              <a:rPr lang="en-US" b="0" dirty="0"/>
              <a:t>Do you support to add the </a:t>
            </a:r>
            <a:r>
              <a:rPr lang="en-US" b="0" dirty="0" err="1" smtClean="0"/>
              <a:t>Tx</a:t>
            </a:r>
            <a:r>
              <a:rPr lang="en-US" b="0" dirty="0" smtClean="0"/>
              <a:t> </a:t>
            </a:r>
            <a:r>
              <a:rPr lang="en-US" b="0" dirty="0"/>
              <a:t>Power subfield in </a:t>
            </a:r>
            <a:r>
              <a:rPr lang="en-US" b="0" dirty="0" smtClean="0"/>
              <a:t>the NTB </a:t>
            </a:r>
            <a:r>
              <a:rPr lang="en-US" b="0" dirty="0"/>
              <a:t>Ranging NPD-A as presented in </a:t>
            </a:r>
            <a:r>
              <a:rPr lang="en-US" b="0" dirty="0" smtClean="0"/>
              <a:t>Option: </a:t>
            </a:r>
            <a:endParaRPr lang="en-US" b="0" dirty="0"/>
          </a:p>
          <a:p>
            <a:r>
              <a:rPr lang="en-US" b="0" dirty="0"/>
              <a:t>Option I (Extra Field):</a:t>
            </a:r>
          </a:p>
          <a:p>
            <a:endParaRPr lang="en-US" sz="3200" b="0" dirty="0"/>
          </a:p>
          <a:p>
            <a:r>
              <a:rPr lang="en-US" b="0" dirty="0"/>
              <a:t>Option II (Reuse Offset):</a:t>
            </a:r>
          </a:p>
          <a:p>
            <a:endParaRPr lang="en-US" b="0" dirty="0"/>
          </a:p>
          <a:p>
            <a:endParaRPr lang="en-US" b="0" dirty="0"/>
          </a:p>
          <a:p>
            <a:endParaRPr lang="en-US" b="0" dirty="0"/>
          </a:p>
          <a:p>
            <a:r>
              <a:rPr lang="en-US" b="0" dirty="0" smtClean="0"/>
              <a:t>Results (O1/O2/A): 3/5/4</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7" name="Picture 6">
            <a:extLst>
              <a:ext uri="{FF2B5EF4-FFF2-40B4-BE49-F238E27FC236}">
                <a16:creationId xmlns="" xmlns:a16="http://schemas.microsoft.com/office/drawing/2014/main" xmlns:lc="http://schemas.openxmlformats.org/drawingml/2006/lockedCanvas" id="{A1DC388B-668C-4A2C-A913-0359F0733517}"/>
              </a:ext>
            </a:extLst>
          </p:cNvPr>
          <p:cNvPicPr>
            <a:picLocks noChangeAspect="1"/>
          </p:cNvPicPr>
          <p:nvPr/>
        </p:nvPicPr>
        <p:blipFill>
          <a:blip r:embed="rId2"/>
          <a:stretch>
            <a:fillRect/>
          </a:stretch>
        </p:blipFill>
        <p:spPr>
          <a:xfrm>
            <a:off x="3996900" y="2857114"/>
            <a:ext cx="4976636" cy="1025006"/>
          </a:xfrm>
          <a:prstGeom prst="rect">
            <a:avLst/>
          </a:prstGeom>
        </p:spPr>
      </p:pic>
      <p:pic>
        <p:nvPicPr>
          <p:cNvPr id="8" name="Picture 7">
            <a:extLst>
              <a:ext uri="{FF2B5EF4-FFF2-40B4-BE49-F238E27FC236}">
                <a16:creationId xmlns="" xmlns:a16="http://schemas.microsoft.com/office/drawing/2014/main" xmlns:lc="http://schemas.openxmlformats.org/drawingml/2006/lockedCanvas" id="{1A38212B-4EF0-4560-9ACE-7C56D9FD6935}"/>
              </a:ext>
            </a:extLst>
          </p:cNvPr>
          <p:cNvPicPr>
            <a:picLocks noChangeAspect="1"/>
          </p:cNvPicPr>
          <p:nvPr/>
        </p:nvPicPr>
        <p:blipFill>
          <a:blip r:embed="rId3"/>
          <a:stretch>
            <a:fillRect/>
          </a:stretch>
        </p:blipFill>
        <p:spPr>
          <a:xfrm>
            <a:off x="3529419" y="4263120"/>
            <a:ext cx="7723415" cy="1106194"/>
          </a:xfrm>
          <a:prstGeom prst="rect">
            <a:avLst/>
          </a:prstGeom>
        </p:spPr>
      </p:pic>
    </p:spTree>
    <p:extLst>
      <p:ext uri="{BB962C8B-B14F-4D97-AF65-F5344CB8AC3E}">
        <p14:creationId xmlns:p14="http://schemas.microsoft.com/office/powerpoint/2010/main" val="4130716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11-19-1504</a:t>
            </a:r>
            <a:endParaRPr lang="en-US" dirty="0"/>
          </a:p>
        </p:txBody>
      </p:sp>
      <p:sp>
        <p:nvSpPr>
          <p:cNvPr id="3" name="Content Placeholder 2"/>
          <p:cNvSpPr>
            <a:spLocks noGrp="1"/>
          </p:cNvSpPr>
          <p:nvPr>
            <p:ph idx="1"/>
          </p:nvPr>
        </p:nvSpPr>
        <p:spPr/>
        <p:txBody>
          <a:bodyPr/>
          <a:lstStyle/>
          <a:p>
            <a:pPr marL="0" indent="0"/>
            <a:r>
              <a:rPr lang="en-US" dirty="0" err="1"/>
              <a:t>Strawpoll</a:t>
            </a:r>
            <a:endParaRPr lang="en-US" dirty="0"/>
          </a:p>
          <a:p>
            <a:r>
              <a:rPr lang="en-US" b="0" dirty="0"/>
              <a:t>Agree to the resolutions depicted by document </a:t>
            </a:r>
            <a:r>
              <a:rPr lang="en-US" b="0" dirty="0" smtClean="0"/>
              <a:t>11-19-1504r0 </a:t>
            </a:r>
            <a:r>
              <a:rPr lang="en-US" b="0" dirty="0"/>
              <a:t>for </a:t>
            </a:r>
            <a:r>
              <a:rPr lang="en-US" b="0" dirty="0" smtClean="0"/>
              <a:t>CIDs 1058.</a:t>
            </a:r>
            <a:r>
              <a:rPr lang="en-GB" b="0" dirty="0" smtClean="0"/>
              <a:t> </a:t>
            </a:r>
            <a:endParaRPr lang="en-US" b="0" dirty="0"/>
          </a:p>
          <a:p>
            <a:pPr marL="0" indent="0"/>
            <a:endParaRPr lang="en-US" b="0" dirty="0"/>
          </a:p>
          <a:p>
            <a:pPr marL="0" indent="0"/>
            <a:r>
              <a:rPr lang="en-US" b="0" dirty="0"/>
              <a:t>Results (Y/N/A</a:t>
            </a:r>
            <a:r>
              <a:rPr lang="en-US" b="0" dirty="0" smtClean="0"/>
              <a:t>): 12/0/0</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07361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24329</TotalTime>
  <Words>3371</Words>
  <Application>Microsoft Office PowerPoint</Application>
  <PresentationFormat>Widescreen</PresentationFormat>
  <Paragraphs>808</Paragraphs>
  <Slides>53</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Sep Ad Hoc Day 1</vt:lpstr>
      <vt:lpstr>Submission Review</vt:lpstr>
      <vt:lpstr>CR Submission 11-19-1466</vt:lpstr>
      <vt:lpstr>CR Submission 11-19-1454</vt:lpstr>
      <vt:lpstr>CR Submission 11-19-1460</vt:lpstr>
      <vt:lpstr>PowerPoint Presentation</vt:lpstr>
      <vt:lpstr>AOB?</vt:lpstr>
      <vt:lpstr>PowerPoint Presentation</vt:lpstr>
      <vt:lpstr>Sep Ad Hoc Day 2</vt:lpstr>
      <vt:lpstr>Sep Ad Hoc Day 2</vt:lpstr>
      <vt:lpstr>Submission Review</vt:lpstr>
      <vt:lpstr>CR Submission 11-19-1461</vt:lpstr>
      <vt:lpstr>CR Submission 11-19-1402</vt:lpstr>
      <vt:lpstr>CR Submission 11-19-1402</vt:lpstr>
      <vt:lpstr>PowerPoint Presentation</vt:lpstr>
      <vt:lpstr>Sep Ad Hoc Day 3</vt:lpstr>
      <vt:lpstr>Sep Ad Hoc Day 3</vt:lpstr>
      <vt:lpstr>Sep Ad Hoc Day 3 (con.)</vt:lpstr>
      <vt:lpstr>CR Submission 11-19-1483</vt:lpstr>
      <vt:lpstr>CR Submission 11-19-1479</vt:lpstr>
      <vt:lpstr>CR Submission 11-19-1438</vt:lpstr>
      <vt:lpstr>CR Submission 11-19-678</vt:lpstr>
      <vt:lpstr>CR Submission 11-19-678</vt:lpstr>
      <vt:lpstr>Submission 11-19-1051</vt:lpstr>
      <vt:lpstr>Submission 11-19-1051</vt:lpstr>
      <vt:lpstr>Submission 11-19-1504</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222</cp:revision>
  <cp:lastPrinted>1601-01-01T00:00:00Z</cp:lastPrinted>
  <dcterms:created xsi:type="dcterms:W3CDTF">2018-08-06T10:28:59Z</dcterms:created>
  <dcterms:modified xsi:type="dcterms:W3CDTF">2019-09-08T15:17:57Z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2019-09-08 15:17:57Z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