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70" r:id="rId22"/>
    <p:sldId id="371" r:id="rId23"/>
    <p:sldId id="372" r:id="rId24"/>
    <p:sldId id="352" r:id="rId25"/>
    <p:sldId id="325" r:id="rId26"/>
    <p:sldId id="326" r:id="rId27"/>
    <p:sldId id="341" r:id="rId28"/>
    <p:sldId id="368" r:id="rId29"/>
    <p:sldId id="318" r:id="rId30"/>
    <p:sldId id="319" r:id="rId31"/>
    <p:sldId id="342" r:id="rId32"/>
    <p:sldId id="369" r:id="rId33"/>
    <p:sldId id="365" r:id="rId34"/>
    <p:sldId id="349" r:id="rId35"/>
    <p:sldId id="315" r:id="rId36"/>
    <p:sldId id="312" r:id="rId37"/>
    <p:sldId id="259" r:id="rId38"/>
    <p:sldId id="260" r:id="rId39"/>
    <p:sldId id="261" r:id="rId40"/>
    <p:sldId id="262" r:id="rId41"/>
    <p:sldId id="263"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70"/>
            <p14:sldId id="371"/>
            <p14:sldId id="372"/>
            <p14:sldId id="352"/>
            <p14:sldId id="325"/>
            <p14:sldId id="326"/>
          </p14:sldIdLst>
        </p14:section>
        <p14:section name="Day 2" id="{AF565E1E-37B3-4982-AAA3-17998117A1D0}">
          <p14:sldIdLst>
            <p14:sldId id="341"/>
            <p14:sldId id="368"/>
            <p14:sldId id="318"/>
            <p14:sldId id="319"/>
          </p14:sldIdLst>
        </p14:section>
        <p14:section name="Day 3" id="{A03B3DEA-4680-48DB-9008-5B6E42F8D147}">
          <p14:sldIdLst>
            <p14:sldId id="342"/>
            <p14:sldId id="369"/>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94622" autoAdjust="0"/>
  </p:normalViewPr>
  <p:slideViewPr>
    <p:cSldViewPr>
      <p:cViewPr>
        <p:scale>
          <a:sx n="72" d="100"/>
          <a:sy n="72" d="100"/>
        </p:scale>
        <p:origin x="36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946242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304093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549006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11228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595263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802.11-19/1363r3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a:t>
            </a:r>
            <a:r>
              <a:rPr lang="en-US" altLang="en-US" smtClean="0"/>
              <a:t>Positioning </a:t>
            </a:r>
            <a:r>
              <a:rPr lang="en-US" altLang="en-US" smtClean="0"/>
              <a:t/>
            </a:r>
            <a:br>
              <a:rPr lang="en-US" altLang="en-US" smtClean="0"/>
            </a:br>
            <a:r>
              <a:rPr lang="en-US" altLang="en-US"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6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smtClean="0"/>
                        <a:t>CR</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smtClean="0"/>
              <a:t>Recess </a:t>
            </a:r>
            <a:endParaRPr lang="en-US" sz="1800" b="0" dirty="0" smtClean="0"/>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a:t>
            </a:r>
            <a:r>
              <a:rPr lang="en-US" sz="1800" smtClean="0"/>
              <a:t>discuss</a:t>
            </a:r>
            <a:r>
              <a:rPr lang="en-US" sz="1800" smtClean="0"/>
              <a:t>)</a:t>
            </a:r>
          </a:p>
          <a:p>
            <a:pPr marL="457200" lvl="1" indent="0" algn="just">
              <a:spcBef>
                <a:spcPct val="20000"/>
              </a:spcBef>
            </a:pPr>
            <a:r>
              <a:rPr lang="en-US" sz="1800"/>
              <a:t>	</a:t>
            </a:r>
            <a:r>
              <a:rPr lang="en-US" sz="1800" smtClean="0"/>
              <a:t>recess until 13:10 </a:t>
            </a:r>
            <a:endParaRPr lang="en-US" sz="1800" dirty="0" smtClean="0"/>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2940830"/>
              </p:ext>
            </p:extLst>
          </p:nvPr>
        </p:nvGraphicFramePr>
        <p:xfrm>
          <a:off x="929215" y="1484784"/>
          <a:ext cx="10460568" cy="457188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t>
            </a:r>
            <a:r>
              <a:rPr lang="en-US" altLang="en-US" smtClean="0">
                <a:cs typeface="Times New Roman" panose="02020603050405020304" pitchFamily="18" charset="0"/>
              </a:rPr>
              <a:t>acting</a:t>
            </a:r>
            <a:r>
              <a:rPr lang="en-US" altLang="en-US" smtClean="0">
                <a:cs typeface="Times New Roman" panose="02020603050405020304" pitchFamily="18" charset="0"/>
              </a:rPr>
              <a:t>)</a:t>
            </a:r>
            <a:r>
              <a:rPr lang="en-US" altLang="en-US" b="0" smtClean="0">
                <a:cs typeface="Times New Roman" panose="02020603050405020304" pitchFamily="18" charset="0"/>
              </a:rPr>
              <a:t>: Roy Want (Google), Ganesh Venkatesan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11-19-1466r1 </a:t>
            </a:r>
            <a:r>
              <a:rPr lang="en-US" b="0" dirty="0" smtClean="0"/>
              <a:t>for </a:t>
            </a:r>
            <a:r>
              <a:rPr lang="en-US" b="0" smtClean="0"/>
              <a:t>CIDs </a:t>
            </a:r>
            <a:r>
              <a:rPr lang="en-GB" b="0"/>
              <a:t>1789, </a:t>
            </a:r>
            <a:r>
              <a:rPr lang="en-GB" b="0"/>
              <a:t>1790</a:t>
            </a:r>
            <a:r>
              <a:rPr lang="en-GB" b="0" smtClean="0"/>
              <a:t>, </a:t>
            </a:r>
            <a:r>
              <a:rPr lang="en-GB" b="0"/>
              <a:t>1958, 1966, 1967</a:t>
            </a:r>
            <a:r>
              <a:rPr lang="en-GB" b="0"/>
              <a:t>, </a:t>
            </a:r>
            <a:r>
              <a:rPr lang="en-GB" b="0" smtClean="0"/>
              <a:t>1969 and 1974</a:t>
            </a:r>
            <a:r>
              <a:rPr lang="en-US" b="0" smtClean="0"/>
              <a:t>.</a:t>
            </a:r>
            <a:endParaRPr lang="en-US" b="0" dirty="0" smtClean="0"/>
          </a:p>
          <a:p>
            <a:pPr marL="0" indent="0"/>
            <a:endParaRPr lang="en-US" b="0" dirty="0"/>
          </a:p>
          <a:p>
            <a:pPr marL="0" indent="0"/>
            <a:r>
              <a:rPr lang="en-US" b="0" dirty="0" smtClean="0"/>
              <a:t>Results (</a:t>
            </a:r>
            <a:r>
              <a:rPr lang="en-US" b="0" smtClean="0"/>
              <a:t>Y/N/A</a:t>
            </a:r>
            <a:r>
              <a:rPr lang="en-US" b="0" smtClean="0"/>
              <a:t>): 10/0/0</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1454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11-19-1454r1 </a:t>
            </a:r>
            <a:r>
              <a:rPr lang="en-US" b="0" dirty="0" smtClean="0"/>
              <a:t>for </a:t>
            </a:r>
            <a:r>
              <a:rPr lang="en-US" b="0" smtClean="0"/>
              <a:t>CIDs </a:t>
            </a:r>
            <a:r>
              <a:rPr lang="en-GB" b="0" smtClean="0"/>
              <a:t>1104, 1366, 2310, 2281, 2303, 1560, 1545, 1536, 1537, 1538, 1539, 1540, 2156, 2204, 2256  and 1984</a:t>
            </a:r>
            <a:r>
              <a:rPr lang="en-GB" b="0"/>
              <a:t>.</a:t>
            </a:r>
            <a:endParaRPr lang="en-US" b="0" smtClean="0"/>
          </a:p>
          <a:p>
            <a:pPr marL="0" indent="0"/>
            <a:endParaRPr lang="en-US" b="0" dirty="0"/>
          </a:p>
          <a:p>
            <a:pPr marL="0" indent="0"/>
            <a:r>
              <a:rPr lang="en-US" b="0" dirty="0" smtClean="0"/>
              <a:t>Results (</a:t>
            </a:r>
            <a:r>
              <a:rPr lang="en-US" b="0" smtClean="0"/>
              <a:t>Y/N/A</a:t>
            </a:r>
            <a:r>
              <a:rPr lang="en-US" b="0" smtClean="0"/>
              <a:t>): 9/0/0</a:t>
            </a:r>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12380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11-19-1460r1 </a:t>
            </a:r>
            <a:r>
              <a:rPr lang="en-US" b="0" smtClean="0"/>
              <a:t>for </a:t>
            </a:r>
            <a:r>
              <a:rPr lang="en-US" b="0" smtClean="0"/>
              <a:t>CIDs</a:t>
            </a:r>
            <a:r>
              <a:rPr lang="en-GB" b="0" smtClean="0"/>
              <a:t> </a:t>
            </a:r>
            <a:r>
              <a:rPr lang="en-GB" b="0"/>
              <a:t>2145 </a:t>
            </a:r>
            <a:r>
              <a:rPr lang="en-GB" b="0"/>
              <a:t>and </a:t>
            </a:r>
            <a:r>
              <a:rPr lang="en-GB" b="0" smtClean="0"/>
              <a:t>2146.</a:t>
            </a:r>
            <a:endParaRPr lang="en-US" b="0" smtClean="0"/>
          </a:p>
          <a:p>
            <a:pPr marL="0" indent="0"/>
            <a:endParaRPr lang="en-US" b="0" dirty="0"/>
          </a:p>
          <a:p>
            <a:pPr marL="0" indent="0"/>
            <a:r>
              <a:rPr lang="en-US" b="0" dirty="0" smtClean="0"/>
              <a:t>Results (</a:t>
            </a:r>
            <a:r>
              <a:rPr lang="en-US" b="0" smtClean="0"/>
              <a:t>Y/N/A</a:t>
            </a:r>
            <a:r>
              <a:rPr lang="en-US" b="0" smtClean="0"/>
              <a:t>): 8/0/0</a:t>
            </a:r>
          </a:p>
          <a:p>
            <a:pPr marL="0" indent="0"/>
            <a:endParaRPr lang="en-US" b="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72571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1461</a:t>
            </a:r>
            <a:endParaRPr lang="en-US" dirty="0"/>
          </a:p>
        </p:txBody>
      </p:sp>
      <p:sp>
        <p:nvSpPr>
          <p:cNvPr id="3" name="Content Placeholder 2"/>
          <p:cNvSpPr>
            <a:spLocks noGrp="1"/>
          </p:cNvSpPr>
          <p:nvPr>
            <p:ph idx="1"/>
          </p:nvPr>
        </p:nvSpPr>
        <p:spPr/>
        <p:txBody>
          <a:bodyPr/>
          <a:lstStyle/>
          <a:p>
            <a:pPr marL="0" indent="0"/>
            <a:r>
              <a:rPr lang="en-US" smtClean="0"/>
              <a:t>Strawpoll – not taken</a:t>
            </a:r>
            <a:endParaRPr lang="en-US" dirty="0" smtClean="0"/>
          </a:p>
          <a:p>
            <a:r>
              <a:rPr lang="en-US" b="0" dirty="0" smtClean="0"/>
              <a:t>Agree to the </a:t>
            </a:r>
            <a:r>
              <a:rPr lang="en-US" b="0" dirty="0"/>
              <a:t>resolutions depicted by </a:t>
            </a:r>
            <a:r>
              <a:rPr lang="en-US" b="0"/>
              <a:t>document </a:t>
            </a:r>
            <a:r>
              <a:rPr lang="en-US" b="0" smtClean="0"/>
              <a:t>11-19-1461r1 </a:t>
            </a:r>
            <a:r>
              <a:rPr lang="en-US" b="0" smtClean="0"/>
              <a:t>for </a:t>
            </a:r>
            <a:r>
              <a:rPr lang="en-US" b="0" smtClean="0"/>
              <a:t>CIDs</a:t>
            </a:r>
            <a:r>
              <a:rPr lang="en-GB" b="0" smtClean="0"/>
              <a:t> 1123, 1125, </a:t>
            </a:r>
          </a:p>
          <a:p>
            <a:r>
              <a:rPr lang="en-GB" b="0" smtClean="0"/>
              <a:t>1127, 1386, 1462, 1468, 1475, 1709, 2437, 2434, 1710, 1581, 1648, 1651, 1658 </a:t>
            </a:r>
          </a:p>
          <a:p>
            <a:r>
              <a:rPr lang="en-GB" b="0" smtClean="0"/>
              <a:t>1711</a:t>
            </a:r>
            <a:r>
              <a:rPr lang="en-GB" b="0"/>
              <a:t>, </a:t>
            </a:r>
            <a:r>
              <a:rPr lang="en-GB" b="0" smtClean="0"/>
              <a:t>1333 and 1334.</a:t>
            </a:r>
            <a:endParaRPr lang="en-US" b="0" smtClean="0"/>
          </a:p>
          <a:p>
            <a:pPr marL="0" indent="0"/>
            <a:endParaRPr lang="en-US" b="0" dirty="0"/>
          </a:p>
          <a:p>
            <a:pPr marL="0" indent="0"/>
            <a:r>
              <a:rPr lang="en-US" b="0" dirty="0" smtClean="0"/>
              <a:t>Results (</a:t>
            </a:r>
            <a:r>
              <a:rPr lang="en-US" b="0" smtClean="0"/>
              <a:t>Y/N/A</a:t>
            </a:r>
            <a:r>
              <a:rPr lang="en-US" b="0" smtClean="0"/>
              <a:t>):</a:t>
            </a:r>
          </a:p>
          <a:p>
            <a:pPr marL="0" indent="0"/>
            <a:endParaRPr lang="en-US" b="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761392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a:t>
            </a:r>
            <a:r>
              <a:rPr lang="en-US" smtClean="0">
                <a:solidFill>
                  <a:schemeClr val="tx2"/>
                </a:solidFill>
              </a:rPr>
              <a:t>Day </a:t>
            </a:r>
            <a:r>
              <a:rPr lang="en-US"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20857729"/>
              </p:ext>
            </p:extLst>
          </p:nvPr>
        </p:nvGraphicFramePr>
        <p:xfrm>
          <a:off x="263353" y="1484784"/>
          <a:ext cx="11593286" cy="4571872"/>
        </p:xfrm>
        <a:graphic>
          <a:graphicData uri="http://schemas.openxmlformats.org/drawingml/2006/table">
            <a:tbl>
              <a:tblPr firstRow="1" bandRow="1">
                <a:tableStyleId>{21E4AEA4-8DFA-4A89-87EB-49C32662AFE0}</a:tableStyleId>
              </a:tblPr>
              <a:tblGrid>
                <a:gridCol w="1368151"/>
                <a:gridCol w="2088232"/>
                <a:gridCol w="4968552"/>
                <a:gridCol w="1781121"/>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smtClean="0">
                          <a:solidFill>
                            <a:schemeClr val="dk1"/>
                          </a:solidFill>
                          <a:latin typeface="+mn-lt"/>
                          <a:ea typeface="+mn-ea"/>
                          <a:cs typeface="+mn-cs"/>
                        </a:rPr>
                        <a:t>1hr </a:t>
                      </a:r>
                      <a:endParaRPr lang="en-US" sz="1800" kern="1200" dirty="0">
                        <a:solidFill>
                          <a:schemeClr val="dk1"/>
                        </a:solidFill>
                        <a:latin typeface="+mn-lt"/>
                        <a:ea typeface="+mn-ea"/>
                        <a:cs typeface="+mn-cs"/>
                      </a:endParaRPr>
                    </a:p>
                  </a:txBody>
                  <a:tcPr marT="45712" marB="45712"/>
                </a:tc>
              </a:tr>
              <a:tr h="2743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smtClean="0"/>
                        <a:t>CR</a:t>
                      </a:r>
                      <a:endParaRPr lang="en-US" dirty="0"/>
                    </a:p>
                  </a:txBody>
                  <a:tcPr marT="45712" marB="45712"/>
                </a:tc>
                <a:tc>
                  <a:txBody>
                    <a:bodyPr/>
                    <a:lstStyle/>
                    <a:p>
                      <a:r>
                        <a:rPr lang="en-US" sz="1800" kern="120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c>
                  <a:txBody>
                    <a:bodyPr/>
                    <a:lstStyle/>
                    <a:p>
                      <a:r>
                        <a:rPr lang="en-US" sz="1800" kern="120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45min – as time permits</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r>
                        <a:rPr lang="en-US" sz="1800" kern="120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02660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a:t>
            </a:r>
            <a:r>
              <a:rPr lang="en-US" smtClean="0">
                <a:solidFill>
                  <a:schemeClr val="tx2"/>
                </a:solidFill>
              </a:rPr>
              <a:t>Day </a:t>
            </a:r>
            <a:r>
              <a:rPr lang="en-US"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0627099"/>
              </p:ext>
            </p:extLst>
          </p:nvPr>
        </p:nvGraphicFramePr>
        <p:xfrm>
          <a:off x="263353" y="1484784"/>
          <a:ext cx="11593286" cy="4411884"/>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45min – </a:t>
                      </a:r>
                      <a:r>
                        <a:rPr lang="en-US" sz="1800" kern="1200" smtClean="0">
                          <a:solidFill>
                            <a:schemeClr val="dk1"/>
                          </a:solidFill>
                          <a:latin typeface="+mn-lt"/>
                          <a:ea typeface="+mn-ea"/>
                          <a:cs typeface="+mn-cs"/>
                        </a:rPr>
                        <a:t>if needed</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309776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19124</TotalTime>
  <Words>2704</Words>
  <Application>Microsoft Office PowerPoint</Application>
  <PresentationFormat>Widescreen</PresentationFormat>
  <Paragraphs>625</Paragraphs>
  <Slides>42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Sep Ad Hoc Day 1</vt:lpstr>
      <vt:lpstr>Submission Review</vt:lpstr>
      <vt:lpstr>CR Submission 11-19-1466</vt:lpstr>
      <vt:lpstr>CR Submission 11-19-1454</vt:lpstr>
      <vt:lpstr>CR Submission 11-19-1460</vt:lpstr>
      <vt:lpstr>CR Submission 11-19-1461</vt:lpstr>
      <vt:lpstr>PowerPoint Presentation</vt:lpstr>
      <vt:lpstr>AOB?</vt:lpstr>
      <vt:lpstr>PowerPoint Presentation</vt:lpstr>
      <vt:lpstr>Sep Ad Hoc Day 2</vt:lpstr>
      <vt:lpstr>Sep Ad Hoc Day 2</vt:lpstr>
      <vt:lpstr>Submission Review</vt:lpstr>
      <vt:lpstr>PowerPoint Presentation</vt:lpstr>
      <vt:lpstr>Sep Ad Hoc Day 3</vt:lpstr>
      <vt:lpstr>Sep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193</cp:revision>
  <cp:lastPrinted>1601-01-01T00:00:00Z</cp:lastPrinted>
  <dcterms:created xsi:type="dcterms:W3CDTF">2018-08-06T10:28:59Z</dcterms:created>
  <dcterms:modified xsi:type="dcterms:W3CDTF">2019-09-05T00:32:42Z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2019-09-05 00:32:42Z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