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6"/>
  </p:notesMasterIdLst>
  <p:handoutMasterIdLst>
    <p:handoutMasterId r:id="rId147"/>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279" r:id="rId18"/>
    <p:sldId id="2062" r:id="rId19"/>
    <p:sldId id="2280" r:id="rId20"/>
    <p:sldId id="1981" r:id="rId21"/>
    <p:sldId id="2074" r:id="rId22"/>
    <p:sldId id="2102" r:id="rId23"/>
    <p:sldId id="2107" r:id="rId24"/>
    <p:sldId id="2075" r:id="rId25"/>
    <p:sldId id="1657" r:id="rId26"/>
    <p:sldId id="2292" r:id="rId27"/>
    <p:sldId id="1965" r:id="rId28"/>
    <p:sldId id="1967" r:id="rId29"/>
    <p:sldId id="1968" r:id="rId30"/>
    <p:sldId id="1969" r:id="rId31"/>
    <p:sldId id="2035" r:id="rId32"/>
    <p:sldId id="2104" r:id="rId33"/>
    <p:sldId id="2112" r:id="rId34"/>
    <p:sldId id="2113" r:id="rId35"/>
    <p:sldId id="2114" r:id="rId36"/>
    <p:sldId id="2167" r:id="rId37"/>
    <p:sldId id="2317" r:id="rId38"/>
    <p:sldId id="2331" r:id="rId39"/>
    <p:sldId id="2332" r:id="rId40"/>
    <p:sldId id="2008" r:id="rId41"/>
    <p:sldId id="2291" r:id="rId42"/>
    <p:sldId id="1945" r:id="rId43"/>
    <p:sldId id="2036" r:id="rId44"/>
    <p:sldId id="2037" r:id="rId45"/>
    <p:sldId id="2071" r:id="rId46"/>
    <p:sldId id="2218" r:id="rId47"/>
    <p:sldId id="2323" r:id="rId48"/>
    <p:sldId id="2333" r:id="rId49"/>
    <p:sldId id="2334" r:id="rId50"/>
    <p:sldId id="2335" r:id="rId51"/>
    <p:sldId id="1688" r:id="rId52"/>
    <p:sldId id="2322" r:id="rId53"/>
    <p:sldId id="2293" r:id="rId54"/>
    <p:sldId id="1705" r:id="rId55"/>
    <p:sldId id="1706" r:id="rId56"/>
    <p:sldId id="1707" r:id="rId57"/>
    <p:sldId id="1708" r:id="rId58"/>
    <p:sldId id="1709" r:id="rId59"/>
    <p:sldId id="1710" r:id="rId60"/>
    <p:sldId id="1790" r:id="rId61"/>
    <p:sldId id="2199" r:id="rId62"/>
    <p:sldId id="2319" r:id="rId63"/>
    <p:sldId id="2320" r:id="rId64"/>
    <p:sldId id="2321" r:id="rId65"/>
    <p:sldId id="1698" r:id="rId66"/>
    <p:sldId id="2294" r:id="rId67"/>
    <p:sldId id="1701" r:id="rId68"/>
    <p:sldId id="2241" r:id="rId69"/>
    <p:sldId id="1679" r:id="rId70"/>
    <p:sldId id="2336" r:id="rId71"/>
    <p:sldId id="2328" r:id="rId72"/>
    <p:sldId id="2304" r:id="rId73"/>
    <p:sldId id="2324" r:id="rId74"/>
    <p:sldId id="1375" r:id="rId75"/>
    <p:sldId id="1376" r:id="rId76"/>
    <p:sldId id="1400" r:id="rId77"/>
    <p:sldId id="2004" r:id="rId78"/>
    <p:sldId id="619" r:id="rId79"/>
    <p:sldId id="621" r:id="rId80"/>
    <p:sldId id="1561" r:id="rId81"/>
    <p:sldId id="1555" r:id="rId82"/>
    <p:sldId id="1601" r:id="rId83"/>
    <p:sldId id="1585" r:id="rId84"/>
    <p:sldId id="1586" r:id="rId85"/>
    <p:sldId id="1587" r:id="rId86"/>
    <p:sldId id="1588" r:id="rId87"/>
    <p:sldId id="1589" r:id="rId88"/>
    <p:sldId id="1590" r:id="rId89"/>
    <p:sldId id="1771" r:id="rId90"/>
    <p:sldId id="1772" r:id="rId91"/>
    <p:sldId id="1591" r:id="rId92"/>
    <p:sldId id="1592" r:id="rId93"/>
    <p:sldId id="1593" r:id="rId94"/>
    <p:sldId id="1594" r:id="rId95"/>
    <p:sldId id="1595" r:id="rId96"/>
    <p:sldId id="1596" r:id="rId97"/>
    <p:sldId id="1597" r:id="rId98"/>
    <p:sldId id="1598" r:id="rId99"/>
    <p:sldId id="1599" r:id="rId100"/>
    <p:sldId id="1600" r:id="rId101"/>
    <p:sldId id="1628" r:id="rId102"/>
    <p:sldId id="1638" r:id="rId103"/>
    <p:sldId id="1725" r:id="rId104"/>
    <p:sldId id="1726" r:id="rId105"/>
    <p:sldId id="1947" r:id="rId106"/>
    <p:sldId id="1975" r:id="rId107"/>
    <p:sldId id="1976" r:id="rId108"/>
    <p:sldId id="1977" r:id="rId109"/>
    <p:sldId id="2039" r:id="rId110"/>
    <p:sldId id="2060" r:id="rId111"/>
    <p:sldId id="2061" r:id="rId112"/>
    <p:sldId id="2097" r:id="rId113"/>
    <p:sldId id="2103" r:id="rId114"/>
    <p:sldId id="2063" r:id="rId115"/>
    <p:sldId id="2064" r:id="rId116"/>
    <p:sldId id="2065" r:id="rId117"/>
    <p:sldId id="2066" r:id="rId118"/>
    <p:sldId id="2067" r:id="rId119"/>
    <p:sldId id="2068" r:id="rId120"/>
    <p:sldId id="2069" r:id="rId121"/>
    <p:sldId id="2146" r:id="rId122"/>
    <p:sldId id="2147" r:id="rId123"/>
    <p:sldId id="2148" r:id="rId124"/>
    <p:sldId id="2158" r:id="rId125"/>
    <p:sldId id="2159" r:id="rId126"/>
    <p:sldId id="2157" r:id="rId127"/>
    <p:sldId id="2160" r:id="rId128"/>
    <p:sldId id="2216" r:id="rId129"/>
    <p:sldId id="2217" r:id="rId130"/>
    <p:sldId id="2219" r:id="rId131"/>
    <p:sldId id="2238" r:id="rId132"/>
    <p:sldId id="2239" r:id="rId133"/>
    <p:sldId id="2240" r:id="rId134"/>
    <p:sldId id="2242" r:id="rId135"/>
    <p:sldId id="2263" r:id="rId136"/>
    <p:sldId id="2276" r:id="rId137"/>
    <p:sldId id="2277" r:id="rId138"/>
    <p:sldId id="2278" r:id="rId139"/>
    <p:sldId id="2281" r:id="rId140"/>
    <p:sldId id="2282" r:id="rId141"/>
    <p:sldId id="2283" r:id="rId142"/>
    <p:sldId id="2284" r:id="rId143"/>
    <p:sldId id="2318" r:id="rId144"/>
    <p:sldId id="2329" r:id="rId14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4"/>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autoAdjust="0"/>
  </p:normalViewPr>
  <p:slideViewPr>
    <p:cSldViewPr>
      <p:cViewPr varScale="1">
        <p:scale>
          <a:sx n="66" d="100"/>
          <a:sy n="66" d="100"/>
        </p:scale>
        <p:origin x="138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802.11-19/1354r0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ieee802.org/1/files/public/docs2019/maint-randall-SC6CommentResponse1Xck-0719-v01.pdf"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ieee802.org/1/files/public/docs2019/maint-randall-SC6CommentResp1AE-0719-v03.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1411-00-0jtc-minutes-of-vienna-meeting-in-july-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2019 agenda in Hanoi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15 </a:t>
            </a:r>
            <a:r>
              <a:rPr lang="en-US" b="0" dirty="0" smtClean="0">
                <a:solidFill>
                  <a:schemeClr val="accent2">
                    <a:lumMod val="50000"/>
                  </a:schemeClr>
                </a:solidFill>
              </a:rPr>
              <a:t>August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73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a:t>
            </a:r>
            <a:r>
              <a:rPr lang="en-AU" dirty="0" smtClean="0"/>
              <a:t>WGs</a:t>
            </a:r>
          </a:p>
          <a:p>
            <a:pPr lvl="2"/>
            <a:r>
              <a:rPr lang="en-AU" dirty="0" smtClean="0"/>
              <a:t>IEEE 802.16/21/22 are now hibernating or will soon do so</a:t>
            </a:r>
            <a:endParaRPr lang="en-AU" dirty="0" smtClean="0"/>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115"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112</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113</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119</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July 2019 plenary (</a:t>
            </a:r>
            <a:r>
              <a:rPr lang="en-AU" dirty="0" err="1" smtClean="0">
                <a:solidFill>
                  <a:srgbClr val="FF0000"/>
                </a:solidFill>
              </a:rPr>
              <a:t>Nxxxxxx</a:t>
            </a:r>
            <a:r>
              <a:rPr lang="en-AU" dirty="0" smtClean="0"/>
              <a:t>)</a:t>
            </a:r>
            <a:r>
              <a:rPr lang="en-AU" b="0" dirty="0" smtClean="0"/>
              <a:t> noting the approval of various SGs:</a:t>
            </a:r>
            <a:endParaRPr lang="en-AU" dirty="0">
              <a:solidFill>
                <a:srgbClr val="FF0000"/>
              </a:solidFill>
            </a:endParaRPr>
          </a:p>
          <a:p>
            <a:pPr lvl="2"/>
            <a:r>
              <a:rPr lang="en-AU" dirty="0"/>
              <a:t>IEEE 802.3 Multi Gigabit Automotive Optical PHY </a:t>
            </a:r>
            <a:r>
              <a:rPr lang="en-AU" dirty="0" smtClean="0"/>
              <a:t>SG</a:t>
            </a:r>
            <a:endParaRPr lang="en-AU" dirty="0"/>
          </a:p>
          <a:p>
            <a:pPr lvl="2"/>
            <a:r>
              <a:rPr lang="en-AU" dirty="0" smtClean="0"/>
              <a:t>IEEE </a:t>
            </a:r>
            <a:r>
              <a:rPr lang="en-AU" dirty="0"/>
              <a:t>802.3 Improving PTP Timestamping Accuracy </a:t>
            </a:r>
            <a:r>
              <a:rPr lang="en-AU" dirty="0" smtClean="0"/>
              <a:t>SG</a:t>
            </a:r>
            <a:endParaRPr lang="en-AU" dirty="0"/>
          </a:p>
          <a:p>
            <a:pPr lvl="2"/>
            <a:r>
              <a:rPr lang="en-AU" dirty="0" smtClean="0"/>
              <a:t>IEEE </a:t>
            </a:r>
            <a:r>
              <a:rPr lang="en-AU" dirty="0"/>
              <a:t>802.3 10SPE </a:t>
            </a:r>
            <a:r>
              <a:rPr lang="en-AU" dirty="0" err="1"/>
              <a:t>Multidrop</a:t>
            </a:r>
            <a:r>
              <a:rPr lang="en-AU" dirty="0"/>
              <a:t> Enhancements </a:t>
            </a:r>
            <a:r>
              <a:rPr lang="en-AU" dirty="0" smtClean="0"/>
              <a:t>SG</a:t>
            </a:r>
            <a:endParaRPr lang="en-AU" b="0" dirty="0"/>
          </a:p>
          <a:p>
            <a:pPr lvl="2"/>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120</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121</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122</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124</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125</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126</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127</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128</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130</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134</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135</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136</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138</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60 </a:t>
            </a:r>
            <a:r>
              <a:rPr lang="en-AU" dirty="0"/>
              <a:t>standards </a:t>
            </a:r>
            <a:r>
              <a:rPr lang="en-AU" dirty="0" smtClean="0"/>
              <a:t>through to </a:t>
            </a:r>
            <a:r>
              <a:rPr lang="en-AU" dirty="0"/>
              <a:t>PSDO ratification </a:t>
            </a:r>
            <a:r>
              <a:rPr lang="en-AU" dirty="0" smtClean="0"/>
              <a:t>with 34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050593"/>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28</a:t>
                      </a:r>
                      <a:endParaRPr lang="en-AU" dirty="0"/>
                    </a:p>
                  </a:txBody>
                  <a:tcPr/>
                </a:tc>
                <a:tc>
                  <a:txBody>
                    <a:bodyPr/>
                    <a:lstStyle/>
                    <a:p>
                      <a:pPr algn="ctr"/>
                      <a:r>
                        <a:rPr lang="en-AU" dirty="0" smtClean="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9</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60</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34</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t>N</a:t>
            </a:r>
            <a:r>
              <a:rPr lang="en-AU" dirty="0" smtClean="0"/>
              <a:t>16982</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and response sent</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t>A response was sent in </a:t>
            </a:r>
            <a:r>
              <a:rPr lang="en-AU" dirty="0" smtClean="0"/>
              <a:t>Apr 2019 (N16944)</a:t>
            </a:r>
            <a:r>
              <a:rPr lang="en-AU" dirty="0" smtClean="0">
                <a:solidFill>
                  <a:srgbClr val="FF0000"/>
                </a:solidFill>
              </a:rPr>
              <a:t> </a:t>
            </a:r>
            <a:endParaRPr lang="en-AU" dirty="0">
              <a:solidFill>
                <a:srgbClr val="FF0000"/>
              </a:solidFill>
            </a:endParaRPr>
          </a:p>
          <a:p>
            <a:pPr lvl="1"/>
            <a:r>
              <a:rPr lang="en-AU" dirty="0" smtClean="0"/>
              <a:t>Published </a:t>
            </a:r>
            <a:r>
              <a:rPr lang="en-AU" dirty="0"/>
              <a:t>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140662244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has been published </a:t>
            </a:r>
            <a:r>
              <a:rPr lang="en-AU" dirty="0"/>
              <a:t>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rgbClr val="00B050"/>
                </a:solidFill>
              </a:rPr>
              <a:t>passed &amp; published</a:t>
            </a:r>
          </a:p>
          <a:p>
            <a:pPr lvl="1"/>
            <a:r>
              <a:rPr lang="en-AU" dirty="0"/>
              <a:t>802.11ah passed </a:t>
            </a:r>
            <a:r>
              <a:rPr lang="en-AU" dirty="0" smtClean="0"/>
              <a:t>FDIS ballot (N16685</a:t>
            </a:r>
            <a:r>
              <a:rPr lang="en-AU" dirty="0"/>
              <a:t>) on </a:t>
            </a:r>
            <a:r>
              <a:rPr lang="en-AU" dirty="0" smtClean="0"/>
              <a:t>8 Feb </a:t>
            </a:r>
            <a:r>
              <a:rPr lang="en-AU" dirty="0" smtClean="0"/>
              <a:t>2019 (N16983)</a:t>
            </a:r>
            <a:endParaRPr lang="en-AU" dirty="0" smtClean="0"/>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Standard published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1870478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0011209"/>
              </p:ext>
            </p:extLst>
          </p:nvPr>
        </p:nvGraphicFramePr>
        <p:xfrm>
          <a:off x="761999" y="1712149"/>
          <a:ext cx="7696200" cy="19202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802.1CB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802.1Qci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9</a:t>
                      </a:r>
                      <a:r>
                        <a:rPr lang="en-AU" sz="1600" b="0" kern="1200" baseline="0" dirty="0" smtClean="0">
                          <a:solidFill>
                            <a:srgbClr val="00B050"/>
                          </a:solidFill>
                          <a:latin typeface="+mn-lt"/>
                          <a:ea typeface="+mn-ea"/>
                          <a:cs typeface="+mn-cs"/>
                        </a:rPr>
                        <a:t> Dec 17</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802.1Qch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a:t>
                      </a:r>
                      <a:r>
                        <a:rPr lang="en-AU" sz="1600" b="0" baseline="0" dirty="0" smtClean="0">
                          <a:solidFill>
                            <a:srgbClr val="00B050"/>
                          </a:solidFill>
                          <a:latin typeface="+mj-lt"/>
                        </a:rPr>
                        <a:t> 19</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a:t>
                      </a:r>
                      <a:r>
                        <a:rPr lang="en-AU" sz="1600" b="0" kern="1200" baseline="0" dirty="0" smtClean="0">
                          <a:solidFill>
                            <a:srgbClr val="00B050"/>
                          </a:solidFill>
                          <a:latin typeface="+mn-lt"/>
                          <a:ea typeface="+mn-ea"/>
                          <a:cs typeface="+mn-cs"/>
                        </a:rPr>
                        <a:t> Feb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Hanoi in July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smtClean="0">
                          <a:latin typeface="+mj-lt"/>
                          <a:cs typeface="Arial" panose="020B0604020202020204" pitchFamily="34" charset="0"/>
                        </a:rPr>
                        <a:t>802.11ah</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20</a:t>
                      </a:r>
                      <a:r>
                        <a:rPr lang="en-AU" sz="1600" b="0" baseline="0" dirty="0" smtClean="0">
                          <a:solidFill>
                            <a:srgbClr val="00B050"/>
                          </a:solidFill>
                          <a:latin typeface="+mj-lt"/>
                        </a:rPr>
                        <a:t> Jul 17</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8</a:t>
                      </a:r>
                      <a:r>
                        <a:rPr lang="en-AU" sz="1600" b="0" kern="1200" baseline="0" dirty="0" smtClean="0">
                          <a:solidFill>
                            <a:srgbClr val="00B050"/>
                          </a:solidFill>
                          <a:latin typeface="+mn-lt"/>
                          <a:ea typeface="+mn-ea"/>
                          <a:cs typeface="+mn-cs"/>
                        </a:rPr>
                        <a:t> Feb 19</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13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22433572"/>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a:t>
                      </a:r>
                      <a:r>
                        <a:rPr lang="en-AU" sz="1600" b="0" baseline="0" dirty="0" smtClean="0">
                          <a:solidFill>
                            <a:schemeClr val="tx1"/>
                          </a:solidFill>
                          <a:latin typeface="+mj-lt"/>
                        </a:rPr>
                        <a:t> Nov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Jul 19</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Jul 19</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smtClean="0">
                          <a:latin typeface="+mj-lt"/>
                          <a:cs typeface="Arial" panose="020B0604020202020204" pitchFamily="34" charset="0"/>
                        </a:rPr>
                        <a:t>.1AX-Rev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a:t>
                      </a:r>
                      <a:r>
                        <a:rPr lang="en-AU" sz="1600" b="0" baseline="0" dirty="0" smtClean="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smtClean="0">
                          <a:latin typeface="+mj-lt"/>
                          <a:cs typeface="Arial" panose="020B0604020202020204" pitchFamily="34" charset="0"/>
                        </a:rPr>
                        <a:t>.1Qcx</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smtClean="0">
                          <a:latin typeface="+mj-lt"/>
                          <a:cs typeface="Arial" panose="020B0604020202020204" pitchFamily="34" charset="0"/>
                        </a:rPr>
                        <a:t>.1X-REV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96960976"/>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a:t>Regular participants</a:t>
            </a:r>
          </a:p>
          <a:p>
            <a:pPr lvl="1"/>
            <a:r>
              <a:rPr lang="en-AU" dirty="0" smtClean="0"/>
              <a:t>Karen Randall</a:t>
            </a:r>
          </a:p>
          <a:p>
            <a:pPr lvl="1"/>
            <a:r>
              <a:rPr lang="en-AU" dirty="0"/>
              <a:t>John </a:t>
            </a:r>
            <a:r>
              <a:rPr lang="en-AU" dirty="0" smtClean="0"/>
              <a:t>Messenger</a:t>
            </a:r>
          </a:p>
          <a:p>
            <a:pPr lvl="1"/>
            <a:r>
              <a:rPr lang="en-AU" smtClean="0"/>
              <a:t>Paul Congdon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421203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 and response sent</a:t>
            </a:r>
          </a:p>
          <a:p>
            <a:pPr lvl="1"/>
            <a:r>
              <a:rPr lang="en-AU" dirty="0"/>
              <a:t>802.1Q-2018</a:t>
            </a:r>
            <a:r>
              <a:rPr lang="en-AU" dirty="0" smtClean="0"/>
              <a:t> </a:t>
            </a:r>
            <a:r>
              <a:rPr lang="en-AU" dirty="0"/>
              <a:t>60-day ballot passed on 11 </a:t>
            </a:r>
            <a:r>
              <a:rPr lang="en-AU"/>
              <a:t>March </a:t>
            </a:r>
            <a:r>
              <a:rPr lang="en-AU" smtClean="0"/>
              <a:t>2019 (N16985)</a:t>
            </a:r>
            <a:endParaRPr lang="en-AU" dirty="0"/>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t>A response was sent in Apr 2019 (N16943)</a:t>
            </a:r>
            <a:endParaRPr lang="en-AU" dirty="0"/>
          </a:p>
          <a:p>
            <a:r>
              <a:rPr lang="en-AU" dirty="0" smtClean="0"/>
              <a:t>FDIS ballot: </a:t>
            </a:r>
            <a:r>
              <a:rPr lang="en-AU" dirty="0" smtClean="0">
                <a:solidFill>
                  <a:schemeClr val="accent2"/>
                </a:solidFill>
              </a:rPr>
              <a:t>waiting</a:t>
            </a:r>
          </a:p>
          <a:p>
            <a:pPr lvl="1"/>
            <a:r>
              <a:rPr lang="en-AU" dirty="0" smtClean="0">
                <a:solidFill>
                  <a:srgbClr val="FF0000"/>
                </a:solidFill>
              </a:rPr>
              <a:t>Jonathan notes it is likely to open within two weeks of 9 July 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delayed</a:t>
            </a:r>
          </a:p>
          <a:p>
            <a:pPr marL="174625" lvl="1" indent="-174625"/>
            <a:r>
              <a:rPr lang="en-AU" dirty="0"/>
              <a:t>PSDO start will be delayed until </a:t>
            </a:r>
            <a:r>
              <a:rPr lang="en-AU" dirty="0" smtClean="0"/>
              <a:t>802.1Q-2018 is approved</a:t>
            </a:r>
          </a:p>
          <a:p>
            <a:pPr marL="357187" lvl="2" indent="-174625"/>
            <a:r>
              <a:rPr lang="en-AU" dirty="0"/>
              <a:t>Submission was approved in July </a:t>
            </a:r>
            <a:r>
              <a:rPr lang="en-AU" dirty="0" smtClean="0"/>
              <a:t>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smtClean="0">
                <a:solidFill>
                  <a:schemeClr val="accent2"/>
                </a:solidFill>
              </a:rPr>
              <a:t>delayed</a:t>
            </a:r>
            <a:endParaRPr lang="en-AU" dirty="0" smtClean="0"/>
          </a:p>
          <a:p>
            <a:pPr marL="174625" lvl="1" indent="-174625"/>
            <a:r>
              <a:rPr lang="en-AU" dirty="0"/>
              <a:t>PSDO start will be delayed until </a:t>
            </a:r>
            <a:r>
              <a:rPr lang="en-AU" dirty="0" smtClean="0"/>
              <a:t>802.1Q-2018 </a:t>
            </a:r>
            <a:r>
              <a:rPr lang="en-AU" dirty="0"/>
              <a:t>is </a:t>
            </a:r>
            <a:r>
              <a:rPr lang="en-AU" dirty="0" smtClean="0"/>
              <a:t>approved</a:t>
            </a:r>
          </a:p>
          <a:p>
            <a:pPr marL="357187" lvl="2" indent="-174625"/>
            <a:r>
              <a:rPr lang="en-AU" dirty="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FDIS ballot closes 14 Nov 2109</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closes 14 Nov 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a:t>
            </a:r>
            <a:r>
              <a:rPr lang="en-AU" dirty="0"/>
              <a:t>is passed </a:t>
            </a:r>
            <a:r>
              <a:rPr lang="en-AU" dirty="0" smtClean="0"/>
              <a:t>FDIS ballot and is waiting </a:t>
            </a:r>
            <a:r>
              <a:rPr lang="en-AU" dirty="0"/>
              <a:t>for publication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kern="1200" dirty="0" smtClean="0">
                <a:solidFill>
                  <a:srgbClr val="00B050"/>
                </a:solidFill>
              </a:rPr>
              <a:t>passed </a:t>
            </a:r>
            <a:r>
              <a:rPr lang="en-AU" kern="1200" dirty="0" smtClean="0">
                <a:solidFill>
                  <a:schemeClr val="accent2"/>
                </a:solidFill>
              </a:rPr>
              <a:t>and waiting for publication</a:t>
            </a:r>
          </a:p>
          <a:p>
            <a:pPr lvl="1"/>
            <a:r>
              <a:rPr lang="en-AU" kern="1200" dirty="0" smtClean="0">
                <a:solidFill>
                  <a:srgbClr val="FF0000"/>
                </a:solidFill>
              </a:rPr>
              <a:t>Ballot results</a:t>
            </a:r>
          </a:p>
          <a:p>
            <a:pPr lvl="2"/>
            <a:r>
              <a:rPr lang="en-AU" kern="1200" dirty="0" smtClean="0">
                <a:solidFill>
                  <a:srgbClr val="FF0000"/>
                </a:solidFill>
              </a:rPr>
              <a:t>No comment</a:t>
            </a:r>
          </a:p>
          <a:p>
            <a:pPr lvl="1"/>
            <a:r>
              <a:rPr lang="en-AU" kern="1200" dirty="0" smtClean="0">
                <a:solidFill>
                  <a:srgbClr val="FF0000"/>
                </a:solidFill>
              </a:rPr>
              <a:t>Name</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smtClean="0">
                <a:solidFill>
                  <a:schemeClr val="accent2"/>
                </a:solidFill>
              </a:rPr>
              <a:t>delayed</a:t>
            </a:r>
          </a:p>
          <a:p>
            <a:pPr marL="174625" lvl="1" indent="-174625"/>
            <a:r>
              <a:rPr lang="en-AU" dirty="0"/>
              <a:t>PSDO start will be delayed until 802.1Q-2018 is </a:t>
            </a:r>
            <a:r>
              <a:rPr lang="en-AU" dirty="0" smtClean="0"/>
              <a:t>approved</a:t>
            </a:r>
          </a:p>
          <a:p>
            <a:pPr marL="357187" lvl="2" indent="-174625"/>
            <a:r>
              <a:rPr lang="en-AU" dirty="0" smtClean="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a:xfrm>
            <a:off x="519037" y="2360613"/>
            <a:ext cx="7772400" cy="4114800"/>
          </a:xfrm>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 </a:t>
            </a:r>
            <a:r>
              <a:rPr lang="en-AU" dirty="0" smtClean="0">
                <a:solidFill>
                  <a:srgbClr val="00B050"/>
                </a:solidFill>
              </a:rPr>
              <a:t>passed</a:t>
            </a:r>
            <a:r>
              <a:rPr lang="en-AU" dirty="0" smtClean="0">
                <a:solidFill>
                  <a:schemeClr val="accent2"/>
                </a:solidFill>
              </a:rPr>
              <a:t> &amp; waiting for publication</a:t>
            </a:r>
          </a:p>
          <a:p>
            <a:pPr lvl="1"/>
            <a:r>
              <a:rPr lang="en-AU" dirty="0" smtClean="0"/>
              <a:t>802.</a:t>
            </a:r>
            <a:r>
              <a:rPr lang="en-AU" dirty="0" smtClean="0">
                <a:cs typeface="Arial" panose="020B0604020202020204" pitchFamily="34" charset="0"/>
              </a:rPr>
              <a:t>1AC/Cor1</a:t>
            </a:r>
            <a:r>
              <a:rPr lang="en-AU" dirty="0" smtClean="0"/>
              <a:t> 90-day FDIS ballot </a:t>
            </a:r>
            <a:r>
              <a:rPr lang="en-AU" dirty="0"/>
              <a:t>passed on </a:t>
            </a:r>
            <a:r>
              <a:rPr lang="en-AU" dirty="0" smtClean="0"/>
              <a:t>18 Mar </a:t>
            </a:r>
            <a:r>
              <a:rPr lang="en-AU" dirty="0" smtClean="0"/>
              <a:t>2019 (N16981)</a:t>
            </a:r>
            <a:endParaRPr lang="en-AU" dirty="0"/>
          </a:p>
          <a:p>
            <a:pPr lvl="2"/>
            <a:r>
              <a:rPr lang="en-AU" dirty="0"/>
              <a:t>Passed 6</a:t>
            </a:r>
            <a:r>
              <a:rPr lang="en-AU" dirty="0" smtClean="0"/>
              <a:t>/0/12 </a:t>
            </a:r>
            <a:r>
              <a:rPr lang="en-AU" dirty="0"/>
              <a:t>on need for ISO standard</a:t>
            </a:r>
          </a:p>
          <a:p>
            <a:pPr lvl="2"/>
            <a:r>
              <a:rPr lang="en-AU" dirty="0"/>
              <a:t>Passed 6</a:t>
            </a:r>
            <a:r>
              <a:rPr lang="en-AU" dirty="0" smtClean="0"/>
              <a:t>/0/12 </a:t>
            </a:r>
            <a:r>
              <a:rPr lang="en-AU" dirty="0"/>
              <a:t>on </a:t>
            </a:r>
            <a:r>
              <a:rPr lang="en-AU" dirty="0" smtClean="0"/>
              <a:t>approval</a:t>
            </a:r>
            <a:endParaRPr lang="en-AU" dirty="0">
              <a:solidFill>
                <a:srgbClr val="FF0000"/>
              </a:solidFill>
            </a:endParaRPr>
          </a:p>
          <a:p>
            <a:pPr lvl="1"/>
            <a:r>
              <a:rPr lang="en-AU" dirty="0" smtClean="0">
                <a:solidFill>
                  <a:srgbClr val="FF0000"/>
                </a:solidFill>
              </a:rPr>
              <a:t>Jonathan </a:t>
            </a:r>
            <a:r>
              <a:rPr lang="en-AU" dirty="0">
                <a:solidFill>
                  <a:srgbClr val="FF0000"/>
                </a:solidFill>
              </a:rPr>
              <a:t>notes it is </a:t>
            </a:r>
            <a:r>
              <a:rPr lang="en-AU" dirty="0" smtClean="0">
                <a:solidFill>
                  <a:srgbClr val="FF0000"/>
                </a:solidFill>
              </a:rPr>
              <a:t>likely </a:t>
            </a:r>
            <a:r>
              <a:rPr lang="en-AU" dirty="0">
                <a:solidFill>
                  <a:srgbClr val="FF0000"/>
                </a:solidFill>
              </a:rPr>
              <a:t>to </a:t>
            </a:r>
            <a:r>
              <a:rPr lang="en-AU" dirty="0" smtClean="0">
                <a:solidFill>
                  <a:srgbClr val="FF0000"/>
                </a:solidFill>
              </a:rPr>
              <a:t>be published on about 9 </a:t>
            </a:r>
            <a:r>
              <a:rPr lang="en-AU" dirty="0">
                <a:solidFill>
                  <a:srgbClr val="FF0000"/>
                </a:solidFill>
              </a:rPr>
              <a:t>July </a:t>
            </a:r>
            <a:r>
              <a:rPr lang="en-AU" dirty="0" smtClean="0">
                <a:solidFill>
                  <a:srgbClr val="FF0000"/>
                </a:solidFill>
              </a:rPr>
              <a:t>2019</a:t>
            </a:r>
          </a:p>
          <a:p>
            <a:pPr lvl="2"/>
            <a:r>
              <a:rPr lang="en-AU" dirty="0" smtClean="0">
                <a:solidFill>
                  <a:srgbClr val="FF0000"/>
                </a:solidFill>
              </a:rPr>
              <a:t>The name is currently unknown</a:t>
            </a:r>
            <a:endParaRPr lang="en-AU" dirty="0">
              <a:solidFill>
                <a:srgbClr val="FF0000"/>
              </a:solidFill>
            </a:endParaRP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a:t>
            </a:r>
            <a:r>
              <a:rPr lang="en-AU" dirty="0" smtClean="0"/>
              <a:t>waiting for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smtClean="0">
                <a:solidFill>
                  <a:srgbClr val="00B050"/>
                </a:solidFill>
              </a:rPr>
              <a:t>and </a:t>
            </a:r>
            <a:r>
              <a:rPr lang="en-AU" dirty="0">
                <a:solidFill>
                  <a:srgbClr val="00B050"/>
                </a:solidFill>
              </a:rPr>
              <a:t>response </a:t>
            </a:r>
            <a:r>
              <a:rPr lang="en-AU" dirty="0" smtClean="0">
                <a:solidFill>
                  <a:srgbClr val="00B050"/>
                </a:solidFill>
              </a:rPr>
              <a:t>sent</a:t>
            </a:r>
            <a:endParaRPr lang="en-AU" dirty="0" smtClean="0">
              <a:solidFill>
                <a:srgbClr val="00B050"/>
              </a:solidFill>
            </a:endParaRP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hlinkClick r:id="rId2"/>
              </a:rPr>
              <a:t>Response</a:t>
            </a:r>
            <a:r>
              <a:rPr lang="en-AU" dirty="0" smtClean="0"/>
              <a:t> </a:t>
            </a:r>
            <a:r>
              <a:rPr lang="en-AU" dirty="0" smtClean="0">
                <a:solidFill>
                  <a:srgbClr val="FF0000"/>
                </a:solidFill>
              </a:rPr>
              <a:t>was sent in </a:t>
            </a:r>
            <a:r>
              <a:rPr lang="en-AU" dirty="0" smtClean="0">
                <a:solidFill>
                  <a:srgbClr val="FF0000"/>
                </a:solidFill>
              </a:rPr>
              <a:t>July 2019 </a:t>
            </a:r>
            <a:r>
              <a:rPr lang="en-AU" dirty="0" smtClean="0">
                <a:solidFill>
                  <a:srgbClr val="FF0000"/>
                </a:solidFill>
              </a:rPr>
              <a:t>(</a:t>
            </a:r>
            <a:r>
              <a:rPr lang="en-AU" dirty="0">
                <a:solidFill>
                  <a:srgbClr val="FF0000"/>
                </a:solidFill>
              </a:rPr>
              <a:t>N??????) – asked Messenger</a:t>
            </a:r>
            <a:endParaRPr lang="en-AU" dirty="0" smtClean="0">
              <a:solidFill>
                <a:srgbClr val="FF0000"/>
              </a:solidFill>
            </a:endParaRPr>
          </a:p>
          <a:p>
            <a:r>
              <a:rPr lang="en-AU" dirty="0" smtClean="0"/>
              <a:t>FDIS </a:t>
            </a:r>
            <a:r>
              <a:rPr lang="en-AU" dirty="0" smtClean="0"/>
              <a:t>ballot: </a:t>
            </a:r>
            <a:r>
              <a:rPr lang="en-AU" dirty="0" smtClean="0">
                <a:solidFill>
                  <a:schemeClr val="accent2"/>
                </a:solidFill>
              </a:rPr>
              <a:t>waiting</a:t>
            </a:r>
          </a:p>
          <a:p>
            <a:pPr lvl="1"/>
            <a:r>
              <a:rPr lang="en-AU" dirty="0" smtClean="0">
                <a:solidFill>
                  <a:srgbClr val="FF0000"/>
                </a:solidFill>
              </a:rPr>
              <a:t>What </a:t>
            </a:r>
            <a:r>
              <a:rPr lang="en-AU" dirty="0">
                <a:solidFill>
                  <a:srgbClr val="FF0000"/>
                </a:solidFill>
              </a:rPr>
              <a:t>will it be called?</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is waiting for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a:t>
            </a:r>
            <a:r>
              <a:rPr lang="en-AU" dirty="0" smtClean="0">
                <a:solidFill>
                  <a:srgbClr val="00B050"/>
                </a:solidFill>
              </a:rPr>
              <a:t>response </a:t>
            </a:r>
            <a:r>
              <a:rPr lang="en-AU" dirty="0" smtClean="0">
                <a:solidFill>
                  <a:srgbClr val="00B050"/>
                </a:solidFill>
              </a:rPr>
              <a:t>sent</a:t>
            </a:r>
            <a:endParaRPr lang="en-AU" dirty="0" smtClean="0">
              <a:solidFill>
                <a:srgbClr val="00B050"/>
              </a:solidFill>
            </a:endParaRP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a:t>
            </a:r>
            <a:r>
              <a:rPr lang="en-AU" dirty="0" smtClean="0"/>
              <a:t>comments</a:t>
            </a:r>
          </a:p>
          <a:p>
            <a:pPr lvl="2"/>
            <a:r>
              <a:rPr lang="en-AU" dirty="0">
                <a:hlinkClick r:id="rId2"/>
              </a:rPr>
              <a:t>Response</a:t>
            </a:r>
            <a:r>
              <a:rPr lang="en-AU" dirty="0"/>
              <a:t> </a:t>
            </a:r>
            <a:r>
              <a:rPr lang="en-AU" dirty="0">
                <a:solidFill>
                  <a:srgbClr val="FF0000"/>
                </a:solidFill>
              </a:rPr>
              <a:t>was sent in July 2019 (N</a:t>
            </a:r>
            <a:r>
              <a:rPr lang="en-AU" dirty="0" smtClean="0">
                <a:solidFill>
                  <a:srgbClr val="FF0000"/>
                </a:solidFill>
              </a:rPr>
              <a:t>??????) – asked Messenger</a:t>
            </a:r>
            <a:endParaRPr lang="en-AU" dirty="0" smtClean="0">
              <a:solidFill>
                <a:srgbClr val="FF0000"/>
              </a:solidFill>
            </a:endParaRPr>
          </a:p>
          <a:p>
            <a:r>
              <a:rPr lang="en-AU" dirty="0" smtClean="0"/>
              <a:t>FDIS ballot</a:t>
            </a:r>
            <a:r>
              <a:rPr lang="en-AU" dirty="0" smtClean="0"/>
              <a:t>: </a:t>
            </a:r>
            <a:r>
              <a:rPr lang="en-AU" dirty="0" smtClean="0">
                <a:solidFill>
                  <a:schemeClr val="accent2"/>
                </a:solidFill>
              </a:rPr>
              <a:t>waiting</a:t>
            </a:r>
            <a:endParaRPr lang="en-AU" dirty="0">
              <a:solidFill>
                <a:schemeClr val="accent2"/>
              </a:solidFill>
            </a:endParaRPr>
          </a:p>
          <a:p>
            <a:pPr lvl="1"/>
            <a:r>
              <a:rPr lang="en-AU" dirty="0" smtClean="0">
                <a:solidFill>
                  <a:srgbClr val="FF0000"/>
                </a:solidFill>
              </a:rPr>
              <a:t>What </a:t>
            </a:r>
            <a:r>
              <a:rPr lang="en-AU" dirty="0">
                <a:solidFill>
                  <a:srgbClr val="FF0000"/>
                </a:solidFill>
              </a:rPr>
              <a:t>will it be called?</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solidFill>
                  <a:srgbClr val="FF0000"/>
                </a:solidFill>
              </a:rPr>
              <a:t>(May 2019) 802.1AS </a:t>
            </a:r>
            <a:r>
              <a:rPr lang="en-AU" dirty="0">
                <a:solidFill>
                  <a:srgbClr val="FF0000"/>
                </a:solidFill>
              </a:rPr>
              <a:t>is now in Sponsor Ballot and will go for adoption when published</a:t>
            </a:r>
            <a:endParaRPr lang="en-AU" dirty="0" smtClean="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1AX-REV </a:t>
            </a:r>
            <a:r>
              <a:rPr lang="en-AU" dirty="0"/>
              <a:t>was liaised for information in </a:t>
            </a:r>
            <a:r>
              <a:rPr lang="en-AU" dirty="0" smtClean="0"/>
              <a:t>July  </a:t>
            </a:r>
            <a:r>
              <a:rPr lang="en-AU" dirty="0"/>
              <a:t>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1AX-Rev </a:t>
            </a:r>
            <a:r>
              <a:rPr lang="en-US" dirty="0" smtClean="0"/>
              <a:t>D2.0 </a:t>
            </a:r>
            <a:r>
              <a:rPr lang="en-US" dirty="0"/>
              <a:t>was liaised in </a:t>
            </a:r>
            <a:r>
              <a:rPr lang="en-US" dirty="0" smtClean="0"/>
              <a:t>Jul 2019 (N</a:t>
            </a:r>
            <a:r>
              <a:rPr lang="en-AU" dirty="0" smtClean="0"/>
              <a:t>16984)</a:t>
            </a:r>
            <a:endParaRPr lang="en-US" dirty="0" smtClean="0"/>
          </a:p>
          <a:p>
            <a:r>
              <a:rPr lang="en-US" dirty="0" smtClean="0"/>
              <a:t>60-day</a:t>
            </a:r>
            <a:r>
              <a:rPr lang="en-AU" dirty="0" smtClean="0"/>
              <a:t> pre-ballot: </a:t>
            </a:r>
            <a:r>
              <a:rPr lang="en-AU" dirty="0" smtClean="0">
                <a:solidFill>
                  <a:schemeClr val="accent2"/>
                </a:solidFill>
              </a:rPr>
              <a:t>waiting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Approval in July 2019 for submission of draft for information on entering Sponsor Ballot</a:t>
            </a:r>
          </a:p>
          <a:p>
            <a:r>
              <a:rPr lang="en-US" dirty="0" smtClean="0"/>
              <a:t>60-day</a:t>
            </a:r>
            <a:r>
              <a:rPr lang="en-AU" dirty="0" smtClean="0"/>
              <a:t> </a:t>
            </a:r>
            <a:r>
              <a:rPr lang="en-AU" dirty="0" smtClean="0"/>
              <a:t>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802.1X-REV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in July 2019 for submission of draft for information on entering Sponsor Ballot</a:t>
            </a:r>
            <a:endParaRPr lang="en-AU"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941105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9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2368452"/>
              </p:ext>
            </p:extLst>
          </p:nvPr>
        </p:nvGraphicFramePr>
        <p:xfrm>
          <a:off x="152399" y="16002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Delayed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smtClean="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D3.1</a:t>
                      </a:r>
                    </a:p>
                  </a:txBody>
                  <a:tcPr marR="0"/>
                </a:tc>
                <a:tc>
                  <a:txBody>
                    <a:bodyPr/>
                    <a:lstStyle/>
                    <a:p>
                      <a:pPr algn="ctr"/>
                      <a:r>
                        <a:rPr lang="en-GB" sz="1600" dirty="0" smtClean="0">
                          <a:solidFill>
                            <a:schemeClr val="tx1"/>
                          </a:solidFill>
                          <a:latin typeface="+mj-lt"/>
                        </a:rPr>
                        <a:t>Jun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smtClean="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smtClean="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smtClean="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40</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David 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795304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is waiting for start of FDIS ballot (once </a:t>
            </a:r>
            <a:r>
              <a:rPr lang="en-AU" dirty="0"/>
              <a:t>the FDIS on IEEE 802.3-REV completes)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a:t>
            </a:r>
          </a:p>
          <a:p>
            <a:r>
              <a:rPr lang="en-US" dirty="0" smtClean="0"/>
              <a:t>60-day</a:t>
            </a:r>
            <a:r>
              <a:rPr lang="en-AU" dirty="0" smtClean="0"/>
              <a:t> pre-ballot: </a:t>
            </a:r>
            <a:r>
              <a:rPr lang="en-AU" dirty="0">
                <a:solidFill>
                  <a:srgbClr val="00B050"/>
                </a:solidFill>
              </a:rPr>
              <a:t>passed </a:t>
            </a:r>
            <a:r>
              <a:rPr lang="en-AU" dirty="0" smtClean="0">
                <a:solidFill>
                  <a:srgbClr val="00B050"/>
                </a:solidFill>
              </a:rPr>
              <a:t>&amp; </a:t>
            </a:r>
            <a:r>
              <a:rPr lang="en-AU" dirty="0">
                <a:solidFill>
                  <a:srgbClr val="00B050"/>
                </a:solidFill>
              </a:rPr>
              <a:t>response </a:t>
            </a:r>
            <a:r>
              <a:rPr lang="en-AU" dirty="0" smtClean="0">
                <a:solidFill>
                  <a:srgbClr val="00B050"/>
                </a:solidFill>
              </a:rPr>
              <a:t>sent</a:t>
            </a:r>
            <a:endParaRPr lang="en-AU" dirty="0">
              <a:solidFill>
                <a:srgbClr val="00B050"/>
              </a:solidFill>
            </a:endParaRP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smtClean="0"/>
              <a:t>China NB voted “no” with comments</a:t>
            </a:r>
          </a:p>
          <a:p>
            <a:pPr lvl="2"/>
            <a:r>
              <a:rPr lang="en-AU" dirty="0" smtClean="0"/>
              <a:t>Response was sent in June 2019 (N16971)</a:t>
            </a:r>
          </a:p>
          <a:p>
            <a:r>
              <a:rPr lang="en-AU" dirty="0" smtClean="0"/>
              <a:t>FDIS ballot: </a:t>
            </a:r>
            <a:r>
              <a:rPr lang="en-AU" dirty="0" smtClean="0">
                <a:solidFill>
                  <a:schemeClr val="accent2"/>
                </a:solidFill>
              </a:rPr>
              <a:t>delayed</a:t>
            </a: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715"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is delayed starting 60-day ballot until 802.3-REV FDIS is 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delayed</a:t>
            </a:r>
          </a:p>
          <a:p>
            <a:pPr lvl="1"/>
            <a:r>
              <a:rPr lang="en-AU" dirty="0"/>
              <a:t>Submission approved in Mar 2019</a:t>
            </a:r>
          </a:p>
          <a:p>
            <a:pPr lvl="2"/>
            <a:r>
              <a:rPr lang="en-AU" dirty="0">
                <a:solidFill>
                  <a:srgbClr val="FF0000"/>
                </a:solidFill>
              </a:rPr>
              <a:t>Delayed until 802.</a:t>
            </a:r>
            <a:r>
              <a:rPr lang="en-AU" dirty="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is waiting for start of FDIS ballot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 &amp; response sent</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voted “no” with comments</a:t>
            </a:r>
          </a:p>
          <a:p>
            <a:pPr lvl="2"/>
            <a:r>
              <a:rPr lang="en-AU" dirty="0"/>
              <a:t>Response was sent in June 2019 (N16971)</a:t>
            </a:r>
          </a:p>
          <a:p>
            <a:r>
              <a:rPr lang="en-AU" dirty="0" smtClean="0"/>
              <a:t>FDIS </a:t>
            </a:r>
            <a:r>
              <a:rPr lang="en-AU" dirty="0"/>
              <a:t>ballot: </a:t>
            </a:r>
            <a:r>
              <a:rPr lang="en-AU" dirty="0" smtClean="0">
                <a:solidFill>
                  <a:schemeClr val="accent2"/>
                </a:solidFill>
              </a:rPr>
              <a:t>waiting</a:t>
            </a:r>
          </a:p>
          <a:p>
            <a:pPr lvl="1"/>
            <a:r>
              <a:rPr lang="en-AU" dirty="0" smtClean="0">
                <a:solidFill>
                  <a:srgbClr val="FF0000"/>
                </a:solidFill>
              </a:rPr>
              <a:t>Jonathan notes the FDIS </a:t>
            </a:r>
            <a:r>
              <a:rPr lang="en-AU" dirty="0">
                <a:solidFill>
                  <a:srgbClr val="FF0000"/>
                </a:solidFill>
              </a:rPr>
              <a:t>ballot will probably not start until </a:t>
            </a:r>
            <a:r>
              <a:rPr lang="en-AU" dirty="0" smtClean="0">
                <a:solidFill>
                  <a:srgbClr val="FF0000"/>
                </a:solidFill>
              </a:rPr>
              <a:t>Oct/Nov</a:t>
            </a:r>
          </a:p>
          <a:p>
            <a:pPr lvl="1"/>
            <a:r>
              <a:rPr lang="en-AU" dirty="0" smtClean="0">
                <a:solidFill>
                  <a:srgbClr val="FF0000"/>
                </a:solidFill>
              </a:rPr>
              <a:t>What will it be called?</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delayed starting 60-day </a:t>
            </a:r>
            <a:r>
              <a:rPr lang="en-AU" dirty="0"/>
              <a:t>ballot until 802.3-REV FDIS is 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delayed</a:t>
            </a:r>
          </a:p>
          <a:p>
            <a:pPr lvl="1"/>
            <a:r>
              <a:rPr lang="en-AU" dirty="0"/>
              <a:t>Submission </a:t>
            </a:r>
            <a:r>
              <a:rPr lang="en-AU" dirty="0" smtClean="0"/>
              <a:t>approved in Mar 2019</a:t>
            </a:r>
          </a:p>
          <a:p>
            <a:pPr lvl="2"/>
            <a:r>
              <a:rPr lang="en-AU" dirty="0" smtClean="0">
                <a:solidFill>
                  <a:srgbClr val="FF0000"/>
                </a:solidFill>
              </a:rPr>
              <a:t>Delayed until 802.</a:t>
            </a:r>
            <a:r>
              <a:rPr lang="en-AU" dirty="0" smtClean="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802.3cg was liaised </a:t>
            </a:r>
            <a:r>
              <a:rPr lang="en-AU" dirty="0"/>
              <a:t>for information in </a:t>
            </a:r>
            <a:r>
              <a:rPr lang="en-AU" dirty="0" smtClean="0"/>
              <a:t>Jun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802.3cg D3.1 was </a:t>
            </a:r>
            <a:r>
              <a:rPr lang="en-AU" dirty="0"/>
              <a:t>liaised for information in </a:t>
            </a:r>
            <a:r>
              <a:rPr lang="en-AU" dirty="0" smtClean="0"/>
              <a:t>Jun 2019 (N16973)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215942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802.3cn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8554847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802.3cm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2224028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31592858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11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84545719"/>
              </p:ext>
            </p:extLst>
          </p:nvPr>
        </p:nvGraphicFramePr>
        <p:xfrm>
          <a:off x="152399" y="2161466"/>
          <a:ext cx="8839199" cy="237713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19</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11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smtClean="0">
                          <a:solidFill>
                            <a:schemeClr val="tx1"/>
                          </a:solidFill>
                          <a:latin typeface="+mj-lt"/>
                        </a:rPr>
                        <a:t>11ac</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smtClean="0">
                          <a:solidFill>
                            <a:schemeClr val="tx1"/>
                          </a:solidFill>
                          <a:latin typeface="+mj-lt"/>
                        </a:rPr>
                        <a:t>11bd</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smtClean="0">
                          <a:solidFill>
                            <a:schemeClr val="tx1"/>
                          </a:solidFill>
                          <a:latin typeface="+mj-lt"/>
                        </a:rPr>
                        <a:t>11be</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6606012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a:t>
            </a:r>
            <a:r>
              <a:rPr lang="en-AU" dirty="0"/>
              <a:t>participants</a:t>
            </a:r>
          </a:p>
          <a:p>
            <a:pPr lvl="1"/>
            <a:r>
              <a:rPr lang="en-AU" dirty="0" smtClean="0"/>
              <a:t>Andrew Myles</a:t>
            </a:r>
          </a:p>
          <a:p>
            <a:pPr lvl="1"/>
            <a:r>
              <a:rPr lang="en-AU" dirty="0" smtClean="0"/>
              <a:t>Dan Harkins</a:t>
            </a:r>
          </a:p>
          <a:p>
            <a:pPr lvl="1"/>
            <a:r>
              <a:rPr lang="en-AU" dirty="0" smtClean="0"/>
              <a:t>Dorothy Stanley (802.11 WG Chair)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203830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two comments</a:t>
            </a:r>
          </a:p>
          <a:p>
            <a:pPr lvl="2"/>
            <a:r>
              <a:rPr lang="en-AU" dirty="0" smtClean="0"/>
              <a:t>Response sent in July </a:t>
            </a:r>
            <a:r>
              <a:rPr lang="en-AU" dirty="0" smtClean="0"/>
              <a:t>2019 (11-19-1177-03)</a:t>
            </a:r>
            <a:endParaRPr lang="en-AU" dirty="0"/>
          </a:p>
          <a:p>
            <a:r>
              <a:rPr lang="en-AU" dirty="0" smtClean="0"/>
              <a:t>FDIS ballot: </a:t>
            </a:r>
            <a:r>
              <a:rPr lang="en-AU" dirty="0" smtClean="0">
                <a:solidFill>
                  <a:schemeClr val="accent2"/>
                </a:solidFill>
              </a:rPr>
              <a:t>waiting</a:t>
            </a:r>
          </a:p>
          <a:p>
            <a:pPr lvl="1"/>
            <a:r>
              <a:rPr lang="en-AU" dirty="0">
                <a:solidFill>
                  <a:srgbClr val="FF0000"/>
                </a:solidFill>
              </a:rPr>
              <a:t>Asked Jodi in Aug</a:t>
            </a:r>
          </a:p>
          <a:p>
            <a:pPr lvl="1"/>
            <a:r>
              <a:rPr lang="en-AU" dirty="0">
                <a:solidFill>
                  <a:srgbClr val="FF0000"/>
                </a:solidFill>
              </a:rPr>
              <a:t>What will it be called</a:t>
            </a:r>
            <a:r>
              <a:rPr lang="en-AU" dirty="0" smtClean="0">
                <a:solidFill>
                  <a:srgbClr val="FF0000"/>
                </a:solidFill>
              </a:rPr>
              <a: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Asked Jodi in Aug</a:t>
            </a:r>
          </a:p>
          <a:p>
            <a:pPr lvl="1"/>
            <a:r>
              <a:rPr lang="en-AU" dirty="0">
                <a:solidFill>
                  <a:srgbClr val="FF0000"/>
                </a:solidFill>
              </a:rPr>
              <a:t>What will it be called?</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AU" dirty="0">
                <a:solidFill>
                  <a:srgbClr val="FF0000"/>
                </a:solidFill>
              </a:rPr>
              <a:t>Asked Jodi in Aug</a:t>
            </a:r>
          </a:p>
          <a:p>
            <a:pPr lvl="1"/>
            <a:r>
              <a:rPr lang="en-AU" dirty="0">
                <a:solidFill>
                  <a:srgbClr val="FF0000"/>
                </a:solidFill>
              </a:rPr>
              <a:t>What will it be called?</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be liaised in the future</a:t>
            </a:r>
          </a:p>
          <a:p>
            <a:pPr lvl="2"/>
            <a:r>
              <a:rPr lang="en-AU" dirty="0" smtClean="0"/>
              <a:t>Draft has too many TBDs as of March 2019</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2019 meeting in Hanoi</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17 Sept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802.11bc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145062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802.11bd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21122610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802.11be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0734299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443759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19</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Peter Yee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680289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a:t>
            </a:r>
            <a:endParaRPr lang="en-AU" dirty="0">
              <a:solidFill>
                <a:srgbClr val="FF0000"/>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a:t>Published as ISO/IEC/IEEE 8802-15-6:2017</a:t>
            </a:r>
          </a:p>
          <a:p>
            <a:pPr lvl="1"/>
            <a:r>
              <a:rPr lang="en-AU" dirty="0" smtClean="0"/>
              <a:t>Response finally sent after July 2019 </a:t>
            </a:r>
            <a:r>
              <a:rPr lang="en-AU" dirty="0" smtClean="0"/>
              <a:t>meeting by e-mail (</a:t>
            </a:r>
            <a:r>
              <a:rPr lang="en-AU" dirty="0" smtClean="0">
                <a:solidFill>
                  <a:srgbClr val="FF0000"/>
                </a:solidFill>
              </a:rPr>
              <a:t>N-??????</a:t>
            </a:r>
            <a:r>
              <a:rPr lang="en-AU" dirty="0" smtClean="0"/>
              <a:t>)</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3754243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one standard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163477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.22-REV</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6"/>
                          </a:solidFill>
                          <a:latin typeface="+mj-lt"/>
                        </a:rPr>
                        <a:t>-</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 JTC1 meeting in July 2019 in Vienna</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a:t>Review SC6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a:t>
            </a:r>
            <a:r>
              <a:rPr lang="en-AU" dirty="0" smtClean="0"/>
              <a:t>802.22 </a:t>
            </a:r>
            <a:r>
              <a:rPr lang="en-AU" dirty="0" smtClean="0"/>
              <a:t>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Apurva Mody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40150213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802.22-REV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in July for submission of D8.0</a:t>
            </a:r>
          </a:p>
          <a:p>
            <a:pPr lvl="2"/>
            <a:r>
              <a:rPr lang="en-AU" dirty="0" smtClean="0">
                <a:solidFill>
                  <a:srgbClr val="FF0000"/>
                </a:solidFill>
              </a:rPr>
              <a:t>Apurva promised to send on 15 Aug</a:t>
            </a:r>
            <a:endParaRPr lang="en-AU" dirty="0" smtClean="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dirty="0" smtClean="0"/>
              <a:t>Approval in July 2019 for submission into PSDO process on publication</a:t>
            </a:r>
          </a:p>
          <a:p>
            <a:pPr lvl="1"/>
            <a:r>
              <a:rPr lang="en-AU" dirty="0" smtClean="0"/>
              <a:t>802.22 WG will be in hibernation and so comment resolution will be a little more challenging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35510148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February 2020 in London</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a:t>
            </a:r>
            <a:endParaRPr lang="en-AU" b="0" dirty="0"/>
          </a:p>
          <a:p>
            <a:r>
              <a:rPr lang="en-AU" dirty="0" smtClean="0"/>
              <a:t>Dates</a:t>
            </a:r>
          </a:p>
          <a:p>
            <a:pPr lvl="1"/>
            <a:r>
              <a:rPr lang="en-AU" dirty="0" smtClean="0"/>
              <a:t>3-7 Feb 2020</a:t>
            </a:r>
          </a:p>
          <a:p>
            <a:r>
              <a:rPr lang="en-AU" dirty="0"/>
              <a:t>Location</a:t>
            </a:r>
          </a:p>
          <a:p>
            <a:pPr lvl="1"/>
            <a:r>
              <a:rPr lang="en-AU" dirty="0" smtClean="0"/>
              <a:t>London, UK</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WebEx availability unknown</a:t>
            </a:r>
            <a:endParaRPr lang="en-AU" dirty="0"/>
          </a:p>
          <a:p>
            <a:r>
              <a:rPr lang="en-GB" dirty="0" smtClean="0"/>
              <a:t>Deadlines (for WG1)</a:t>
            </a:r>
          </a:p>
          <a:p>
            <a:pPr lvl="1"/>
            <a:r>
              <a:rPr lang="en-GB" dirty="0" smtClean="0"/>
              <a:t>New agenda items: 13 Dec 2019</a:t>
            </a:r>
          </a:p>
          <a:p>
            <a:pPr lvl="1"/>
            <a:r>
              <a:rPr lang="en-GB" dirty="0" smtClean="0"/>
              <a:t>New contributions on existing agenda items: 17 Jan 2020</a:t>
            </a:r>
          </a:p>
          <a:p>
            <a:pPr lvl="1"/>
            <a:r>
              <a:rPr lang="en-GB" dirty="0" smtClean="0"/>
              <a:t>New comments: 24 Jan 2020</a:t>
            </a:r>
          </a:p>
          <a:p>
            <a:pPr lvl="1"/>
            <a:r>
              <a:rPr lang="en-GB" dirty="0" smtClean="0"/>
              <a:t>Registration:</a:t>
            </a:r>
          </a:p>
          <a:p>
            <a:r>
              <a:rPr lang="en-GB" dirty="0" smtClean="0"/>
              <a:t>Following meeting</a:t>
            </a:r>
          </a:p>
          <a:p>
            <a:pPr lvl="1"/>
            <a:r>
              <a:rPr lang="en-GB" dirty="0" smtClean="0"/>
              <a:t>Oct or Nov 2020 in Austria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ISO/IEC JTC1/SC6 has a new secretary as of July 2019</a:t>
            </a:r>
            <a:endParaRPr lang="en-AU" dirty="0"/>
          </a:p>
        </p:txBody>
      </p:sp>
      <p:sp>
        <p:nvSpPr>
          <p:cNvPr id="3" name="Content Placeholder 2"/>
          <p:cNvSpPr>
            <a:spLocks noGrp="1"/>
          </p:cNvSpPr>
          <p:nvPr>
            <p:ph idx="1"/>
          </p:nvPr>
        </p:nvSpPr>
        <p:spPr/>
        <p:txBody>
          <a:bodyPr/>
          <a:lstStyle/>
          <a:p>
            <a:pPr lvl="1"/>
            <a:r>
              <a:rPr lang="en-AU" dirty="0" smtClean="0"/>
              <a:t>The new </a:t>
            </a:r>
            <a:r>
              <a:rPr lang="en-AU" dirty="0"/>
              <a:t>ISO/IEC JTC1/SC6 </a:t>
            </a:r>
            <a:r>
              <a:rPr lang="en-AU" dirty="0" smtClean="0"/>
              <a:t>secretary is </a:t>
            </a:r>
          </a:p>
          <a:p>
            <a:pPr lvl="2"/>
            <a:r>
              <a:rPr lang="en-AU" dirty="0" smtClean="0"/>
              <a:t>Name</a:t>
            </a:r>
            <a:r>
              <a:rPr lang="en-AU" dirty="0"/>
              <a:t>: Mr. </a:t>
            </a:r>
            <a:r>
              <a:rPr lang="en-AU" dirty="0" err="1"/>
              <a:t>Jungyup</a:t>
            </a:r>
            <a:r>
              <a:rPr lang="en-AU" dirty="0"/>
              <a:t> OH</a:t>
            </a:r>
          </a:p>
          <a:p>
            <a:pPr lvl="2"/>
            <a:r>
              <a:rPr lang="en-AU" dirty="0" smtClean="0"/>
              <a:t>Nationality</a:t>
            </a:r>
            <a:r>
              <a:rPr lang="en-AU" dirty="0"/>
              <a:t>: Korea (Rep. of)</a:t>
            </a:r>
          </a:p>
          <a:p>
            <a:pPr lvl="2"/>
            <a:r>
              <a:rPr lang="en-AU" dirty="0"/>
              <a:t>Affiliation: Telecommunications Technology Association (TTA)</a:t>
            </a:r>
          </a:p>
          <a:p>
            <a:pPr lvl="2"/>
            <a:r>
              <a:rPr lang="en-AU" dirty="0" smtClean="0"/>
              <a:t>Mobile </a:t>
            </a:r>
            <a:r>
              <a:rPr lang="en-AU" dirty="0"/>
              <a:t>/ E-mail: +82-31-780-9054 / houman@tta.or.kr</a:t>
            </a:r>
          </a:p>
          <a:p>
            <a:pPr lvl="1"/>
            <a:r>
              <a:rPr lang="en-AU" dirty="0" smtClean="0"/>
              <a:t>Various submissions to </a:t>
            </a:r>
            <a:r>
              <a:rPr lang="en-AU" smtClean="0"/>
              <a:t>SC6 should </a:t>
            </a:r>
            <a:r>
              <a:rPr lang="en-AU" dirty="0" smtClean="0"/>
              <a:t>now be sent to Mr Oh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2432047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p>
          <a:p>
            <a:pPr lvl="2"/>
            <a:r>
              <a:rPr lang="en-US" dirty="0"/>
              <a:t>Paul Congdon </a:t>
            </a:r>
            <a:r>
              <a:rPr lang="en-US" dirty="0" smtClean="0"/>
              <a:t>- </a:t>
            </a:r>
            <a:r>
              <a:rPr lang="en-US" u="sng" dirty="0" smtClean="0">
                <a:hlinkClick r:id="rId7"/>
              </a:rPr>
              <a:t>paul_congdon@ieee.org</a:t>
            </a:r>
            <a:r>
              <a:rPr lang="en-AU" dirty="0"/>
              <a:t> </a:t>
            </a:r>
            <a:r>
              <a:rPr lang="en-AU" dirty="0" smtClean="0"/>
              <a:t>– added May 2019 (WG1)</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Hanoi </a:t>
            </a:r>
            <a:r>
              <a:rPr lang="en-AU" i="1" smtClean="0"/>
              <a:t>in September  </a:t>
            </a:r>
            <a:r>
              <a:rPr lang="en-AU" i="1" dirty="0" smtClean="0"/>
              <a:t>2019,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Hanoi in September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87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Vienna, in July 2019, as documented in </a:t>
            </a:r>
            <a:r>
              <a:rPr lang="en-AU" i="1" dirty="0" smtClean="0">
                <a:hlinkClick r:id="rId3"/>
              </a:rPr>
              <a:t>11-19-1411-00</a:t>
            </a:r>
            <a:endParaRPr lang="en-AU" i="1" dirty="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96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97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85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12426</Words>
  <Application>Microsoft Office PowerPoint</Application>
  <PresentationFormat>On-screen Show (4:3)</PresentationFormat>
  <Paragraphs>2209</Paragraphs>
  <Slides>144</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144</vt:i4>
      </vt:variant>
    </vt:vector>
  </HeadingPairs>
  <TitlesOfParts>
    <vt:vector size="150" baseType="lpstr">
      <vt:lpstr>Arial</vt:lpstr>
      <vt:lpstr>Times New Roman</vt:lpstr>
      <vt:lpstr>Wingdings</vt:lpstr>
      <vt:lpstr>802-11-Submission</vt:lpstr>
      <vt:lpstr>Acrobat Document</vt:lpstr>
      <vt:lpstr>Packager Shell Object</vt:lpstr>
      <vt:lpstr>IEEE 802 JTC1 Standing Committee Sept 2019 agenda in Hanoi</vt:lpstr>
      <vt:lpstr>This document will be used to run the IEEE 802 JTC1 SC meetings in Hanoi in July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July 2019 meeting in Hanoi</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60 standards through to PSDO ratification with 34 in-process</vt:lpstr>
      <vt:lpstr>IEEE 802.1 WG has sent 28 standards completely through the PSDO ratification process</vt:lpstr>
      <vt:lpstr>IEEE 802.1 WG has sent 28 standards completely through the PSDO ratification process</vt:lpstr>
      <vt:lpstr>IEEE 802.1 WG has sent 28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is waiting start of FDIS ballot</vt:lpstr>
      <vt:lpstr>IEEE 802.1Qcc PSDO process will be delayed until previous amendments are approved</vt:lpstr>
      <vt:lpstr>IEEE 802.1Qcp PSDO process will be delayed until previous amendments are approved</vt:lpstr>
      <vt:lpstr>IEEE 802.1AR-Rev FDIS ballot closes 14 Nov 2109 </vt:lpstr>
      <vt:lpstr>IEEE 802.1CM is passed FDIS ballot and is waiting for publication </vt:lpstr>
      <vt:lpstr>IEEE 802.1Qcy PSDO process will be delayed until previous amendments are approved</vt:lpstr>
      <vt:lpstr>IEEE 802.1AC/Cor-1 90-day is waiting for publication</vt:lpstr>
      <vt:lpstr>IEEE 802.1Xck is waiting for start of FDIS</vt:lpstr>
      <vt:lpstr>IEEE 802.1AE-Rev is waiting for start of FDIS</vt:lpstr>
      <vt:lpstr>IEEE 802.1AS-Rev was liaised for information in March 2019</vt:lpstr>
      <vt:lpstr>IEEE 802.1AX-REV was liaised for information in July  2019</vt:lpstr>
      <vt:lpstr>IEEE 802.1Qcx will be liaised when appropriate</vt:lpstr>
      <vt:lpstr>IEEE 802.1X-REV will be liaised when appropriate</vt:lpstr>
      <vt:lpstr>IEEE 802.3 has 9 standards in the pipeline for ratification under the PSDO process</vt:lpstr>
      <vt:lpstr>IEEE 802.3 WG has a number of regular participants in IEEE 802 JTC1 SC activities</vt:lpstr>
      <vt:lpstr>IEEE 802.3cb is waiting for start of FDIS ballot (once the FDIS on IEEE 802.3-REV completes)</vt:lpstr>
      <vt:lpstr>IEEE 802.3cd is delayed starting 60-day ballot until 802.3-REV FDIS is complete</vt:lpstr>
      <vt:lpstr>IEEE 802.3-REV is waiting for start of FDIS ballot </vt:lpstr>
      <vt:lpstr>IEEE 802.3bt is delayed starting 60-day ballot until 802.3-REV FDIS is complete</vt:lpstr>
      <vt:lpstr>IEEE 802.3.2 was liaised for information in Feb 2019</vt:lpstr>
      <vt:lpstr>IEEE 802.3cg was liaised for information in Jun 2019</vt:lpstr>
      <vt:lpstr>IEEE 802.3cn will be liaised when appropriate</vt:lpstr>
      <vt:lpstr>IEEE 802.3cm will be liaised when appropriate</vt:lpstr>
      <vt:lpstr>IEEE 802.3cq will be liaised when appropriate</vt:lpstr>
      <vt:lpstr>IEEE 802.11 has 11 standards in the pipeline for ratification under the PSDO</vt:lpstr>
      <vt:lpstr>IEEE 802.11 has 11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vt:lpstr>
      <vt:lpstr>Some interest has been expressed in submitting 802.15.4 (and 802.15.3)</vt:lpstr>
      <vt:lpstr>IEEE 802.22 has one standard in the pipeline for ratification under the PSDO</vt:lpstr>
      <vt:lpstr>IEEE 802.22 WG has a number of regular participants in IEEE 802 JTC1 SC activities</vt:lpstr>
      <vt:lpstr>IEEE 802.22-REV will be liaised when appropriate</vt:lpstr>
      <vt:lpstr>The next SC6 meeting will be held in February 2020 in London</vt:lpstr>
      <vt:lpstr>ISO/IEC JTC1/SC6 has a new secretary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2019-08-15T02:16:26Z</dcterms:modified>
</cp:coreProperties>
</file>