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5.png" ContentType="image/png"/>
  <Override PartName="/ppt/media/image1.png" ContentType="image/png"/>
  <Override PartName="/ppt/media/image3.png" ContentType="image/png"/>
  <Override PartName="/ppt/media/image14.png" ContentType="image/png"/>
  <Override PartName="/ppt/media/image4.jpeg" ContentType="image/jpeg"/>
  <Override PartName="/ppt/media/image5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1F698D6A-3BCB-4C27-B095-4B1C0AEA076E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5F4D947-76E4-4306-B051-B3D825A5FA3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1154160" y="701640"/>
            <a:ext cx="4624560" cy="34671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AE0488D-43B0-4568-8C2B-FC174D7590D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2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2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EB5C683-54C0-4F54-9BE1-14161DCD22A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3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8470749-71A8-460C-8700-9623BA5E642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4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37EDCDF-BB3F-435D-81A6-0D9B87D9137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4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4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689AE3B-4D02-428D-B5C1-F9B4AC22933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5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5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7387578-21F5-41B4-AC23-6CF18EAD10A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5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5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0C15747-67E3-4AC2-8279-BBDDA26A16D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6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6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7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68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69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A96E7DB-B301-4DBC-B85D-67811FC4258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70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7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3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4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75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033A95F-97B5-4A71-AE69-7926BC71317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7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79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80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81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C9AAFB7-D41D-407E-8055-EB418CFADC8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8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8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9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60DEF99-2744-46B2-AF13-4645DDF5D0B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80" name="CustomShape 5"/>
          <p:cNvSpPr/>
          <p:nvPr/>
        </p:nvSpPr>
        <p:spPr>
          <a:xfrm>
            <a:off x="1154160" y="701640"/>
            <a:ext cx="4624560" cy="34671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85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86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87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91468CC-2CC5-4428-9AF9-184E903EB96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8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8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9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9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A2BE060-9A11-4B36-9555-B5713C557A2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9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9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85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17C6E98-ED11-40D9-8B0A-FE287869543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8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18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90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1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7A73549-B666-46FD-A180-7F210E2D699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19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DDBD850-7E23-4C89-B836-FD65B5BA8BB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19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2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3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36C02ED-66DF-49A2-AE08-3E4308C10D8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0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1B8F36E-99BC-4E8D-8A20-9228D3C47F4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1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15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2926E92-0208-4234-A650-EE9AA2F4E31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16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1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5640480" y="96840"/>
            <a:ext cx="63828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654120" y="96840"/>
            <a:ext cx="824040" cy="2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5357880" y="8985240"/>
            <a:ext cx="92088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21" name="CustomShape 4"/>
          <p:cNvSpPr/>
          <p:nvPr/>
        </p:nvSpPr>
        <p:spPr>
          <a:xfrm>
            <a:off x="3222720" y="8985240"/>
            <a:ext cx="50976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9B4151E-DB38-406A-93CE-D05C8094E8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22" name="PlaceHolder 5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4560" cy="3467160"/>
          </a:xfrm>
          <a:prstGeom prst="rect">
            <a:avLst/>
          </a:prstGeom>
        </p:spPr>
      </p:sp>
      <p:sp>
        <p:nvSpPr>
          <p:cNvPr id="223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000" cy="426888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84360" y="6475320"/>
            <a:ext cx="712800" cy="18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49920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802.11-19/1313r2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3360"/>
            <a:ext cx="230184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500800" y="6475320"/>
            <a:ext cx="304020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7B4BA0-60AF-4D89-8744-14E0AA003BE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13800"/>
            <a:ext cx="7770960" cy="1065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pitfalls of address randomization in wireless networks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09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2019-07-17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6480" cy="379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670320" y="2419920"/>
          <a:ext cx="7429680" cy="11638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44424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Affiliation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latin typeface="DejaVu Sans"/>
                        </a:rPr>
                        <a:t>Contact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20000"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Mathieu Cunche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Univ. Lyon, INSA Lyon, Inria, CITI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latin typeface="DejaVu Sans"/>
                        </a:rPr>
                        <a:t>mathieu.cunche@insa-lyon.fr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444B37F-50D3-421A-97D9-2AE846CC1AF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06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Synchronization issues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7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Bad synchronization of </a:t>
            </a:r>
            <a:r>
              <a:rPr b="1" i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Nearby Id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in Apple Handoff (BLE)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08" name="" descr=""/>
          <p:cNvPicPr/>
          <p:nvPr/>
        </p:nvPicPr>
        <p:blipFill>
          <a:blip r:embed="rId1"/>
          <a:stretch/>
        </p:blipFill>
        <p:spPr>
          <a:xfrm>
            <a:off x="986040" y="3200400"/>
            <a:ext cx="7030080" cy="2102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0F3A9D2-6B92-4040-9D06-44B3263CCB4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12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3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field: a fields whose value can be computed from the previous occurrences(s)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14" name="" descr=""/>
          <p:cNvPicPr/>
          <p:nvPr/>
        </p:nvPicPr>
        <p:blipFill>
          <a:blip r:embed="rId1"/>
          <a:stretch/>
        </p:blipFill>
        <p:spPr>
          <a:xfrm>
            <a:off x="2011680" y="3566160"/>
            <a:ext cx="5169960" cy="1462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0FDA15F-130A-48C1-8B69-366B73984FA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9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sequence number field in early implementations of address randomization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20" name="" descr=""/>
          <p:cNvPicPr/>
          <p:nvPr/>
        </p:nvPicPr>
        <p:blipFill>
          <a:blip r:embed="rId1"/>
          <a:stretch/>
        </p:blipFill>
        <p:spPr>
          <a:xfrm>
            <a:off x="685080" y="3291840"/>
            <a:ext cx="7909920" cy="1901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9B11064-D5D0-40A0-8ABB-A939D1E9F24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24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 based fingerprinting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Fingerprint: set of stable fields that can be used to identify a device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1209240" y="3481560"/>
            <a:ext cx="6288480" cy="1638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0FB3AB8-8E13-413C-B03E-BD47F0A0874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 based fingerprinting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Wi-Fi information elements in probe requests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32" name="" descr=""/>
          <p:cNvPicPr/>
          <p:nvPr/>
        </p:nvPicPr>
        <p:blipFill>
          <a:blip r:embed="rId1"/>
          <a:stretch/>
        </p:blipFill>
        <p:spPr>
          <a:xfrm>
            <a:off x="959400" y="2521080"/>
            <a:ext cx="7269840" cy="3872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CF16462-AD47-4451-B4A0-4A29AA2BE79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Active attacks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37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Attacker allowed to capture, replay, forge frames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Revisited Karma Attack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Attack: set up Karma AP and wait for devices to reveal their MAC addr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1"/>
          <a:stretch/>
        </p:blipFill>
        <p:spPr>
          <a:xfrm>
            <a:off x="1280160" y="3960720"/>
            <a:ext cx="6413040" cy="1982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0EC891A-B616-4753-ADB3-F0A2CEE30AD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Active attacks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Ex.: Send control frame attacks</a:t>
            </a:r>
            <a:endParaRPr b="0" lang="en-US" sz="24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Send RTS frame to the target real MAC addr; it will respond if in range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/>
          <a:stretch/>
        </p:blipFill>
        <p:spPr>
          <a:xfrm>
            <a:off x="2651760" y="3213000"/>
            <a:ext cx="4205880" cy="3187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92F62A1-2C12-48B4-98EB-A354B0DE857F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48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Technical countermeasures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9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Identifiers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Remove them or rotate them with device address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Predictable fields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Reset to random value when rotating device address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Content-based fingerprinting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Reduce content to bare minimum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Timing-based fingerprinting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Introduce randomness in timings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Replay attacks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Timestamps and authentication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26644A2-881B-4E64-BC1C-BF5B658B3F8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Lessons learned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Bugs: new mechanisms integrated in already complex systems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Lack of specifications: no specification for address randomization in Wi-Fi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Specifications: 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Too much freedom given to vendors ? (Vendor specific fields)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is not always considered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Interactions with privacy and security researchers could be improved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6C6EAD8-610D-4809-9878-1E9F7839DAD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58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Manufacturer specific data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9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Manufacturer/Vendor Specific Data: fields dedicated to carry custom data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Available in BLE and Wi-Fi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Up to 32 bytes of data for custom applications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Used to implement Proximity Protocols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Custom protocols for close range applications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Google Nearby, Apple Continuity, Microsoft CDP ...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Activity transfer, pairing, Instant Hotspot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 specification/restriction on their content</a:t>
            </a:r>
            <a:endParaRPr b="0" lang="en-US" sz="24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Source of major privacy and security issues in BLE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3360"/>
            <a:ext cx="25876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500800" y="6475320"/>
            <a:ext cx="304020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2A25F4C-CF5B-41BD-BE0D-929CB87B400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randomization has been adopted by vendors as a technique to protect users against passive tracking.  This anti-tracking mechanism can be undermine by some elements of transmitted frames. Those issues should be carefully considered by developers. 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5D6C26F-C995-4CC8-A3F3-5F71F972359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63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Conclusion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4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Randomization is hard</a:t>
            </a:r>
            <a:endParaRPr b="0" lang="en-US" sz="20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Complex protocols and a lot of freedom left to vendors</a:t>
            </a:r>
            <a:endParaRPr b="0" lang="en-US" sz="20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Wireless networks are affected by other privacy issues</a:t>
            </a:r>
            <a:endParaRPr b="0" lang="en-US" sz="20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Activity inference, inventory attacks, leaks of private data ...</a:t>
            </a:r>
            <a:endParaRPr b="0" lang="en-US" sz="20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Issues that are likely to grow …</a:t>
            </a:r>
            <a:endParaRPr b="0" lang="en-US" sz="20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number of connected objects using wireless communications (IoT, wearables …)</a:t>
            </a:r>
            <a:endParaRPr b="0" lang="en-US" sz="20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number of the applications and use cases (smarthome, health, V2X, …)</a:t>
            </a:r>
            <a:endParaRPr b="0" lang="en-US" sz="20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Growing number of number of standards and protocols (LPWAN, 802.11p, Z-Wave, Zigbee, LPD433 ...) </a:t>
            </a: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6215040" y="6475320"/>
            <a:ext cx="232596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2FE2957-5CF1-4CF1-B757-10CCF64AD64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685800" y="1981080"/>
            <a:ext cx="7770960" cy="420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Julien Freudiger. “How talkative is your mobile device?: an experimental study of Wi-Fi probe requests”. In: Proceedings of the 8th ACM Conference on Security &amp; Privacy in Wireless and Mobile Networks. ACM, 2015, p. 8</a:t>
            </a: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Mathy Vanhoef et al. “Why MAC Address Randomization is Not Enough: An Analysis of Wi-Fi Network Discovery Mechanisms”. In: Proceedings of the 11th ACM on Asia Conference on Computer and Communications Security. ASIA CCS ’16. New York, NY, USA: ACM, 2016, pp. 413–424. isbn: 978-1-4503-4233-9. </a:t>
            </a: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Jeremy Martin, Travis Mayberry, et al. “A Study of MAC Address Randomization in Mobile Devices and When it Fails”. In: Proceedings on Privacy Enhancing Technologies (Mar. 2017), pp. 268–286. (Visited on 03/10/2017)</a:t>
            </a: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Saving Private Addresses: An Analysis of Privacy Issues in the Bluetooth-Low-Energy Advertising Mechanism”. In: (2019). Under review and embargo due to responsible disclosure</a:t>
            </a:r>
            <a:endParaRPr b="0" lang="en-US" sz="16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Jeremy Martin, Douglas Alpuche, et al. “Handoff All Your Privacy: A Review of Apple’s Bluetooth Low Energy Implementation”. In:arXiv:1904.10600 [cs] (Apr. 2019). arXiv: 1904.10600. url: http://arxiv.org/abs/1904.10600</a:t>
            </a:r>
            <a:endParaRPr b="0" lang="en-US" sz="1600" spc="-1" strike="noStrike"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0183006-BFB4-42D3-A0AE-74B1D04EB30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Tracking people using radio signals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18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Set of sensors capturing identifiers found in frames</a:t>
            </a:r>
            <a:endParaRPr b="0" lang="en-US" sz="2400" spc="-1" strike="noStrike">
              <a:latin typeface="Arial"/>
            </a:endParaRPr>
          </a:p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User detection and tracking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65" name="" descr=""/>
          <p:cNvPicPr/>
          <p:nvPr/>
        </p:nvPicPr>
        <p:blipFill>
          <a:blip r:embed="rId1"/>
          <a:stretch/>
        </p:blipFill>
        <p:spPr>
          <a:xfrm>
            <a:off x="1226160" y="3444120"/>
            <a:ext cx="6271200" cy="2864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20AA4DB-A4D0-4740-B496-6DCEBE64063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69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Discovery protocols in wireless networks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0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Discovery frames: probe requests / advertising packets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1"/>
          <a:stretch/>
        </p:blipFill>
        <p:spPr>
          <a:xfrm>
            <a:off x="1282320" y="3566160"/>
            <a:ext cx="3288960" cy="91368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4937760" y="3474720"/>
            <a:ext cx="2780280" cy="906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A643A6E-1E67-4E33-80AE-998B157D715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Address randomization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Adoption of address randomization</a:t>
            </a:r>
            <a:endParaRPr b="0" lang="en-US" sz="2400" spc="-1" strike="noStrike">
              <a:latin typeface="Arial"/>
            </a:endParaRPr>
          </a:p>
          <a:p>
            <a:pPr lvl="2" marL="648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 WiFi addresses implemented in major systems (iOS, Android, Windows, GNU/Linux)</a:t>
            </a:r>
            <a:endParaRPr b="0" lang="en-US" sz="2400" spc="-1" strike="noStrike">
              <a:latin typeface="Arial"/>
            </a:endParaRPr>
          </a:p>
          <a:p>
            <a:pPr lvl="2" marL="648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Random BLE addresses since version 4.2 of Bluetooth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2377440" y="4023360"/>
            <a:ext cx="4133880" cy="2254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CAE33CF-8B7B-427C-8CB1-62083509398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Model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Attacker model:</a:t>
            </a:r>
            <a:endParaRPr b="0" lang="en-US" sz="24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Capabilities: Monitor the wireless channel(s)</a:t>
            </a:r>
            <a:endParaRPr b="0" lang="en-US" sz="24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Objective: track a device over time by linking frames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640080" y="3655440"/>
            <a:ext cx="7486560" cy="2104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894F99E-75CD-4A80-AFEE-85135EA8DEB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identifiers: several byte-long fields whose value is constant across frames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1554480" y="3353040"/>
            <a:ext cx="5491440" cy="1035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49F7BB3-D63C-43C0-84DE-1A07B7B383D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Secondary Stable Identifiers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WPS UUID in Wi-Fi frames</a:t>
            </a:r>
            <a:endParaRPr b="0" lang="en-US" sz="24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 128 bits UUID derived from the MAC address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1097280" y="3272400"/>
            <a:ext cx="6765840" cy="1481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714240" y="357120"/>
            <a:ext cx="2373480" cy="271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July 2019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6286680" y="6475320"/>
            <a:ext cx="2254320" cy="179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Mathieu Cunche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4344840" y="6475320"/>
            <a:ext cx="527040" cy="36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8BB2DBA-2618-4BF9-9858-5472DBA533B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685800" y="684360"/>
            <a:ext cx="7770960" cy="1159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Synchronization issues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685800" y="1981080"/>
            <a:ext cx="7770960" cy="411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1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identifiers must be rotated together with the device address</a:t>
            </a:r>
            <a:endParaRPr b="0" lang="en-US" sz="24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Those change must be synchronized ...</a:t>
            </a:r>
            <a:endParaRPr b="0" lang="en-US" sz="24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Otherwise the identifier can be used to trivially link two consecutive addresses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400" spc="-1" strike="noStrike">
              <a:latin typeface="Arial"/>
            </a:endParaRPr>
          </a:p>
        </p:txBody>
      </p:sp>
      <p:pic>
        <p:nvPicPr>
          <p:cNvPr id="102" name="" descr=""/>
          <p:cNvPicPr/>
          <p:nvPr/>
        </p:nvPicPr>
        <p:blipFill>
          <a:blip r:embed="rId1"/>
          <a:stretch/>
        </p:blipFill>
        <p:spPr>
          <a:xfrm>
            <a:off x="1356840" y="4572000"/>
            <a:ext cx="6689160" cy="1483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Application>LibreOffice/6.0.7.3$Linux_X86_64 LibreOffice_project/00m0$Build-3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2019-07-17T10:40:35Z</dcterms:created>
  <dc:creator/>
  <dc:description/>
  <dc:language>en-US</dc:language>
  <cp:lastModifiedBy/>
  <cp:lastPrinted>1601-01-01T00:00:00Z</cp:lastPrinted>
  <dcterms:modified xsi:type="dcterms:W3CDTF">2019-07-18T08:06:23Z</dcterms:modified>
  <cp:revision>45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