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5"/>
  </p:notesMasterIdLst>
  <p:handoutMasterIdLst>
    <p:handoutMasterId r:id="rId16"/>
  </p:handoutMasterIdLst>
  <p:sldIdLst>
    <p:sldId id="256" r:id="rId2"/>
    <p:sldId id="257" r:id="rId3"/>
    <p:sldId id="304" r:id="rId4"/>
    <p:sldId id="305" r:id="rId5"/>
    <p:sldId id="323" r:id="rId6"/>
    <p:sldId id="306" r:id="rId7"/>
    <p:sldId id="322" r:id="rId8"/>
    <p:sldId id="325" r:id="rId9"/>
    <p:sldId id="326" r:id="rId10"/>
    <p:sldId id="327" r:id="rId11"/>
    <p:sldId id="328" r:id="rId12"/>
    <p:sldId id="321" r:id="rId13"/>
    <p:sldId id="308" r:id="rId14"/>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 id="1" name="BLR" initials="BLR" lastIdx="10" clrIdx="1"/>
  <p:cmAuthor id="2" name="BRCM" initials="BRCM" lastIdx="1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20"/>
    <p:restoredTop sz="94439" autoAdjust="0"/>
  </p:normalViewPr>
  <p:slideViewPr>
    <p:cSldViewPr>
      <p:cViewPr varScale="1">
        <p:scale>
          <a:sx n="67" d="100"/>
          <a:sy n="67" d="100"/>
        </p:scale>
        <p:origin x="548" y="60"/>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779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306" name="Shape 30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9659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11</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7131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4006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691643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669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910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7015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4732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2665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6592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9762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a:t>
            </a:r>
            <a:r>
              <a:rPr lang="en-US" sz="1800" b="1" i="0" u="none" strike="noStrike" cap="none" smtClean="0">
                <a:solidFill>
                  <a:srgbClr val="000000"/>
                </a:solidFill>
                <a:latin typeface="Times New Roman"/>
                <a:ea typeface="Times New Roman"/>
                <a:cs typeface="Times New Roman"/>
                <a:sym typeface="Times New Roman"/>
              </a:rPr>
              <a:t>IEEE </a:t>
            </a:r>
            <a:r>
              <a:rPr lang="en-US" sz="1800" b="1" i="0" u="none" strike="noStrike" cap="none" smtClean="0">
                <a:solidFill>
                  <a:srgbClr val="000000"/>
                </a:solidFill>
                <a:latin typeface="Times New Roman"/>
                <a:ea typeface="Times New Roman"/>
                <a:cs typeface="Times New Roman"/>
                <a:sym typeface="Times New Roman"/>
              </a:rPr>
              <a:t>802.11-</a:t>
            </a:r>
            <a:r>
              <a:rPr lang="en-US" sz="1800" b="1" smtClean="0">
                <a:latin typeface="Times New Roman"/>
                <a:ea typeface="Times New Roman"/>
                <a:cs typeface="Times New Roman"/>
                <a:sym typeface="Times New Roman"/>
              </a:rPr>
              <a:t>19/1283r0</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smtClean="0"/>
              <a:t>802.11ax evaluation for IMT-2020 </a:t>
            </a:r>
            <a:r>
              <a:rPr lang="en-US" sz="2800" dirty="0" err="1" smtClean="0"/>
              <a:t>eMBB</a:t>
            </a:r>
            <a:r>
              <a:rPr lang="en-US" sz="2800" dirty="0" smtClean="0"/>
              <a:t> Dense Urban test environment</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2019-07-</a:t>
            </a:r>
            <a:r>
              <a:rPr lang="en-US" sz="2000" b="0" dirty="0" smtClean="0"/>
              <a:t>15</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July 2019</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65722232"/>
              </p:ext>
            </p:extLst>
          </p:nvPr>
        </p:nvGraphicFramePr>
        <p:xfrm>
          <a:off x="762000" y="2840552"/>
          <a:ext cx="10139362" cy="2471737"/>
        </p:xfrm>
        <a:graphic>
          <a:graphicData uri="http://schemas.openxmlformats.org/presentationml/2006/ole">
            <mc:AlternateContent xmlns:mc="http://schemas.openxmlformats.org/markup-compatibility/2006">
              <mc:Choice xmlns:v="urn:schemas-microsoft-com:vml" Requires="v">
                <p:oleObj spid="_x0000_s1592"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2000" y="2840552"/>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p:cNvSpPr>
            <a:spLocks noGrp="1"/>
          </p:cNvSpPr>
          <p:nvPr>
            <p:ph type="ftr" idx="11"/>
          </p:nvPr>
        </p:nvSpPr>
        <p:spPr/>
        <p:txBody>
          <a:bodyPr/>
          <a:lstStyle/>
          <a:p>
            <a:r>
              <a:rPr lang="en-US" smtClean="0"/>
              <a:t>Sindhu Verma, Broadcom</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76200" y="457200"/>
            <a:ext cx="11275500" cy="719100"/>
          </a:xfrm>
          <a:prstGeom prst="rect">
            <a:avLst/>
          </a:prstGeom>
          <a:noFill/>
          <a:ln>
            <a:noFill/>
          </a:ln>
        </p:spPr>
        <p:txBody>
          <a:bodyPr spcFirstLastPara="1" wrap="square" lIns="92150" tIns="46075" rIns="92150" bIns="46075" anchor="ctr" anchorCtr="0">
            <a:noAutofit/>
          </a:bodyPr>
          <a:lstStyle/>
          <a:p>
            <a:pPr lvl="0"/>
            <a:r>
              <a:rPr lang="en-US" sz="2400" dirty="0"/>
              <a:t>M</a:t>
            </a:r>
            <a:r>
              <a:rPr lang="en-US" sz="2400" dirty="0" smtClean="0"/>
              <a:t>etrics </a:t>
            </a:r>
            <a:r>
              <a:rPr lang="en-US" sz="2400" dirty="0"/>
              <a:t>: Average DL and UL spectral efficiencies</a:t>
            </a:r>
            <a:endParaRPr sz="2400" b="1" i="0" u="none" strike="noStrike" cap="none" dirty="0">
              <a:solidFill>
                <a:srgbClr val="000000"/>
              </a:solidFill>
              <a:latin typeface="Times New Roman"/>
              <a:ea typeface="Times New Roman"/>
              <a:cs typeface="Times New Roman"/>
              <a:sym typeface="Times New Roman"/>
            </a:endParaRPr>
          </a:p>
        </p:txBody>
      </p:sp>
      <p:sp>
        <p:nvSpPr>
          <p:cNvPr id="309" name="Shape 30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10</a:t>
            </a:fld>
            <a:endParaRPr/>
          </a:p>
        </p:txBody>
      </p:sp>
      <p:sp>
        <p:nvSpPr>
          <p:cNvPr id="310" name="Shape 310"/>
          <p:cNvSpPr txBox="1">
            <a:spLocks noGrp="1"/>
          </p:cNvSpPr>
          <p:nvPr>
            <p:ph type="body" idx="1"/>
          </p:nvPr>
        </p:nvSpPr>
        <p:spPr>
          <a:xfrm>
            <a:off x="762000" y="990600"/>
            <a:ext cx="11201325" cy="5257800"/>
          </a:xfrm>
          <a:prstGeom prst="rect">
            <a:avLst/>
          </a:prstGeom>
          <a:noFill/>
          <a:ln>
            <a:noFill/>
          </a:ln>
        </p:spPr>
        <p:txBody>
          <a:bodyPr spcFirstLastPara="1" wrap="square" lIns="92150" tIns="46075" rIns="92150" bIns="46075" anchor="t" anchorCtr="0">
            <a:noAutofit/>
          </a:bodyPr>
          <a:lstStyle/>
          <a:p>
            <a:pPr marL="0" lvl="0" indent="0">
              <a:lnSpc>
                <a:spcPct val="115000"/>
              </a:lnSpc>
              <a:buSzPts val="1100"/>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Definition:</a:t>
            </a: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 Average spectral efficiency  is the aggregate throughput of all users (the number of correctly received bits, i.e. the number of bits contained in the SDUs delivered to Layer 3, over a certain period of time) divided by the channel bandwidth of a specific band divided by the number of </a:t>
            </a:r>
            <a:r>
              <a:rPr lang="en-US" sz="1800" b="0" dirty="0" err="1">
                <a:solidFill>
                  <a:srgbClr val="0000FF"/>
                </a:solidFill>
                <a:latin typeface="Times New Roman" panose="02020603050405020304" pitchFamily="18" charset="0"/>
                <a:ea typeface="Arial"/>
                <a:cs typeface="Times New Roman" panose="02020603050405020304" pitchFamily="18" charset="0"/>
                <a:sym typeface="Arial"/>
              </a:rPr>
              <a:t>TRxPs</a:t>
            </a: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 and is measured in bit/s/Hz/</a:t>
            </a:r>
            <a:r>
              <a:rPr lang="en-US" sz="1800" b="0" dirty="0" err="1">
                <a:solidFill>
                  <a:srgbClr val="0000FF"/>
                </a:solidFill>
                <a:latin typeface="Times New Roman" panose="02020603050405020304" pitchFamily="18" charset="0"/>
                <a:ea typeface="Arial"/>
                <a:cs typeface="Times New Roman" panose="02020603050405020304" pitchFamily="18" charset="0"/>
                <a:sym typeface="Arial"/>
              </a:rPr>
              <a:t>TRxP</a:t>
            </a: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 </a:t>
            </a:r>
          </a:p>
          <a:p>
            <a:pPr marL="0" lvl="0" indent="0">
              <a:lnSpc>
                <a:spcPct val="115000"/>
              </a:lnSpc>
              <a:buSzPts val="1100"/>
            </a:pP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The channel bandwidth for this purpose is defined as the effective bandwidth times the frequency reuse factor, where the effective bandwidth is the operating bandwidth normalized appropriately considering the uplink/downlink ratio. </a:t>
            </a:r>
          </a:p>
          <a:p>
            <a:pPr marL="0" lvl="0" indent="0">
              <a:lnSpc>
                <a:spcPct val="115000"/>
              </a:lnSpc>
              <a:buSzPts val="1100"/>
            </a:pP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Let </a:t>
            </a:r>
            <a:r>
              <a:rPr lang="en-US" sz="1800" b="0" dirty="0" err="1">
                <a:solidFill>
                  <a:srgbClr val="0000FF"/>
                </a:solidFill>
                <a:latin typeface="Times New Roman" panose="02020603050405020304" pitchFamily="18" charset="0"/>
                <a:ea typeface="Arial"/>
                <a:cs typeface="Times New Roman" panose="02020603050405020304" pitchFamily="18" charset="0"/>
                <a:sym typeface="Arial"/>
              </a:rPr>
              <a:t>Ri</a:t>
            </a: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 (T) denote the number of correctly received bits by user </a:t>
            </a:r>
            <a:r>
              <a:rPr lang="en-US" sz="1800" b="0" dirty="0" err="1">
                <a:solidFill>
                  <a:srgbClr val="0000FF"/>
                </a:solidFill>
                <a:latin typeface="Times New Roman" panose="02020603050405020304" pitchFamily="18" charset="0"/>
                <a:ea typeface="Arial"/>
                <a:cs typeface="Times New Roman" panose="02020603050405020304" pitchFamily="18" charset="0"/>
                <a:sym typeface="Arial"/>
              </a:rPr>
              <a:t>i</a:t>
            </a: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 (downlink) or from user </a:t>
            </a:r>
            <a:r>
              <a:rPr lang="en-US" sz="1800" b="0" dirty="0" err="1">
                <a:solidFill>
                  <a:srgbClr val="0000FF"/>
                </a:solidFill>
                <a:latin typeface="Times New Roman" panose="02020603050405020304" pitchFamily="18" charset="0"/>
                <a:ea typeface="Arial"/>
                <a:cs typeface="Times New Roman" panose="02020603050405020304" pitchFamily="18" charset="0"/>
                <a:sym typeface="Arial"/>
              </a:rPr>
              <a:t>i</a:t>
            </a: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 (uplink) in a system comprising a user population of N users and M </a:t>
            </a:r>
            <a:r>
              <a:rPr lang="en-US" sz="1800" b="0" dirty="0" err="1">
                <a:solidFill>
                  <a:srgbClr val="0000FF"/>
                </a:solidFill>
                <a:latin typeface="Times New Roman" panose="02020603050405020304" pitchFamily="18" charset="0"/>
                <a:ea typeface="Arial"/>
                <a:cs typeface="Times New Roman" panose="02020603050405020304" pitchFamily="18" charset="0"/>
                <a:sym typeface="Arial"/>
              </a:rPr>
              <a:t>TRxPs</a:t>
            </a: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 Furthermore, let W denote the channel bandwidth and T the time over which the data bits are received. The average spectral efficiency, </a:t>
            </a:r>
            <a:r>
              <a:rPr lang="en-US" sz="1800" b="0" dirty="0" err="1">
                <a:solidFill>
                  <a:srgbClr val="0000FF"/>
                </a:solidFill>
                <a:latin typeface="Times New Roman" panose="02020603050405020304" pitchFamily="18" charset="0"/>
                <a:ea typeface="Arial"/>
                <a:cs typeface="Times New Roman" panose="02020603050405020304" pitchFamily="18" charset="0"/>
                <a:sym typeface="Arial"/>
              </a:rPr>
              <a:t>SEavg</a:t>
            </a:r>
            <a:r>
              <a:rPr lang="en-US" sz="1800" b="0" dirty="0">
                <a:solidFill>
                  <a:srgbClr val="0000FF"/>
                </a:solidFill>
                <a:latin typeface="Times New Roman" panose="02020603050405020304" pitchFamily="18" charset="0"/>
                <a:ea typeface="Arial"/>
                <a:cs typeface="Times New Roman" panose="02020603050405020304" pitchFamily="18" charset="0"/>
                <a:sym typeface="Arial"/>
              </a:rPr>
              <a:t> is then defined according to </a:t>
            </a:r>
            <a:r>
              <a:rPr lang="en-US" sz="1800" b="0" dirty="0" smtClean="0">
                <a:solidFill>
                  <a:srgbClr val="0000FF"/>
                </a:solidFill>
                <a:latin typeface="Times New Roman" panose="02020603050405020304" pitchFamily="18" charset="0"/>
                <a:ea typeface="Arial"/>
                <a:cs typeface="Times New Roman" panose="02020603050405020304" pitchFamily="18" charset="0"/>
                <a:sym typeface="Arial"/>
              </a:rPr>
              <a:t>equation: </a:t>
            </a:r>
            <a:endParaRPr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a:lnSpc>
                <a:spcPct val="115000"/>
              </a:lnSpc>
              <a:buSzPts val="1100"/>
            </a:pPr>
            <a:endParaRPr lang="en-US" sz="1800" b="0" dirty="0" smtClean="0">
              <a:solidFill>
                <a:schemeClr val="dk1"/>
              </a:solidFill>
              <a:latin typeface="Arial"/>
              <a:ea typeface="Arial"/>
              <a:cs typeface="Arial"/>
              <a:sym typeface="Arial"/>
            </a:endParaRPr>
          </a:p>
          <a:p>
            <a:pPr marL="0" lvl="0" indent="0">
              <a:lnSpc>
                <a:spcPct val="115000"/>
              </a:lnSpc>
              <a:buSzPts val="1100"/>
            </a:pPr>
            <a:endParaRPr lang="en-US" sz="1800" b="0" dirty="0" smtClean="0">
              <a:solidFill>
                <a:schemeClr val="dk1"/>
              </a:solidFill>
              <a:latin typeface="Arial"/>
              <a:ea typeface="Arial"/>
              <a:cs typeface="Arial"/>
              <a:sym typeface="Arial"/>
            </a:endParaRPr>
          </a:p>
          <a:p>
            <a:pPr marL="0" lvl="0" indent="0">
              <a:lnSpc>
                <a:spcPct val="115000"/>
              </a:lnSpc>
              <a:buSzPts val="1100"/>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requirement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for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macro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TRxP</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layer)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eMBB</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Dense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Urban is [3]:</a:t>
            </a:r>
            <a:endParaRPr sz="1800" b="0" dirty="0">
              <a:solidFill>
                <a:schemeClr val="dk1"/>
              </a:solidFill>
              <a:latin typeface="Times New Roman" panose="02020603050405020304" pitchFamily="18" charset="0"/>
              <a:ea typeface="Arial"/>
              <a:cs typeface="Times New Roman" panose="02020603050405020304" pitchFamily="18" charset="0"/>
              <a:sym typeface="Arial"/>
            </a:endParaRPr>
          </a:p>
          <a:p>
            <a:pPr indent="-330200">
              <a:lnSpc>
                <a:spcPct val="115000"/>
              </a:lnSpc>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DL: 7.8 bits/s/Hz/</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TRxP</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457200" lvl="0" indent="-330200" rtl="0">
              <a:lnSpc>
                <a:spcPct val="115000"/>
              </a:lnSpc>
              <a:spcBef>
                <a:spcPts val="0"/>
              </a:spcBef>
              <a:spcAft>
                <a:spcPts val="0"/>
              </a:spcAft>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UL</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5.4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bits/s/Hz/</a:t>
            </a:r>
            <a:r>
              <a:rPr lang="en-US" sz="1800" b="0" dirty="0" err="1">
                <a:solidFill>
                  <a:schemeClr val="dk1"/>
                </a:solidFill>
                <a:latin typeface="Times New Roman" panose="02020603050405020304" pitchFamily="18" charset="0"/>
                <a:ea typeface="Arial"/>
                <a:cs typeface="Times New Roman" panose="02020603050405020304" pitchFamily="18" charset="0"/>
                <a:sym typeface="Arial"/>
              </a:rPr>
              <a:t>TRxP</a:t>
            </a:r>
            <a:endParaRPr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rtl="0">
              <a:lnSpc>
                <a:spcPct val="115000"/>
              </a:lnSpc>
              <a:spcBef>
                <a:spcPts val="600"/>
              </a:spcBef>
              <a:spcAft>
                <a:spcPts val="0"/>
              </a:spcAft>
              <a:buNone/>
            </a:pPr>
            <a:endParaRPr sz="1600" b="0" dirty="0">
              <a:solidFill>
                <a:schemeClr val="dk1"/>
              </a:solidFill>
              <a:latin typeface="Arial"/>
              <a:ea typeface="Arial"/>
              <a:cs typeface="Arial"/>
              <a:sym typeface="Arial"/>
            </a:endParaRPr>
          </a:p>
        </p:txBody>
      </p:sp>
      <p:sp>
        <p:nvSpPr>
          <p:cNvPr id="311" name="Shape 31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r>
              <a:rPr lang="en-US" smtClean="0"/>
              <a:t>July 2019</a:t>
            </a:r>
            <a:endParaRPr/>
          </a:p>
        </p:txBody>
      </p:sp>
      <p:sp>
        <p:nvSpPr>
          <p:cNvPr id="2" name="Footer Placeholder 1"/>
          <p:cNvSpPr>
            <a:spLocks noGrp="1"/>
          </p:cNvSpPr>
          <p:nvPr>
            <p:ph type="ftr" idx="11"/>
          </p:nvPr>
        </p:nvSpPr>
        <p:spPr/>
        <p:txBody>
          <a:bodyPr/>
          <a:lstStyle/>
          <a:p>
            <a:r>
              <a:rPr lang="en-US" smtClean="0"/>
              <a:t>Sindhu Verma, Broadcom</a:t>
            </a:r>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3810000"/>
            <a:ext cx="1516621"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675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762000" y="548426"/>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Metric : Mobility</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11</a:t>
            </a:fld>
            <a:endParaRPr/>
          </a:p>
        </p:txBody>
      </p:sp>
      <p:sp>
        <p:nvSpPr>
          <p:cNvPr id="2" name="Date Placeholder 1"/>
          <p:cNvSpPr>
            <a:spLocks noGrp="1"/>
          </p:cNvSpPr>
          <p:nvPr>
            <p:ph type="dt" idx="10"/>
          </p:nvPr>
        </p:nvSpPr>
        <p:spPr/>
        <p:txBody>
          <a:bodyPr/>
          <a:lstStyle/>
          <a:p>
            <a:r>
              <a:rPr lang="en-US" smtClean="0"/>
              <a:t>July 2019</a:t>
            </a:r>
            <a:endParaRPr lang="en-US"/>
          </a:p>
        </p:txBody>
      </p:sp>
      <p:sp>
        <p:nvSpPr>
          <p:cNvPr id="7" name="Rectangle 6"/>
          <p:cNvSpPr/>
          <p:nvPr/>
        </p:nvSpPr>
        <p:spPr>
          <a:xfrm>
            <a:off x="506868" y="1203324"/>
            <a:ext cx="11277600" cy="3139321"/>
          </a:xfrm>
          <a:prstGeom prst="rect">
            <a:avLst/>
          </a:prstGeom>
        </p:spPr>
        <p:txBody>
          <a:bodyPr wrap="square">
            <a:spAutoFit/>
          </a:bodyPr>
          <a:lstStyle/>
          <a:p>
            <a:pPr algn="just"/>
            <a:r>
              <a:rPr lang="en-US" sz="1800" dirty="0" smtClean="0">
                <a:latin typeface="Times New Roman" panose="02020603050405020304" pitchFamily="18" charset="0"/>
                <a:cs typeface="Times New Roman" panose="02020603050405020304" pitchFamily="18" charset="0"/>
              </a:rPr>
              <a:t>Mobility requirement for </a:t>
            </a:r>
            <a:r>
              <a:rPr lang="en-US" sz="1800" dirty="0" err="1" smtClean="0">
                <a:latin typeface="Times New Roman" panose="02020603050405020304" pitchFamily="18" charset="0"/>
                <a:cs typeface="Times New Roman" panose="02020603050405020304" pitchFamily="18" charset="0"/>
              </a:rPr>
              <a:t>eMBB</a:t>
            </a:r>
            <a:r>
              <a:rPr lang="en-US" sz="1800" dirty="0" smtClean="0">
                <a:latin typeface="Times New Roman" panose="02020603050405020304" pitchFamily="18" charset="0"/>
                <a:cs typeface="Times New Roman" panose="02020603050405020304" pitchFamily="18" charset="0"/>
              </a:rPr>
              <a:t> Dense Urban is met if at the 50%ile </a:t>
            </a:r>
            <a:r>
              <a:rPr lang="en-US" sz="1800" dirty="0">
                <a:latin typeface="Times New Roman" panose="02020603050405020304" pitchFamily="18" charset="0"/>
                <a:cs typeface="Times New Roman" panose="02020603050405020304" pitchFamily="18" charset="0"/>
              </a:rPr>
              <a:t>SINR CDF for </a:t>
            </a:r>
            <a:r>
              <a:rPr lang="en-US" sz="1800" dirty="0" smtClean="0">
                <a:latin typeface="Times New Roman" panose="02020603050405020304" pitchFamily="18" charset="0"/>
                <a:cs typeface="Times New Roman" panose="02020603050405020304" pitchFamily="18" charset="0"/>
              </a:rPr>
              <a:t>Dense Urban at 30 </a:t>
            </a:r>
            <a:r>
              <a:rPr lang="en-US" sz="1800" dirty="0" err="1" smtClean="0">
                <a:latin typeface="Times New Roman" panose="02020603050405020304" pitchFamily="18" charset="0"/>
                <a:cs typeface="Times New Roman" panose="02020603050405020304" pitchFamily="18" charset="0"/>
              </a:rPr>
              <a:t>kmph</a:t>
            </a:r>
            <a:r>
              <a:rPr lang="en-GB"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the technology satisfies a UL spectral efficiency of 1.12 bits/s/Hz </a:t>
            </a:r>
            <a:r>
              <a:rPr lang="en-GB" sz="1800" dirty="0" smtClean="0">
                <a:latin typeface="Times New Roman" panose="02020603050405020304" pitchFamily="18" charset="0"/>
                <a:cs typeface="Times New Roman" panose="02020603050405020304" pitchFamily="18" charset="0"/>
              </a:rPr>
              <a:t>and the </a:t>
            </a:r>
            <a:r>
              <a:rPr lang="en-GB" sz="1800" dirty="0">
                <a:latin typeface="Times New Roman" panose="02020603050405020304" pitchFamily="18" charset="0"/>
                <a:cs typeface="Times New Roman" panose="02020603050405020304" pitchFamily="18" charset="0"/>
              </a:rPr>
              <a:t>residual decoded packet error ratio is less than 1</a:t>
            </a:r>
            <a:r>
              <a:rPr lang="en-GB" sz="1800" dirty="0" smtClean="0">
                <a:latin typeface="Times New Roman" panose="02020603050405020304" pitchFamily="18" charset="0"/>
                <a:cs typeface="Times New Roman" panose="02020603050405020304" pitchFamily="18" charset="0"/>
              </a:rPr>
              <a:t>% [3].</a:t>
            </a:r>
          </a:p>
          <a:p>
            <a:pPr algn="just"/>
            <a:endParaRPr lang="en-GB" sz="18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sz="1800" dirty="0" smtClean="0">
                <a:latin typeface="Times New Roman" panose="02020603050405020304" pitchFamily="18" charset="0"/>
                <a:cs typeface="Times New Roman" panose="02020603050405020304" pitchFamily="18" charset="0"/>
              </a:rPr>
              <a:t>The procedure for evaluating the requirement is specified in section 7.1.4 of [1].</a:t>
            </a:r>
          </a:p>
          <a:p>
            <a:pPr marL="285750" indent="-285750" algn="just">
              <a:buFont typeface="Arial" panose="020B0604020202020204" pitchFamily="34" charset="0"/>
              <a:buChar char="•"/>
            </a:pPr>
            <a:endParaRPr lang="en-GB" sz="18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sz="1800" dirty="0" smtClean="0">
                <a:latin typeface="Times New Roman" panose="02020603050405020304" pitchFamily="18" charset="0"/>
                <a:cs typeface="Times New Roman" panose="02020603050405020304" pitchFamily="18" charset="0"/>
              </a:rPr>
              <a:t>The following additional configurations were used:</a:t>
            </a:r>
          </a:p>
          <a:p>
            <a:pPr marL="285750" indent="-285750" algn="just">
              <a:buFont typeface="Arial" panose="020B0604020202020204" pitchFamily="34" charset="0"/>
              <a:buChar char="•"/>
            </a:pPr>
            <a:endParaRPr lang="en-GB" sz="1800" dirty="0">
              <a:latin typeface="Times New Roman" panose="02020603050405020304" pitchFamily="18" charset="0"/>
              <a:cs typeface="Times New Roman" panose="02020603050405020304" pitchFamily="18" charset="0"/>
            </a:endParaRPr>
          </a:p>
          <a:p>
            <a:pPr marL="914400" lvl="1" indent="-330200" algn="just" fontAlgn="t" hangingPunct="0">
              <a:buClr>
                <a:schemeClr val="dk1"/>
              </a:buClr>
              <a:buSzPts val="1600"/>
              <a:buFont typeface="Arial" panose="020B0604020202020204" pitchFamily="34" charset="0"/>
              <a:buChar char="•"/>
            </a:pPr>
            <a:r>
              <a:rPr lang="en-GB" sz="1800" i="1" dirty="0">
                <a:solidFill>
                  <a:srgbClr val="C00000"/>
                </a:solidFill>
                <a:latin typeface="Times New Roman" panose="02020603050405020304" pitchFamily="18" charset="0"/>
                <a:cs typeface="Times New Roman" panose="02020603050405020304" pitchFamily="18" charset="0"/>
                <a:sym typeface="Times New Roman"/>
              </a:rPr>
              <a:t>8x8 </a:t>
            </a:r>
            <a:r>
              <a:rPr lang="en-GB" sz="1800" i="1" dirty="0" err="1">
                <a:solidFill>
                  <a:srgbClr val="C00000"/>
                </a:solidFill>
                <a:latin typeface="Times New Roman" panose="02020603050405020304" pitchFamily="18" charset="0"/>
                <a:cs typeface="Times New Roman" panose="02020603050405020304" pitchFamily="18" charset="0"/>
                <a:sym typeface="Times New Roman"/>
              </a:rPr>
              <a:t>Tx</a:t>
            </a:r>
            <a:r>
              <a:rPr lang="en-GB" sz="1800" i="1" dirty="0">
                <a:solidFill>
                  <a:srgbClr val="C00000"/>
                </a:solidFill>
                <a:latin typeface="Times New Roman" panose="02020603050405020304" pitchFamily="18" charset="0"/>
                <a:cs typeface="Times New Roman" panose="02020603050405020304" pitchFamily="18" charset="0"/>
                <a:sym typeface="Times New Roman"/>
              </a:rPr>
              <a:t>/Rx antenna configuration. </a:t>
            </a:r>
          </a:p>
          <a:p>
            <a:pPr marL="914400" lvl="1" indent="-330200" algn="just" fontAlgn="t" hangingPunct="0">
              <a:buClr>
                <a:schemeClr val="dk1"/>
              </a:buClr>
              <a:buSzPts val="1600"/>
              <a:buFont typeface="Arial" panose="020B0604020202020204" pitchFamily="34" charset="0"/>
              <a:buChar char="•"/>
            </a:pPr>
            <a:r>
              <a:rPr lang="en-GB" sz="1800" i="1" dirty="0">
                <a:solidFill>
                  <a:srgbClr val="C00000"/>
                </a:solidFill>
                <a:latin typeface="Times New Roman" panose="02020603050405020304" pitchFamily="18" charset="0"/>
                <a:cs typeface="Times New Roman" panose="02020603050405020304" pitchFamily="18" charset="0"/>
                <a:sym typeface="Times New Roman"/>
              </a:rPr>
              <a:t>Single UL stream</a:t>
            </a:r>
          </a:p>
          <a:p>
            <a:pPr marL="914400" lvl="1" indent="-330200" algn="just" fontAlgn="t" hangingPunct="0">
              <a:buClr>
                <a:schemeClr val="dk1"/>
              </a:buClr>
              <a:buSzPts val="1600"/>
              <a:buFont typeface="Arial" panose="020B0604020202020204" pitchFamily="34" charset="0"/>
              <a:buChar char="•"/>
            </a:pPr>
            <a:r>
              <a:rPr lang="en-GB" sz="1800" i="1" dirty="0">
                <a:solidFill>
                  <a:srgbClr val="C00000"/>
                </a:solidFill>
                <a:latin typeface="Times New Roman" panose="02020603050405020304" pitchFamily="18" charset="0"/>
                <a:cs typeface="Times New Roman" panose="02020603050405020304" pitchFamily="18" charset="0"/>
                <a:sym typeface="Times New Roman"/>
              </a:rPr>
              <a:t>NLOS channel</a:t>
            </a:r>
            <a:endParaRPr lang="en-US" sz="1800" i="1" dirty="0">
              <a:solidFill>
                <a:srgbClr val="C00000"/>
              </a:solidFill>
              <a:latin typeface="Times New Roman" panose="02020603050405020304" pitchFamily="18" charset="0"/>
              <a:cs typeface="Times New Roman" panose="02020603050405020304" pitchFamily="18" charset="0"/>
              <a:sym typeface="Times New Roman"/>
            </a:endParaRPr>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623113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GB" sz="2400" dirty="0" smtClean="0"/>
              <a:t>Summary of 802.11ax evaluations for </a:t>
            </a:r>
            <a:r>
              <a:rPr lang="en-GB" sz="2400" dirty="0" err="1" smtClean="0"/>
              <a:t>eMBB</a:t>
            </a:r>
            <a:r>
              <a:rPr lang="en-GB" sz="2400" dirty="0" smtClean="0"/>
              <a:t> Dense Urban</a:t>
            </a:r>
            <a:endParaRPr lang="en-US" sz="2400" dirty="0"/>
          </a:p>
        </p:txBody>
      </p:sp>
      <p:sp>
        <p:nvSpPr>
          <p:cNvPr id="116" name="Shape 116"/>
          <p:cNvSpPr txBox="1">
            <a:spLocks noGrp="1"/>
          </p:cNvSpPr>
          <p:nvPr>
            <p:ph type="body" idx="1"/>
          </p:nvPr>
        </p:nvSpPr>
        <p:spPr>
          <a:xfrm>
            <a:off x="914401" y="3847307"/>
            <a:ext cx="10723525" cy="25908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806593720"/>
              </p:ext>
            </p:extLst>
          </p:nvPr>
        </p:nvGraphicFramePr>
        <p:xfrm>
          <a:off x="914401" y="1051050"/>
          <a:ext cx="10515599" cy="3672150"/>
        </p:xfrm>
        <a:graphic>
          <a:graphicData uri="http://schemas.openxmlformats.org/drawingml/2006/table">
            <a:tbl>
              <a:tblPr firstRow="1" firstCol="1" bandRow="1">
                <a:tableStyleId>{113D76AF-2DB7-4605-8C40-959F13C108E4}</a:tableStyleId>
              </a:tblPr>
              <a:tblGrid>
                <a:gridCol w="559613"/>
                <a:gridCol w="2259786"/>
                <a:gridCol w="2476349"/>
                <a:gridCol w="2088261"/>
                <a:gridCol w="3131590"/>
              </a:tblGrid>
              <a:tr h="426169">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 </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b="1" dirty="0" smtClean="0">
                          <a:effectLst/>
                          <a:latin typeface="Times New Roman" panose="02020603050405020304" pitchFamily="18" charset="0"/>
                          <a:cs typeface="Times New Roman" panose="02020603050405020304" pitchFamily="18" charset="0"/>
                        </a:rPr>
                        <a:t>Metric</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b="1" dirty="0" smtClean="0">
                          <a:effectLst/>
                          <a:latin typeface="Times New Roman" panose="02020603050405020304" pitchFamily="18" charset="0"/>
                          <a:cs typeface="Times New Roman" panose="02020603050405020304" pitchFamily="18" charset="0"/>
                        </a:rPr>
                        <a:t>ITU-R Evaluation Method</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b="1" dirty="0" smtClean="0">
                          <a:effectLst/>
                          <a:latin typeface="Times New Roman" panose="02020603050405020304" pitchFamily="18" charset="0"/>
                          <a:cs typeface="Times New Roman" panose="02020603050405020304" pitchFamily="18" charset="0"/>
                        </a:rPr>
                        <a:t>Minimum Requirement</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b="1" dirty="0" smtClean="0">
                          <a:effectLst/>
                          <a:latin typeface="Times New Roman" panose="02020603050405020304" pitchFamily="18" charset="0"/>
                          <a:cs typeface="Times New Roman" panose="02020603050405020304" pitchFamily="18" charset="0"/>
                        </a:rPr>
                        <a:t>Evaluated performance for 802.11ax</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r>
              <a:tr h="28567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1</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Peak data rate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Analytical</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DL/UL: 20/10 </a:t>
                      </a:r>
                      <a:r>
                        <a:rPr lang="en-US" sz="1400" dirty="0" err="1" smtClean="0">
                          <a:effectLst/>
                          <a:latin typeface="Times New Roman" panose="02020603050405020304" pitchFamily="18" charset="0"/>
                          <a:cs typeface="Times New Roman" panose="02020603050405020304" pitchFamily="18" charset="0"/>
                        </a:rPr>
                        <a:t>Gbps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DL/UL: 20.78 </a:t>
                      </a:r>
                      <a:r>
                        <a:rPr lang="en-US" sz="1400" dirty="0" err="1" smtClean="0">
                          <a:effectLst/>
                          <a:latin typeface="Times New Roman" panose="02020603050405020304" pitchFamily="18" charset="0"/>
                          <a:cs typeface="Times New Roman" panose="02020603050405020304" pitchFamily="18" charset="0"/>
                        </a:rPr>
                        <a:t>Gbps</a:t>
                      </a:r>
                      <a:r>
                        <a:rPr lang="en-US" sz="1400" dirty="0" smtClean="0">
                          <a:effectLst/>
                          <a:latin typeface="Times New Roman" panose="02020603050405020304" pitchFamily="18" charset="0"/>
                          <a:cs typeface="Times New Roman" panose="02020603050405020304" pitchFamily="18" charset="0"/>
                        </a:rPr>
                        <a:t> [1]</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r>
              <a:tr h="548165">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2</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Peak spectral efficiency</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Analytical</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DL/UL: 30/15 bits/s/Hz</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DL/UL: 58.01 bits/s/Hz [2]</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r>
              <a:tr h="86638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3</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User experienced data rate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Analytical for single band and single layer;</a:t>
                      </a: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Simulation for multi-layer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DL/UL: 100/50 Mbit/s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solidFill>
                            <a:schemeClr val="accent6"/>
                          </a:solidFill>
                          <a:effectLst/>
                          <a:latin typeface="Times New Roman" panose="02020603050405020304" pitchFamily="18" charset="0"/>
                          <a:cs typeface="Times New Roman" panose="02020603050405020304" pitchFamily="18" charset="0"/>
                        </a:rPr>
                        <a:t>DL/UL: 113.6/81.6 Mbps </a:t>
                      </a:r>
                      <a:r>
                        <a:rPr lang="en-US" sz="1400" dirty="0" smtClean="0">
                          <a:effectLst/>
                          <a:latin typeface="Times New Roman" panose="02020603050405020304" pitchFamily="18" charset="0"/>
                          <a:cs typeface="Times New Roman" panose="02020603050405020304" pitchFamily="18" charset="0"/>
                        </a:rPr>
                        <a:t>[3]</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noFill/>
                  </a:tcPr>
                </a:tc>
              </a:tr>
              <a:tr h="58563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4</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5</a:t>
                      </a:r>
                      <a:r>
                        <a:rPr lang="en-US" sz="1400" baseline="30000" dirty="0" smtClean="0">
                          <a:effectLst/>
                          <a:latin typeface="Times New Roman" panose="02020603050405020304" pitchFamily="18" charset="0"/>
                          <a:cs typeface="Times New Roman" panose="02020603050405020304" pitchFamily="18" charset="0"/>
                        </a:rPr>
                        <a:t>th</a:t>
                      </a:r>
                      <a:r>
                        <a:rPr lang="en-US" sz="1400" dirty="0" smtClean="0">
                          <a:effectLst/>
                          <a:latin typeface="Times New Roman" panose="02020603050405020304" pitchFamily="18" charset="0"/>
                          <a:cs typeface="Times New Roman" panose="02020603050405020304" pitchFamily="18" charset="0"/>
                        </a:rPr>
                        <a:t> percentile user spectral efficiency</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Simulation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DL/UL: 0.225/0.15 bits/s/Hz</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solidFill>
                            <a:schemeClr val="accent6"/>
                          </a:solidFill>
                          <a:effectLst/>
                          <a:latin typeface="Times New Roman" panose="02020603050405020304" pitchFamily="18" charset="0"/>
                          <a:cs typeface="Times New Roman" panose="02020603050405020304" pitchFamily="18" charset="0"/>
                        </a:rPr>
                        <a:t>DL/UL: 0.71/0.51 bits/s/Hz</a:t>
                      </a:r>
                      <a:endParaRPr lang="en-US" sz="1400" dirty="0">
                        <a:solidFill>
                          <a:schemeClr val="accent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noFill/>
                  </a:tcPr>
                </a:tc>
              </a:tr>
              <a:tr h="42616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5</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Average spectral efficiency</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Simulation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DL/UL = 7.8/5.4 bits/s/Hz/</a:t>
                      </a:r>
                      <a:r>
                        <a:rPr lang="en-US" sz="1400" dirty="0" err="1" smtClean="0">
                          <a:effectLst/>
                          <a:latin typeface="Times New Roman" panose="02020603050405020304" pitchFamily="18" charset="0"/>
                          <a:cs typeface="Times New Roman" panose="02020603050405020304" pitchFamily="18" charset="0"/>
                        </a:rPr>
                        <a:t>TRxP</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solidFill>
                            <a:schemeClr val="accent6"/>
                          </a:solidFill>
                          <a:effectLst/>
                          <a:latin typeface="Times New Roman" panose="02020603050405020304" pitchFamily="18" charset="0"/>
                          <a:cs typeface="Times New Roman" panose="02020603050405020304" pitchFamily="18" charset="0"/>
                        </a:rPr>
                        <a:t>DL/UL: 10.84/8.75 bits/s/Hz/</a:t>
                      </a:r>
                      <a:r>
                        <a:rPr lang="en-US" sz="1400" dirty="0" err="1" smtClean="0">
                          <a:solidFill>
                            <a:schemeClr val="accent6"/>
                          </a:solidFill>
                          <a:effectLst/>
                          <a:latin typeface="Times New Roman" panose="02020603050405020304" pitchFamily="18" charset="0"/>
                          <a:cs typeface="Times New Roman" panose="02020603050405020304" pitchFamily="18" charset="0"/>
                        </a:rPr>
                        <a:t>TRxP</a:t>
                      </a:r>
                      <a:endParaRPr lang="en-US" sz="1400" dirty="0">
                        <a:solidFill>
                          <a:schemeClr val="accent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noFill/>
                  </a:tcPr>
                </a:tc>
              </a:tr>
              <a:tr h="22947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6</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Mobility</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Simulation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UL: 1.12 bits/s/Hz</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lvl="0" indent="0" algn="l" defTabSz="914400" rtl="0" eaLnBrk="1" fontAlgn="auto" latinLnBrk="0" hangingPunct="0">
                        <a:lnSpc>
                          <a:spcPct val="100000"/>
                        </a:lnSpc>
                        <a:spcBef>
                          <a:spcPts val="200"/>
                        </a:spcBef>
                        <a:spcAft>
                          <a:spcPts val="200"/>
                        </a:spcAft>
                        <a:buClr>
                          <a:srgbClr val="000000"/>
                        </a:buClr>
                        <a:buSzTx/>
                        <a:buFont typeface="Arial"/>
                        <a:buNone/>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defRPr/>
                      </a:pPr>
                      <a:r>
                        <a:rPr kumimoji="0" lang="en-US" sz="1400" b="0" i="0" u="none" strike="noStrike" kern="0" cap="none" spc="0" normalizeH="0" baseline="0" noProof="0" dirty="0" smtClean="0">
                          <a:ln>
                            <a:noFill/>
                          </a:ln>
                          <a:solidFill>
                            <a:srgbClr val="2D2DB9"/>
                          </a:solidFill>
                          <a:effectLst/>
                          <a:uLnTx/>
                          <a:uFillTx/>
                          <a:latin typeface="Times New Roman" panose="02020603050405020304" pitchFamily="18" charset="0"/>
                          <a:cs typeface="Times New Roman" panose="02020603050405020304" pitchFamily="18" charset="0"/>
                          <a:sym typeface="Arial"/>
                        </a:rPr>
                        <a:t>UL: 1.75 bits/s/Hz </a:t>
                      </a:r>
                      <a:r>
                        <a:rPr kumimoji="0" lang="en-US" sz="1400" b="0" i="0" u="none" strike="noStrike" kern="0" cap="none" spc="0" normalizeH="0" baseline="0" noProof="0" dirty="0" smtClean="0">
                          <a:ln>
                            <a:noFill/>
                          </a:ln>
                          <a:solidFill>
                            <a:schemeClr val="tx1"/>
                          </a:solidFill>
                          <a:effectLst/>
                          <a:uLnTx/>
                          <a:uFillTx/>
                          <a:latin typeface="Times New Roman" panose="02020603050405020304" pitchFamily="18" charset="0"/>
                          <a:cs typeface="Times New Roman" panose="02020603050405020304" pitchFamily="18" charset="0"/>
                          <a:sym typeface="Arial"/>
                        </a:rPr>
                        <a:t>[4]</a:t>
                      </a:r>
                      <a:endParaRPr kumimoji="0" lang="en-US" sz="1400" b="0" i="0" u="none" strike="noStrike" kern="0" cap="none" spc="0" normalizeH="0" baseline="0" noProof="0" dirty="0" smtClean="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endParaRPr>
                    </a:p>
                  </a:txBody>
                  <a:tcPr marL="64770" marR="64770" marT="17780" marB="17780" anchor="ctr"/>
                </a:tc>
              </a:tr>
              <a:tr h="22947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Bandwidth</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Inspection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100 MHz, scalable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400" dirty="0" smtClean="0">
                          <a:effectLst/>
                          <a:latin typeface="Times New Roman" panose="02020603050405020304" pitchFamily="18" charset="0"/>
                          <a:cs typeface="Times New Roman" panose="02020603050405020304" pitchFamily="18" charset="0"/>
                        </a:rPr>
                        <a:t>20/40/80/80+80/160 MHz</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770" marR="64770" marT="17780" marB="17780" anchor="ctr"/>
                </a:tc>
              </a:tr>
            </a:tbl>
          </a:graphicData>
        </a:graphic>
      </p:graphicFrame>
      <p:sp>
        <p:nvSpPr>
          <p:cNvPr id="8" name="Rectangle 7"/>
          <p:cNvSpPr/>
          <p:nvPr/>
        </p:nvSpPr>
        <p:spPr>
          <a:xfrm>
            <a:off x="752475" y="5015805"/>
            <a:ext cx="11277600" cy="1169551"/>
          </a:xfrm>
          <a:prstGeom prst="rect">
            <a:avLst/>
          </a:prstGeom>
        </p:spPr>
        <p:txBody>
          <a:bodyPr wrap="square">
            <a:spAutoFit/>
          </a:bodyPr>
          <a:lstStyle/>
          <a:p>
            <a:pPr marL="342900" lvl="0" indent="-342900" eaLnBrk="0" fontAlgn="base" hangingPunct="0">
              <a:spcBef>
                <a:spcPct val="0"/>
              </a:spcBef>
              <a:spcAft>
                <a:spcPct val="0"/>
              </a:spcAft>
              <a:buClrTx/>
              <a:buFont typeface="+mj-lt"/>
              <a:buAutoNum type="arabicPeriod"/>
            </a:pPr>
            <a:r>
              <a:rPr lang="en-GB" altLang="en-US" dirty="0" smtClean="0">
                <a:solidFill>
                  <a:schemeClr val="tx1"/>
                </a:solidFill>
                <a:latin typeface="Times" panose="02020603050405020304" pitchFamily="18" charset="0"/>
                <a:ea typeface="Batang"/>
                <a:cs typeface="Times New Roman" panose="02020603050405020304" pitchFamily="18" charset="0"/>
              </a:rPr>
              <a:t>Assumes </a:t>
            </a:r>
            <a:r>
              <a:rPr lang="en-GB" altLang="en-US" dirty="0">
                <a:solidFill>
                  <a:schemeClr val="tx1"/>
                </a:solidFill>
                <a:latin typeface="Times" panose="02020603050405020304" pitchFamily="18" charset="0"/>
                <a:ea typeface="Batang"/>
                <a:cs typeface="Times New Roman" panose="02020603050405020304" pitchFamily="18" charset="0"/>
              </a:rPr>
              <a:t>a three carrier configuration: 8x8 HE160 + 8x8 HE160 + 8x8 HE40. </a:t>
            </a:r>
            <a:endParaRPr lang="en-US" altLang="en-US" sz="1000" dirty="0">
              <a:solidFill>
                <a:schemeClr val="tx1"/>
              </a:solidFill>
            </a:endParaRPr>
          </a:p>
          <a:p>
            <a:pPr marL="342900" lvl="0" indent="-342900" eaLnBrk="0" fontAlgn="base" hangingPunct="0">
              <a:spcBef>
                <a:spcPct val="0"/>
              </a:spcBef>
              <a:spcAft>
                <a:spcPct val="0"/>
              </a:spcAft>
              <a:buClrTx/>
              <a:buFont typeface="+mj-lt"/>
              <a:buAutoNum type="arabicPeriod"/>
            </a:pPr>
            <a:r>
              <a:rPr lang="en-GB" altLang="en-US" dirty="0">
                <a:solidFill>
                  <a:schemeClr val="tx1"/>
                </a:solidFill>
                <a:latin typeface="Times" panose="02020603050405020304" pitchFamily="18" charset="0"/>
                <a:ea typeface="Batang"/>
                <a:cs typeface="Times New Roman" panose="02020603050405020304" pitchFamily="18" charset="0"/>
              </a:rPr>
              <a:t>Assumes an 8x8 configuration.</a:t>
            </a:r>
            <a:endParaRPr lang="en-US" altLang="en-US" sz="1000" dirty="0">
              <a:solidFill>
                <a:schemeClr val="tx1"/>
              </a:solidFill>
            </a:endParaRPr>
          </a:p>
          <a:p>
            <a:pPr marL="342900" lvl="0" indent="-342900" eaLnBrk="0" fontAlgn="base" hangingPunct="0">
              <a:spcBef>
                <a:spcPct val="0"/>
              </a:spcBef>
              <a:spcAft>
                <a:spcPct val="0"/>
              </a:spcAft>
              <a:buClrTx/>
              <a:buFont typeface="+mj-lt"/>
              <a:buAutoNum type="arabicPeriod"/>
            </a:pPr>
            <a:r>
              <a:rPr lang="en-GB" altLang="en-US" dirty="0">
                <a:solidFill>
                  <a:schemeClr val="tx1"/>
                </a:solidFill>
                <a:latin typeface="Times" panose="02020603050405020304" pitchFamily="18" charset="0"/>
                <a:ea typeface="Batang"/>
                <a:cs typeface="Times New Roman" panose="02020603050405020304" pitchFamily="18" charset="0"/>
              </a:rPr>
              <a:t>Assumes 160MHz transmission bandwidth only. It is possible for 802.11ax to support a higher three carrier transmission bandwidth of (160+160+40) </a:t>
            </a:r>
            <a:r>
              <a:rPr lang="en-GB" altLang="en-US" dirty="0" err="1">
                <a:solidFill>
                  <a:schemeClr val="tx1"/>
                </a:solidFill>
                <a:latin typeface="Times" panose="02020603050405020304" pitchFamily="18" charset="0"/>
                <a:ea typeface="Batang"/>
                <a:cs typeface="Times New Roman" panose="02020603050405020304" pitchFamily="18" charset="0"/>
              </a:rPr>
              <a:t>MHz.</a:t>
            </a:r>
            <a:r>
              <a:rPr lang="en-GB" altLang="en-US" dirty="0">
                <a:solidFill>
                  <a:schemeClr val="tx1"/>
                </a:solidFill>
                <a:latin typeface="Times" panose="02020603050405020304" pitchFamily="18" charset="0"/>
                <a:ea typeface="Batang"/>
                <a:cs typeface="Times New Roman" panose="02020603050405020304" pitchFamily="18" charset="0"/>
              </a:rPr>
              <a:t>  </a:t>
            </a:r>
            <a:endParaRPr lang="en-GB" altLang="en-US" dirty="0" smtClean="0">
              <a:solidFill>
                <a:schemeClr val="tx1"/>
              </a:solidFill>
              <a:latin typeface="Times" panose="02020603050405020304" pitchFamily="18" charset="0"/>
              <a:ea typeface="Batang"/>
              <a:cs typeface="Times New Roman" panose="02020603050405020304" pitchFamily="18" charset="0"/>
            </a:endParaRPr>
          </a:p>
          <a:p>
            <a:pPr marL="342900" indent="-342900" eaLnBrk="0" fontAlgn="base" hangingPunct="0">
              <a:spcBef>
                <a:spcPct val="0"/>
              </a:spcBef>
              <a:spcAft>
                <a:spcPct val="0"/>
              </a:spcAft>
              <a:buClrTx/>
              <a:buFont typeface="+mj-lt"/>
              <a:buAutoNum type="arabicPeriod"/>
            </a:pPr>
            <a:r>
              <a:rPr lang="en-GB" altLang="en-US" dirty="0">
                <a:solidFill>
                  <a:schemeClr val="tx1"/>
                </a:solidFill>
                <a:latin typeface="Times" panose="02020603050405020304" pitchFamily="18" charset="0"/>
                <a:ea typeface="Batang"/>
                <a:cs typeface="Times New Roman" panose="02020603050405020304" pitchFamily="18" charset="0"/>
              </a:rPr>
              <a:t>Mobility evaluations assume a single </a:t>
            </a:r>
            <a:r>
              <a:rPr lang="en-GB" altLang="en-US" dirty="0" smtClean="0">
                <a:solidFill>
                  <a:schemeClr val="tx1"/>
                </a:solidFill>
                <a:latin typeface="Times" panose="02020603050405020304" pitchFamily="18" charset="0"/>
                <a:ea typeface="Batang"/>
                <a:cs typeface="Times New Roman" panose="02020603050405020304" pitchFamily="18" charset="0"/>
              </a:rPr>
              <a:t>UL spatial </a:t>
            </a:r>
            <a:r>
              <a:rPr lang="en-GB" altLang="en-US" dirty="0">
                <a:solidFill>
                  <a:schemeClr val="tx1"/>
                </a:solidFill>
                <a:latin typeface="Times" panose="02020603050405020304" pitchFamily="18" charset="0"/>
                <a:ea typeface="Batang"/>
                <a:cs typeface="Times New Roman" panose="02020603050405020304" pitchFamily="18" charset="0"/>
              </a:rPr>
              <a:t>stream</a:t>
            </a:r>
            <a:endParaRPr lang="en-US" altLang="en-US" dirty="0">
              <a:solidFill>
                <a:schemeClr val="tx1"/>
              </a:solidFill>
              <a:latin typeface="Times" panose="02020603050405020304" pitchFamily="18" charset="0"/>
              <a:ea typeface="Batang"/>
              <a:cs typeface="Times New Roman" panose="02020603050405020304" pitchFamily="18" charset="0"/>
            </a:endParaRPr>
          </a:p>
        </p:txBody>
      </p:sp>
    </p:spTree>
    <p:extLst>
      <p:ext uri="{BB962C8B-B14F-4D97-AF65-F5344CB8AC3E}">
        <p14:creationId xmlns:p14="http://schemas.microsoft.com/office/powerpoint/2010/main" val="3589017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762000"/>
            <a:ext cx="11002500" cy="4876800"/>
          </a:xfrm>
          <a:prstGeom prst="rect">
            <a:avLst/>
          </a:prstGeom>
          <a:noFill/>
          <a:ln>
            <a:noFill/>
          </a:ln>
        </p:spPr>
        <p:txBody>
          <a:bodyPr spcFirstLastPara="1" wrap="square" lIns="92150" tIns="46075" rIns="92150" bIns="46075" anchor="t" anchorCtr="0">
            <a:noAutofit/>
          </a:bodyPr>
          <a:lstStyle/>
          <a:p>
            <a:r>
              <a:rPr lang="en-US" sz="1800" b="0" dirty="0" smtClean="0"/>
              <a:t>[</a:t>
            </a:r>
            <a:r>
              <a:rPr lang="en-US" sz="1800" b="0" dirty="0"/>
              <a:t>1</a:t>
            </a:r>
            <a:r>
              <a:rPr lang="en-US" sz="1800" b="0" dirty="0" smtClean="0"/>
              <a:t>] </a:t>
            </a:r>
            <a:r>
              <a:rPr lang="en-US" sz="1800" b="0" dirty="0"/>
              <a:t>Report ITU-R M.2412-0 (10/2017), Guidelines for evaluation of radio interface technologies for </a:t>
            </a:r>
            <a:r>
              <a:rPr lang="en-US" sz="1800" b="0" dirty="0" smtClean="0"/>
              <a:t>IMT-2020</a:t>
            </a:r>
          </a:p>
          <a:p>
            <a:endParaRPr lang="en-US" sz="1800" b="0" dirty="0"/>
          </a:p>
          <a:p>
            <a:r>
              <a:rPr lang="en-US" sz="1800" b="0" dirty="0"/>
              <a:t>[2] IEEE 802.11-18/0871r0, 802.11ax for IMT-2020 EMBB Dense Urban, May, 2019   </a:t>
            </a:r>
            <a:endParaRPr lang="en-US" sz="1800" b="0" dirty="0" smtClean="0"/>
          </a:p>
          <a:p>
            <a:endParaRPr lang="en-US" sz="1800" b="0" dirty="0" smtClean="0"/>
          </a:p>
          <a:p>
            <a:r>
              <a:rPr lang="en-US" sz="1800" b="0" dirty="0" smtClean="0"/>
              <a:t>[3] Report </a:t>
            </a:r>
            <a:r>
              <a:rPr lang="en-US" sz="1800" b="0" dirty="0"/>
              <a:t>ITU-R M.2410-0 (11/2017), Minimum requirements related to technical performance for IMT-2020 radio interface(s) </a:t>
            </a:r>
            <a:endParaRPr lang="en-US" sz="1800" b="0" dirty="0" smtClean="0"/>
          </a:p>
          <a:p>
            <a:endParaRPr lang="en-US" sz="1800" b="0" dirty="0"/>
          </a:p>
          <a:p>
            <a:r>
              <a:rPr lang="en-US" sz="1800" b="0" dirty="0" smtClean="0"/>
              <a:t>[4] RT-170019, “Summary of email discussion “[ITU-R AH 01] Calibration for self-evaluation”, Huawei, December 2017</a:t>
            </a:r>
          </a:p>
          <a:p>
            <a:endParaRPr lang="en-US" sz="1800" b="0" dirty="0"/>
          </a:p>
          <a:p>
            <a:r>
              <a:rPr lang="en-US" sz="1800" b="0" dirty="0"/>
              <a:t>[5] 3GPP TR 37.910 , Study on self evaluation towards IMT-2020 submission</a:t>
            </a:r>
            <a:endParaRPr lang="en-US" sz="1800" b="0" dirty="0" smtClean="0"/>
          </a:p>
          <a:p>
            <a:endParaRPr lang="en-US" sz="1800" b="0" dirty="0"/>
          </a:p>
          <a:p>
            <a:pPr marL="342900" indent="-342900">
              <a:spcBef>
                <a:spcPts val="0"/>
              </a:spcBef>
            </a:pPr>
            <a:endParaRPr lang="en-US" sz="1800" b="0" dirty="0" smtClean="0"/>
          </a:p>
          <a:p>
            <a:pPr marL="342900" indent="-342900">
              <a:spcBef>
                <a:spcPts val="0"/>
              </a:spcBef>
            </a:pPr>
            <a:endParaRPr lang="en-US" sz="1800" b="0" dirty="0" smtClean="0"/>
          </a:p>
          <a:p>
            <a:pPr marL="342900" indent="-342900">
              <a:spcBef>
                <a:spcPts val="0"/>
              </a:spcBef>
            </a:pPr>
            <a:endParaRPr sz="2400" b="1" i="0" u="none" strike="noStrike" cap="none" dirty="0" smtClean="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July 2019</a:t>
            </a:r>
            <a:endParaRPr sz="1800" b="1">
              <a:solidFill>
                <a:srgbClr val="000000"/>
              </a:solidFill>
              <a:latin typeface="Times New Roman"/>
              <a:ea typeface="Times New Roman"/>
              <a:cs typeface="Times New Roman"/>
              <a:sym typeface="Times New Roman"/>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506200" cy="5029200"/>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sz="1800" b="0" dirty="0" smtClean="0"/>
              <a:t>Dense Urban is a test environment in the IMT-2020 Enhanced Mobile Broadband (</a:t>
            </a:r>
            <a:r>
              <a:rPr lang="en-US" sz="1800" b="0" dirty="0" err="1" smtClean="0"/>
              <a:t>eMBB</a:t>
            </a:r>
            <a:r>
              <a:rPr lang="en-US" sz="1800" b="0" dirty="0" smtClean="0"/>
              <a:t>) usage scenario.</a:t>
            </a:r>
          </a:p>
          <a:p>
            <a:pPr marL="342900" lvl="0" indent="-342900" algn="just">
              <a:spcBef>
                <a:spcPts val="0"/>
              </a:spcBef>
              <a:buSzPts val="2400"/>
              <a:buFont typeface="Arial"/>
              <a:buChar char="•"/>
            </a:pPr>
            <a:endParaRPr lang="en-US" sz="1800" b="0" dirty="0" smtClean="0"/>
          </a:p>
          <a:p>
            <a:pPr marL="342900" lvl="0" indent="-342900" algn="just">
              <a:spcBef>
                <a:spcPts val="0"/>
              </a:spcBef>
              <a:buSzPts val="2400"/>
              <a:buFont typeface="Arial"/>
              <a:buChar char="•"/>
            </a:pPr>
            <a:r>
              <a:rPr lang="en-US" sz="1800" b="0" dirty="0" smtClean="0"/>
              <a:t>IMT-2020 describes Dense Urban </a:t>
            </a:r>
            <a:r>
              <a:rPr lang="en-US" sz="1800" b="0" dirty="0"/>
              <a:t>as “</a:t>
            </a:r>
            <a:r>
              <a:rPr lang="en-US" sz="1800" b="0" i="1" dirty="0"/>
              <a:t>an urban environment with high user density and traffic loads focusing on pedestrian and vehicular users</a:t>
            </a:r>
            <a:r>
              <a:rPr lang="en-US" sz="1800" b="0" dirty="0" smtClean="0"/>
              <a:t>” [1]. </a:t>
            </a:r>
          </a:p>
          <a:p>
            <a:pPr marL="457200" lvl="1" indent="0" algn="just">
              <a:spcBef>
                <a:spcPts val="0"/>
              </a:spcBef>
              <a:buSzPts val="2400"/>
            </a:pPr>
            <a:endParaRPr lang="en-US" sz="1800" b="0" dirty="0" smtClean="0"/>
          </a:p>
          <a:p>
            <a:pPr marL="342900" indent="-342900" algn="just">
              <a:spcBef>
                <a:spcPts val="0"/>
              </a:spcBef>
              <a:buSzPts val="2400"/>
              <a:buFont typeface="Arial"/>
              <a:buChar char="•"/>
            </a:pPr>
            <a:r>
              <a:rPr lang="en-US" sz="1800" b="0" dirty="0" smtClean="0"/>
              <a:t>In earlier meetings we had presented evaluation results </a:t>
            </a:r>
            <a:r>
              <a:rPr lang="en-US" sz="1800" b="0" dirty="0"/>
              <a:t>regarding 802.11ax capabilities </a:t>
            </a:r>
            <a:r>
              <a:rPr lang="en-US" sz="1800" b="0" dirty="0" smtClean="0"/>
              <a:t>regarding some of the DL and </a:t>
            </a:r>
            <a:r>
              <a:rPr lang="en-US" sz="1800" b="0" dirty="0"/>
              <a:t>UL </a:t>
            </a:r>
            <a:r>
              <a:rPr lang="en-US" sz="1800" b="0" dirty="0" smtClean="0"/>
              <a:t>characteristics/requirement of  </a:t>
            </a:r>
            <a:r>
              <a:rPr lang="en-US" sz="1800" b="0" dirty="0" err="1"/>
              <a:t>eMBB</a:t>
            </a:r>
            <a:r>
              <a:rPr lang="en-US" sz="1800" b="0" dirty="0"/>
              <a:t> Dense </a:t>
            </a:r>
            <a:r>
              <a:rPr lang="en-US" sz="1800" b="0" dirty="0" smtClean="0"/>
              <a:t>Urban [2].</a:t>
            </a:r>
          </a:p>
          <a:p>
            <a:pPr marL="0" indent="0" algn="just">
              <a:spcBef>
                <a:spcPts val="0"/>
              </a:spcBef>
              <a:buSzPts val="2400"/>
            </a:pPr>
            <a:endParaRPr lang="en-US" sz="1800" b="0" dirty="0"/>
          </a:p>
          <a:p>
            <a:pPr marL="342900" indent="-342900" algn="just">
              <a:spcBef>
                <a:spcPts val="0"/>
              </a:spcBef>
              <a:buSzPts val="2400"/>
              <a:buFont typeface="Arial"/>
              <a:buChar char="•"/>
            </a:pPr>
            <a:r>
              <a:rPr lang="en-US" sz="1800" b="0" dirty="0"/>
              <a:t>These </a:t>
            </a:r>
            <a:r>
              <a:rPr lang="en-US" sz="1800" b="0" dirty="0" smtClean="0"/>
              <a:t>evaluations followed </a:t>
            </a:r>
            <a:r>
              <a:rPr lang="en-US" sz="1800" b="0" dirty="0"/>
              <a:t>the methodology specified by ITU-R for self-evaluating a RAT for IMT-2020 </a:t>
            </a:r>
            <a:r>
              <a:rPr lang="en-US" sz="1800" b="0" dirty="0" smtClean="0"/>
              <a:t>([1], [3]).</a:t>
            </a:r>
            <a:endParaRPr lang="en-US" sz="1800" b="0" dirty="0"/>
          </a:p>
          <a:p>
            <a:pPr marL="342900" lvl="0" indent="-342900" algn="just">
              <a:spcBef>
                <a:spcPts val="0"/>
              </a:spcBef>
              <a:buSzPts val="2400"/>
              <a:buFont typeface="Arial"/>
              <a:buChar char="•"/>
            </a:pPr>
            <a:endParaRPr lang="en-US" sz="1800" b="0" dirty="0" smtClean="0"/>
          </a:p>
          <a:p>
            <a:pPr marL="342900" lvl="0" indent="-342900" algn="just">
              <a:spcBef>
                <a:spcPts val="0"/>
              </a:spcBef>
              <a:buSzPts val="2400"/>
              <a:buFont typeface="Arial"/>
              <a:buChar char="•"/>
            </a:pPr>
            <a:r>
              <a:rPr lang="en-US" sz="1800" b="0" dirty="0" smtClean="0"/>
              <a:t>This </a:t>
            </a:r>
            <a:r>
              <a:rPr lang="en-US" sz="1800" b="0" dirty="0"/>
              <a:t>presentation </a:t>
            </a:r>
            <a:r>
              <a:rPr lang="en-US" sz="1800" b="0" dirty="0" smtClean="0"/>
              <a:t>adds evaluation of 802.11ax for the </a:t>
            </a:r>
            <a:r>
              <a:rPr lang="en-US" sz="1800" b="0" dirty="0"/>
              <a:t>M</a:t>
            </a:r>
            <a:r>
              <a:rPr lang="en-US" sz="1800" b="0" dirty="0" smtClean="0"/>
              <a:t>obility requirement of </a:t>
            </a:r>
            <a:r>
              <a:rPr lang="en-US" sz="1800" b="0" dirty="0" err="1" smtClean="0"/>
              <a:t>eMBB</a:t>
            </a:r>
            <a:r>
              <a:rPr lang="en-US" sz="1800" b="0" dirty="0" smtClean="0"/>
              <a:t> Dense Urban (section 4.1.1 of [3]).</a:t>
            </a:r>
          </a:p>
          <a:p>
            <a:pPr marL="0" lvl="0" indent="0" algn="just">
              <a:spcBef>
                <a:spcPts val="0"/>
              </a:spcBef>
              <a:buSzPts val="2400"/>
            </a:pPr>
            <a:endParaRPr lang="en-US" sz="1800" b="0" dirty="0" smtClean="0"/>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2019</a:t>
            </a:r>
            <a:endParaRPr lang="en-US" dirty="0"/>
          </a:p>
        </p:txBody>
      </p:sp>
      <p:sp>
        <p:nvSpPr>
          <p:cNvPr id="3" name="Footer Placeholder 2"/>
          <p:cNvSpPr>
            <a:spLocks noGrp="1"/>
          </p:cNvSpPr>
          <p:nvPr>
            <p:ph type="ftr" idx="11"/>
          </p:nvPr>
        </p:nvSpPr>
        <p:spPr/>
        <p:txBody>
          <a:bodyPr/>
          <a:lstStyle/>
          <a:p>
            <a:r>
              <a:rPr lang="en-US" smtClean="0"/>
              <a:t>Sindhu Verma, Broadcom</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a:t>
            </a:r>
            <a:endParaRPr sz="2400" dirty="0"/>
          </a:p>
        </p:txBody>
      </p:sp>
      <p:sp>
        <p:nvSpPr>
          <p:cNvPr id="116" name="Shape 116"/>
          <p:cNvSpPr txBox="1">
            <a:spLocks noGrp="1"/>
          </p:cNvSpPr>
          <p:nvPr>
            <p:ph type="body" idx="1"/>
          </p:nvPr>
        </p:nvSpPr>
        <p:spPr>
          <a:xfrm>
            <a:off x="609600" y="1143000"/>
            <a:ext cx="10875925" cy="5333998"/>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According to the IMT-2020 self-evaluation criteria, a candidate RAT needs to meet the minimum requirements for the following salient PHY/MAC metrics for </a:t>
            </a:r>
            <a:r>
              <a:rPr lang="en-US" sz="1800" b="0" dirty="0" err="1">
                <a:solidFill>
                  <a:schemeClr val="dk1"/>
                </a:solidFill>
                <a:latin typeface="Times New Roman" panose="02020603050405020304" pitchFamily="18" charset="0"/>
                <a:ea typeface="Arial"/>
                <a:cs typeface="Times New Roman" panose="02020603050405020304" pitchFamily="18" charset="0"/>
                <a:sym typeface="Arial"/>
              </a:rPr>
              <a:t>e</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MBB</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Dense Urban:</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Peak Spectral Efficiency</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Peak Data Rate</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5%ile User Spectral Efficiency</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User Experienced Data Rate</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Average Spectral Efficiency</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Mobility</a:t>
            </a:r>
          </a:p>
          <a:p>
            <a:pPr marL="584200" lvl="1" indent="0">
              <a:spcBef>
                <a:spcPts val="0"/>
              </a:spcBef>
              <a:buClr>
                <a:schemeClr val="dk1"/>
              </a:buClr>
              <a:buSzPts val="1600"/>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457200" lvl="0" indent="-330200" algn="l" rtl="0">
              <a:spcBef>
                <a:spcPts val="0"/>
              </a:spcBef>
              <a:spcAft>
                <a:spcPts val="0"/>
              </a:spcAft>
              <a:buClr>
                <a:schemeClr val="dk1"/>
              </a:buClr>
              <a:buSzPts val="160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he above metrics have to be evaluated as follows:</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Peak Spectral Efficiency and Peak Data Rate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must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be evaluated analytically.  </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5%ile User Spectral Efficiency, Average Spectral Efficiency and Mobility must be evaluated based on the simulation methodology specified by ITU-R. </a:t>
            </a:r>
          </a:p>
          <a:p>
            <a:pPr lvl="1"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User Experienced Data Rate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is</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derived from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5%ile User Spectral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228600" y="990600"/>
            <a:ext cx="11658600" cy="54864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simulations follow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self-evaluation methodology specified by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ITU-R ([1], [3]). </a:t>
            </a:r>
          </a:p>
          <a:p>
            <a:pPr marL="469900" indent="-342900">
              <a:spcBef>
                <a:spcPts val="0"/>
              </a:spcBef>
              <a:buClr>
                <a:schemeClr val="dk1"/>
              </a:buClr>
              <a:buSzPts val="1600"/>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simulator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has been calibrated with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respect to salient channel model parameters such as the </a:t>
            </a:r>
            <a:r>
              <a:rPr lang="en-US" sz="1800" b="0" i="1" dirty="0">
                <a:solidFill>
                  <a:schemeClr val="dk1"/>
                </a:solidFill>
                <a:latin typeface="Times New Roman" panose="02020603050405020304" pitchFamily="18" charset="0"/>
                <a:ea typeface="Arial"/>
                <a:cs typeface="Times New Roman" panose="02020603050405020304" pitchFamily="18" charset="0"/>
                <a:sym typeface="Arial"/>
              </a:rPr>
              <a:t>geometry SINR</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a:t>
            </a:r>
            <a:r>
              <a:rPr lang="en-US" sz="1800" b="0" i="1" dirty="0">
                <a:solidFill>
                  <a:schemeClr val="dk1"/>
                </a:solidFill>
                <a:latin typeface="Times New Roman" panose="02020603050405020304" pitchFamily="18" charset="0"/>
                <a:ea typeface="Arial"/>
                <a:cs typeface="Times New Roman" panose="02020603050405020304" pitchFamily="18" charset="0"/>
                <a:sym typeface="Arial"/>
              </a:rPr>
              <a:t>coupling loss</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a:t>
            </a:r>
            <a:r>
              <a:rPr lang="en-US" sz="1800" b="0" i="1" dirty="0">
                <a:solidFill>
                  <a:schemeClr val="dk1"/>
                </a:solidFill>
                <a:latin typeface="Times New Roman" panose="02020603050405020304" pitchFamily="18" charset="0"/>
                <a:ea typeface="Arial"/>
                <a:cs typeface="Times New Roman" panose="02020603050405020304" pitchFamily="18" charset="0"/>
                <a:sym typeface="Arial"/>
              </a:rPr>
              <a:t>singular values</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a:t>
            </a:r>
            <a:r>
              <a:rPr lang="en-US" sz="1800" b="0" i="1" dirty="0">
                <a:solidFill>
                  <a:schemeClr val="dk1"/>
                </a:solidFill>
                <a:latin typeface="Times New Roman" panose="02020603050405020304" pitchFamily="18" charset="0"/>
                <a:ea typeface="Arial"/>
                <a:cs typeface="Times New Roman" panose="02020603050405020304" pitchFamily="18" charset="0"/>
                <a:sym typeface="Arial"/>
              </a:rPr>
              <a:t>delay spread</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a:t>
            </a:r>
            <a:r>
              <a:rPr lang="en-US" sz="1800" b="0" i="1" dirty="0">
                <a:solidFill>
                  <a:schemeClr val="dk1"/>
                </a:solidFill>
                <a:latin typeface="Times New Roman" panose="02020603050405020304" pitchFamily="18" charset="0"/>
                <a:ea typeface="Arial"/>
                <a:cs typeface="Times New Roman" panose="02020603050405020304" pitchFamily="18" charset="0"/>
                <a:sym typeface="Arial"/>
              </a:rPr>
              <a:t>spread of azimuth/elevation departure/arrival </a:t>
            </a:r>
            <a:r>
              <a:rPr lang="en-US" sz="1800" b="0" i="1" dirty="0" smtClean="0">
                <a:solidFill>
                  <a:schemeClr val="dk1"/>
                </a:solidFill>
                <a:latin typeface="Times New Roman" panose="02020603050405020304" pitchFamily="18" charset="0"/>
                <a:ea typeface="Arial"/>
                <a:cs typeface="Times New Roman" panose="02020603050405020304" pitchFamily="18" charset="0"/>
                <a:sym typeface="Arial"/>
              </a:rPr>
              <a:t>angles</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t>
            </a:r>
          </a:p>
          <a:p>
            <a:pPr marL="412750" indent="-285750">
              <a:spcBef>
                <a:spcPts val="0"/>
              </a:spcBef>
              <a:buClr>
                <a:schemeClr val="dk1"/>
              </a:buClr>
              <a:buSzPts val="160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IMT-2020 simulation data presented by multiple companies in 3GPP ([4], [5]) was used as the calibration benchmark</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412750" indent="-285750">
              <a:spcBef>
                <a:spcPts val="0"/>
              </a:spcBef>
              <a:buClr>
                <a:schemeClr val="dk1"/>
              </a:buClr>
              <a:buSzPts val="160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We have also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made the following assumptions</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t>
            </a:r>
            <a:endParaRPr lang="en-US" sz="180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927100" lvl="3" indent="-342900">
              <a:spcBef>
                <a:spcPts val="0"/>
              </a:spcBef>
              <a:buClr>
                <a:schemeClr val="dk1"/>
              </a:buClr>
              <a:buSzPts val="1600"/>
              <a:buFont typeface="Arial" panose="020B0604020202020204" pitchFamily="34" charset="0"/>
              <a:buChar char="•"/>
            </a:pP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Antenna </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configuration: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A configuration </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inferior to what is permitted by </a:t>
            </a:r>
            <a:r>
              <a:rPr lang="en-US" sz="1800" dirty="0" smtClean="0">
                <a:solidFill>
                  <a:schemeClr val="tx1"/>
                </a:solidFill>
                <a:latin typeface="Times New Roman" panose="02020603050405020304" pitchFamily="18" charset="0"/>
                <a:ea typeface="Arial"/>
                <a:cs typeface="Times New Roman" panose="02020603050405020304" pitchFamily="18" charset="0"/>
                <a:sym typeface="Arial"/>
              </a:rPr>
              <a:t>ITU (refer to slide 6)</a:t>
            </a:r>
            <a:endParaRPr lang="en-US" sz="1800" dirty="0">
              <a:solidFill>
                <a:schemeClr val="tx1"/>
              </a:solidFill>
              <a:latin typeface="Times New Roman" panose="02020603050405020304" pitchFamily="18" charset="0"/>
              <a:ea typeface="Arial"/>
              <a:cs typeface="Times New Roman" panose="02020603050405020304" pitchFamily="18" charset="0"/>
              <a:sym typeface="Arial"/>
            </a:endParaRPr>
          </a:p>
          <a:p>
            <a:pPr marL="927100" lvl="3" indent="-342900">
              <a:spcBef>
                <a:spcPts val="0"/>
              </a:spcBef>
              <a:buClr>
                <a:schemeClr val="dk1"/>
              </a:buClr>
              <a:buSzPts val="1600"/>
              <a:buFont typeface="Arial" panose="020B0604020202020204" pitchFamily="34" charset="0"/>
              <a:buChar char="•"/>
            </a:pPr>
            <a:r>
              <a:rPr lang="en-US" sz="1800" dirty="0">
                <a:solidFill>
                  <a:schemeClr val="dk1"/>
                </a:solidFill>
                <a:latin typeface="Times New Roman" panose="02020603050405020304" pitchFamily="18" charset="0"/>
                <a:ea typeface="Arial"/>
                <a:cs typeface="Times New Roman" panose="02020603050405020304" pitchFamily="18" charset="0"/>
                <a:sym typeface="Arial"/>
              </a:rPr>
              <a:t>MU-MIMO factor: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Limited </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to a maximum factor of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4. </a:t>
            </a:r>
            <a:r>
              <a:rPr lang="en-US" sz="1800" i="1" dirty="0" smtClean="0">
                <a:solidFill>
                  <a:srgbClr val="C00000"/>
                </a:solidFill>
                <a:latin typeface="Times New Roman" panose="02020603050405020304" pitchFamily="18" charset="0"/>
                <a:ea typeface="Arial"/>
                <a:cs typeface="Times New Roman" panose="02020603050405020304" pitchFamily="18" charset="0"/>
                <a:sym typeface="Arial"/>
              </a:rPr>
              <a:t>For mobility, single UL stream is considered</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a:t>
            </a:r>
          </a:p>
          <a:p>
            <a:pPr marL="927100" lvl="3" indent="-342900">
              <a:spcBef>
                <a:spcPts val="0"/>
              </a:spcBef>
              <a:buClr>
                <a:schemeClr val="dk1"/>
              </a:buClr>
              <a:buSzPts val="1600"/>
              <a:buFont typeface="Arial" panose="020B0604020202020204" pitchFamily="34" charset="0"/>
              <a:buChar char="•"/>
            </a:pP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Interference</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No use of schemes </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that can reduce interference such as Interference Coordination and Cancellation, Partial Frequency Reuse etc. </a:t>
            </a:r>
          </a:p>
          <a:p>
            <a:pPr marL="927100" lvl="3" indent="-342900">
              <a:spcBef>
                <a:spcPts val="0"/>
              </a:spcBef>
              <a:buClr>
                <a:schemeClr val="dk1"/>
              </a:buClr>
              <a:buSzPts val="1600"/>
              <a:buFont typeface="Arial" panose="020B0604020202020204" pitchFamily="34" charset="0"/>
              <a:buChar char="•"/>
            </a:pPr>
            <a:r>
              <a:rPr lang="en-US" sz="1800" dirty="0">
                <a:solidFill>
                  <a:schemeClr val="dk1"/>
                </a:solidFill>
                <a:latin typeface="Times New Roman" panose="02020603050405020304" pitchFamily="18" charset="0"/>
                <a:ea typeface="Arial"/>
                <a:cs typeface="Times New Roman" panose="02020603050405020304" pitchFamily="18" charset="0"/>
                <a:sym typeface="Arial"/>
              </a:rPr>
              <a:t>Scheduling: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Simple </a:t>
            </a:r>
            <a:r>
              <a:rPr lang="en-US" sz="1800" dirty="0">
                <a:solidFill>
                  <a:schemeClr val="dk1"/>
                </a:solidFill>
                <a:latin typeface="Times New Roman" panose="02020603050405020304" pitchFamily="18" charset="0"/>
                <a:ea typeface="Arial"/>
                <a:cs typeface="Times New Roman" panose="02020603050405020304" pitchFamily="18" charset="0"/>
                <a:sym typeface="Arial"/>
              </a:rPr>
              <a:t>equal-time scheduler targeting a PER of 10</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 </a:t>
            </a:r>
            <a:r>
              <a:rPr lang="en-US" sz="1800" i="1" dirty="0" smtClean="0">
                <a:solidFill>
                  <a:srgbClr val="C00000"/>
                </a:solidFill>
                <a:latin typeface="Times New Roman" panose="02020603050405020304" pitchFamily="18" charset="0"/>
                <a:ea typeface="Arial"/>
                <a:cs typeface="Times New Roman" panose="02020603050405020304" pitchFamily="18" charset="0"/>
                <a:sym typeface="Arial"/>
              </a:rPr>
              <a:t>For mobility, a residual PER of 1% is targeted</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a:t>
            </a:r>
            <a:endParaRPr lang="en-US" sz="1800" dirty="0">
              <a:solidFill>
                <a:schemeClr val="dk1"/>
              </a:solidFill>
              <a:latin typeface="Times New Roman" panose="02020603050405020304" pitchFamily="18" charset="0"/>
              <a:ea typeface="Arial"/>
              <a:cs typeface="Times New Roman" panose="02020603050405020304" pitchFamily="18" charset="0"/>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Network Topology</a:t>
            </a:r>
            <a:endParaRPr sz="2400" dirty="0"/>
          </a:p>
        </p:txBody>
      </p:sp>
      <p:sp>
        <p:nvSpPr>
          <p:cNvPr id="116" name="Shape 116"/>
          <p:cNvSpPr txBox="1">
            <a:spLocks noGrp="1"/>
          </p:cNvSpPr>
          <p:nvPr>
            <p:ph type="body" idx="1"/>
          </p:nvPr>
        </p:nvSpPr>
        <p:spPr>
          <a:xfrm>
            <a:off x="228601" y="1066800"/>
            <a:ext cx="7086600" cy="5333999"/>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eMBB</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Dense Urban network topology consists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of one or two layers, a macro layer and an optional micro layer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1</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macro layer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base stations are placed in a regular grid, following hexagonal layout with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3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TRxPs</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each. </a:t>
            </a:r>
          </a:p>
          <a:p>
            <a:pPr marL="469900" indent="-342900">
              <a:spcBef>
                <a:spcPts val="0"/>
              </a:spcBef>
              <a:buClr>
                <a:schemeClr val="dk1"/>
              </a:buClr>
              <a:buSzPts val="1600"/>
              <a:buFont typeface="+mj-lt"/>
              <a:buAutoNum type="arabicPeriod"/>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mj-lt"/>
              <a:buAutoNum type="arabicPeriod"/>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simulation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is a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wrap-around configuration of 19 sites, each of 3 </a:t>
            </a:r>
            <a:r>
              <a:rPr lang="en-US" sz="1800" b="0" dirty="0" err="1">
                <a:solidFill>
                  <a:schemeClr val="dk1"/>
                </a:solidFill>
                <a:latin typeface="Times New Roman" panose="02020603050405020304" pitchFamily="18" charset="0"/>
                <a:ea typeface="Arial"/>
                <a:cs typeface="Times New Roman" panose="02020603050405020304" pitchFamily="18" charset="0"/>
                <a:sym typeface="Arial"/>
              </a:rPr>
              <a:t>TRxPs</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(per macro cell) with a macro Inter-Site-Distance of 200m. </a:t>
            </a:r>
          </a:p>
          <a:p>
            <a:pPr indent="-330200">
              <a:spcBef>
                <a:spcPts val="0"/>
              </a:spcBef>
              <a:buClr>
                <a:schemeClr val="dk1"/>
              </a:buClr>
              <a:buSzPts val="1600"/>
              <a:buFont typeface="Arial"/>
              <a:buAutoNum type="arabicPeriod"/>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indent="-330200">
              <a:spcBef>
                <a:spcPts val="0"/>
              </a:spcBef>
              <a:buClr>
                <a:schemeClr val="dk1"/>
              </a:buClr>
              <a:buSzPts val="1600"/>
              <a:buFont typeface="Arial"/>
              <a:buAutoNum type="arabicPeriod"/>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UEs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are distributed uniformly over the whole area</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t>
            </a:r>
          </a:p>
          <a:p>
            <a:pPr indent="-330200">
              <a:spcBef>
                <a:spcPts val="0"/>
              </a:spcBef>
              <a:buClr>
                <a:schemeClr val="dk1"/>
              </a:buClr>
              <a:buSzPts val="1600"/>
              <a:buFont typeface="Arial"/>
              <a:buAutoNum type="arabicPeriod"/>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indent="-330200">
              <a:spcBef>
                <a:spcPts val="0"/>
              </a:spcBef>
              <a:buClr>
                <a:schemeClr val="dk1"/>
              </a:buClr>
              <a:buSzPts val="1600"/>
              <a:buFont typeface="Arial"/>
              <a:buAutoNum type="arabicPeriod"/>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There are 3 configurations, A (4 GHz macro), B (30 GHz macro) and C (4 GHz and 30 GHz, macro + micro). It suffices to evaluate the requirements for any one configuration. </a:t>
            </a:r>
          </a:p>
          <a:p>
            <a:pPr indent="-330200">
              <a:spcBef>
                <a:spcPts val="0"/>
              </a:spcBef>
              <a:buClr>
                <a:schemeClr val="dk1"/>
              </a:buClr>
              <a:buSzPts val="1600"/>
              <a:buFont typeface="Arial"/>
              <a:buAutoNum type="arabicPeriod"/>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indent="-330200">
              <a:spcBef>
                <a:spcPts val="0"/>
              </a:spcBef>
              <a:buClr>
                <a:schemeClr val="dk1"/>
              </a:buClr>
              <a:buSzPts val="1600"/>
              <a:buFont typeface="Arial"/>
              <a:buAutoNum type="arabicPeriod"/>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For our evaluations, we have used configuration A (4 GHz macro).</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2019</a:t>
            </a:r>
            <a:endParaRPr lang="en-US" dirty="0"/>
          </a:p>
        </p:txBody>
      </p:sp>
      <p:sp>
        <p:nvSpPr>
          <p:cNvPr id="3" name="Footer Placeholder 2"/>
          <p:cNvSpPr>
            <a:spLocks noGrp="1"/>
          </p:cNvSpPr>
          <p:nvPr>
            <p:ph type="ftr" idx="11"/>
          </p:nvPr>
        </p:nvSpPr>
        <p:spPr/>
        <p:txBody>
          <a:bodyPr/>
          <a:lstStyle/>
          <a:p>
            <a:r>
              <a:rPr lang="en-US" dirty="0" smtClean="0"/>
              <a:t>Sindhu Verma, Broadcom</a:t>
            </a:r>
            <a:endParaRPr lang="en-US" dirty="0"/>
          </a:p>
        </p:txBody>
      </p:sp>
      <p:pic>
        <p:nvPicPr>
          <p:cNvPr id="4" name="Picture 3"/>
          <p:cNvPicPr>
            <a:picLocks noChangeAspect="1"/>
          </p:cNvPicPr>
          <p:nvPr/>
        </p:nvPicPr>
        <p:blipFill rotWithShape="1">
          <a:blip r:embed="rId3"/>
          <a:srcRect l="46299" t="18890" r="32057" b="48816"/>
          <a:stretch/>
        </p:blipFill>
        <p:spPr>
          <a:xfrm>
            <a:off x="8001000" y="1190625"/>
            <a:ext cx="2667000" cy="2238375"/>
          </a:xfrm>
          <a:prstGeom prst="rect">
            <a:avLst/>
          </a:prstGeom>
        </p:spPr>
      </p:pic>
      <p:pic>
        <p:nvPicPr>
          <p:cNvPr id="9" name="Picture 8"/>
          <p:cNvPicPr>
            <a:picLocks noChangeAspect="1"/>
          </p:cNvPicPr>
          <p:nvPr/>
        </p:nvPicPr>
        <p:blipFill rotWithShape="1">
          <a:blip r:embed="rId3"/>
          <a:srcRect l="38996" t="55756" r="22045" b="11111"/>
          <a:stretch/>
        </p:blipFill>
        <p:spPr>
          <a:xfrm>
            <a:off x="7315200" y="3657600"/>
            <a:ext cx="4800600" cy="2296537"/>
          </a:xfrm>
          <a:prstGeom prst="rect">
            <a:avLst/>
          </a:prstGeom>
        </p:spPr>
      </p:pic>
    </p:spTree>
    <p:extLst>
      <p:ext uri="{BB962C8B-B14F-4D97-AF65-F5344CB8AC3E}">
        <p14:creationId xmlns:p14="http://schemas.microsoft.com/office/powerpoint/2010/main" val="4015419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6096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parameters per Configuration A (1)</a:t>
            </a:r>
            <a:endParaRPr sz="2400" dirty="0"/>
          </a:p>
        </p:txBody>
      </p:sp>
      <p:sp>
        <p:nvSpPr>
          <p:cNvPr id="116" name="Shape 116"/>
          <p:cNvSpPr txBox="1">
            <a:spLocks noGrp="1"/>
          </p:cNvSpPr>
          <p:nvPr>
            <p:ph type="body" idx="1"/>
          </p:nvPr>
        </p:nvSpPr>
        <p:spPr>
          <a:xfrm>
            <a:off x="533400" y="1220786"/>
            <a:ext cx="11441568" cy="4951414"/>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Carrier Frequency : 4 GHz (single layer Macro)</a:t>
            </a:r>
          </a:p>
          <a:p>
            <a:pPr marL="469900" indent="-342900" algn="just">
              <a:spcBef>
                <a:spcPts val="0"/>
              </a:spcBef>
              <a:buClr>
                <a:schemeClr val="dk1"/>
              </a:buClr>
              <a:buSzPts val="160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Simulation bandwidth : 20 MHz (TDD)</a:t>
            </a: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BS antenna height: 25m</a:t>
            </a:r>
          </a:p>
          <a:p>
            <a:pPr marL="469900" indent="-342900" algn="just">
              <a:spcBef>
                <a:spcPts val="0"/>
              </a:spcBef>
              <a:buClr>
                <a:schemeClr val="dk1"/>
              </a:buClr>
              <a:buSzPts val="1600"/>
              <a:buFont typeface="Arial" panose="020B0604020202020204" pitchFamily="34" charset="0"/>
              <a:buChar char="•"/>
            </a:pPr>
            <a:r>
              <a:rPr lang="fr-FR" sz="1800" b="0" dirty="0">
                <a:solidFill>
                  <a:schemeClr val="dk1"/>
                </a:solidFill>
                <a:latin typeface="Times New Roman" panose="02020603050405020304" pitchFamily="18" charset="0"/>
                <a:ea typeface="Arial"/>
                <a:cs typeface="Times New Roman" panose="02020603050405020304" pitchFamily="18" charset="0"/>
              </a:rPr>
              <a:t>UE </a:t>
            </a:r>
            <a:r>
              <a:rPr lang="fr-FR" sz="1800" b="0" dirty="0" err="1">
                <a:solidFill>
                  <a:schemeClr val="dk1"/>
                </a:solidFill>
                <a:latin typeface="Times New Roman" panose="02020603050405020304" pitchFamily="18" charset="0"/>
                <a:ea typeface="Arial"/>
                <a:cs typeface="Times New Roman" panose="02020603050405020304" pitchFamily="18" charset="0"/>
              </a:rPr>
              <a:t>antenna</a:t>
            </a:r>
            <a:r>
              <a:rPr lang="fr-FR" sz="1800" b="0" dirty="0">
                <a:solidFill>
                  <a:schemeClr val="dk1"/>
                </a:solidFill>
                <a:latin typeface="Times New Roman" panose="02020603050405020304" pitchFamily="18" charset="0"/>
                <a:ea typeface="Arial"/>
                <a:cs typeface="Times New Roman" panose="02020603050405020304" pitchFamily="18" charset="0"/>
              </a:rPr>
              <a:t> </a:t>
            </a:r>
            <a:r>
              <a:rPr lang="fr-FR" sz="1800" b="0" dirty="0" err="1">
                <a:solidFill>
                  <a:schemeClr val="dk1"/>
                </a:solidFill>
                <a:latin typeface="Times New Roman" panose="02020603050405020304" pitchFamily="18" charset="0"/>
                <a:ea typeface="Arial"/>
                <a:cs typeface="Times New Roman" panose="02020603050405020304" pitchFamily="18" charset="0"/>
              </a:rPr>
              <a:t>height</a:t>
            </a:r>
            <a:r>
              <a:rPr lang="fr-FR" sz="1800" b="0" dirty="0">
                <a:solidFill>
                  <a:schemeClr val="dk1"/>
                </a:solidFill>
                <a:latin typeface="Times New Roman" panose="02020603050405020304" pitchFamily="18" charset="0"/>
                <a:ea typeface="Arial"/>
                <a:cs typeface="Times New Roman" panose="02020603050405020304" pitchFamily="18" charset="0"/>
              </a:rPr>
              <a:t>: </a:t>
            </a:r>
            <a:r>
              <a:rPr lang="en-GB" sz="1800" b="0" dirty="0">
                <a:solidFill>
                  <a:schemeClr val="dk1"/>
                </a:solidFill>
                <a:latin typeface="Times New Roman" panose="02020603050405020304" pitchFamily="18" charset="0"/>
                <a:ea typeface="Arial"/>
                <a:cs typeface="Times New Roman" panose="02020603050405020304" pitchFamily="18" charset="0"/>
              </a:rPr>
              <a:t>Outdoor UEs: 1.5 m, Indoor UTs: 3(</a:t>
            </a:r>
            <a:r>
              <a:rPr lang="en-GB" sz="1800" b="0" dirty="0" err="1">
                <a:solidFill>
                  <a:schemeClr val="dk1"/>
                </a:solidFill>
                <a:latin typeface="Times New Roman" panose="02020603050405020304" pitchFamily="18" charset="0"/>
                <a:ea typeface="Arial"/>
                <a:cs typeface="Times New Roman" panose="02020603050405020304" pitchFamily="18" charset="0"/>
              </a:rPr>
              <a:t>nfl</a:t>
            </a:r>
            <a:r>
              <a:rPr lang="en-GB" sz="1800" b="0" dirty="0">
                <a:solidFill>
                  <a:schemeClr val="dk1"/>
                </a:solidFill>
                <a:latin typeface="Times New Roman" panose="02020603050405020304" pitchFamily="18" charset="0"/>
                <a:ea typeface="Arial"/>
                <a:cs typeface="Times New Roman" panose="02020603050405020304" pitchFamily="18" charset="0"/>
              </a:rPr>
              <a:t> – 1) + 1.5; </a:t>
            </a:r>
            <a:r>
              <a:rPr lang="en-GB" sz="1800" b="0" dirty="0" err="1">
                <a:solidFill>
                  <a:schemeClr val="dk1"/>
                </a:solidFill>
                <a:latin typeface="Times New Roman" panose="02020603050405020304" pitchFamily="18" charset="0"/>
                <a:ea typeface="Arial"/>
                <a:cs typeface="Times New Roman" panose="02020603050405020304" pitchFamily="18" charset="0"/>
              </a:rPr>
              <a:t>nfl</a:t>
            </a:r>
            <a:r>
              <a:rPr lang="en-GB" sz="1800" b="0" dirty="0">
                <a:solidFill>
                  <a:schemeClr val="dk1"/>
                </a:solidFill>
                <a:latin typeface="Times New Roman" panose="02020603050405020304" pitchFamily="18" charset="0"/>
                <a:ea typeface="Arial"/>
                <a:cs typeface="Times New Roman" panose="02020603050405020304" pitchFamily="18" charset="0"/>
              </a:rPr>
              <a:t> ~ uniform(1,Nfl) where </a:t>
            </a:r>
            <a:r>
              <a:rPr lang="en-GB" sz="1800" b="0" dirty="0" err="1">
                <a:solidFill>
                  <a:schemeClr val="dk1"/>
                </a:solidFill>
                <a:latin typeface="Times New Roman" panose="02020603050405020304" pitchFamily="18" charset="0"/>
                <a:ea typeface="Arial"/>
                <a:cs typeface="Times New Roman" panose="02020603050405020304" pitchFamily="18" charset="0"/>
              </a:rPr>
              <a:t>Nfl</a:t>
            </a:r>
            <a:r>
              <a:rPr lang="en-GB" sz="1800" b="0" dirty="0">
                <a:solidFill>
                  <a:schemeClr val="dk1"/>
                </a:solidFill>
                <a:latin typeface="Times New Roman" panose="02020603050405020304" pitchFamily="18" charset="0"/>
                <a:ea typeface="Arial"/>
                <a:cs typeface="Times New Roman" panose="02020603050405020304" pitchFamily="18" charset="0"/>
              </a:rPr>
              <a:t> ~ uniform(4,8</a:t>
            </a:r>
            <a:r>
              <a:rPr lang="en-GB" sz="1800" b="0" dirty="0" smtClean="0">
                <a:solidFill>
                  <a:schemeClr val="dk1"/>
                </a:solidFill>
                <a:latin typeface="Times New Roman" panose="02020603050405020304" pitchFamily="18" charset="0"/>
                <a:ea typeface="Arial"/>
                <a:cs typeface="Times New Roman" panose="02020603050405020304" pitchFamily="18" charset="0"/>
              </a:rPr>
              <a:t>)</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Total transmit power per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TRxP</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44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dBm</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UE power class: 23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dBm</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lvl="0" indent="-330200" algn="just">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Number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of antenna elements per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TRxP</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Up to 256 </a:t>
            </a:r>
            <a:r>
              <a:rPr lang="en-US" sz="1800" b="0" dirty="0" err="1">
                <a:solidFill>
                  <a:schemeClr val="dk1"/>
                </a:solidFill>
                <a:latin typeface="Times New Roman" panose="02020603050405020304" pitchFamily="18" charset="0"/>
                <a:ea typeface="Arial"/>
                <a:cs typeface="Times New Roman" panose="02020603050405020304" pitchFamily="18" charset="0"/>
                <a:sym typeface="Arial"/>
              </a:rPr>
              <a:t>Tx</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/Rx</a:t>
            </a:r>
          </a:p>
          <a:p>
            <a:pPr indent="-330200" algn="just">
              <a:spcBef>
                <a:spcPts val="0"/>
              </a:spcBef>
              <a:buClr>
                <a:schemeClr val="dk1"/>
              </a:buClr>
              <a:buSzPts val="160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Number of UE antenna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elements: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Up to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8 </a:t>
            </a:r>
            <a:r>
              <a:rPr lang="en-US" sz="1800" b="0" dirty="0" err="1">
                <a:solidFill>
                  <a:schemeClr val="dk1"/>
                </a:solidFill>
                <a:latin typeface="Times New Roman" panose="02020603050405020304" pitchFamily="18" charset="0"/>
                <a:ea typeface="Arial"/>
                <a:cs typeface="Times New Roman" panose="02020603050405020304" pitchFamily="18" charset="0"/>
                <a:sym typeface="Arial"/>
              </a:rPr>
              <a:t>Tx</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/Rx</a:t>
            </a:r>
          </a:p>
          <a:p>
            <a:pPr indent="-330200" algn="just" fontAlgn="t" hangingPunct="0">
              <a:spcBef>
                <a:spcPts val="0"/>
              </a:spcBef>
              <a:buClr>
                <a:schemeClr val="dk1"/>
              </a:buClr>
              <a:buSzPts val="1600"/>
              <a:buFont typeface="Arial" panose="020B0604020202020204" pitchFamily="34" charset="0"/>
              <a:buChar char="•"/>
            </a:pPr>
            <a:r>
              <a:rPr lang="fr-FR" sz="1800" b="0" dirty="0" smtClean="0">
                <a:solidFill>
                  <a:schemeClr val="dk1"/>
                </a:solidFill>
                <a:latin typeface="Times New Roman" panose="02020603050405020304" pitchFamily="18" charset="0"/>
                <a:ea typeface="Arial"/>
                <a:cs typeface="Times New Roman" panose="02020603050405020304" pitchFamily="18" charset="0"/>
              </a:rPr>
              <a:t>BS </a:t>
            </a:r>
            <a:r>
              <a:rPr lang="fr-FR" sz="1800" b="0" dirty="0">
                <a:solidFill>
                  <a:schemeClr val="dk1"/>
                </a:solidFill>
                <a:latin typeface="Times New Roman" panose="02020603050405020304" pitchFamily="18" charset="0"/>
                <a:ea typeface="Arial"/>
                <a:cs typeface="Times New Roman" panose="02020603050405020304" pitchFamily="18" charset="0"/>
              </a:rPr>
              <a:t>noise </a:t>
            </a:r>
            <a:r>
              <a:rPr lang="fr-FR" sz="1800" b="0" dirty="0" smtClean="0">
                <a:solidFill>
                  <a:schemeClr val="dk1"/>
                </a:solidFill>
                <a:latin typeface="Times New Roman" panose="02020603050405020304" pitchFamily="18" charset="0"/>
                <a:ea typeface="Arial"/>
                <a:cs typeface="Times New Roman" panose="02020603050405020304" pitchFamily="18" charset="0"/>
              </a:rPr>
              <a:t>figure: 5 </a:t>
            </a:r>
            <a:r>
              <a:rPr lang="fr-FR" sz="1800" b="0" dirty="0">
                <a:solidFill>
                  <a:schemeClr val="dk1"/>
                </a:solidFill>
                <a:latin typeface="Times New Roman" panose="02020603050405020304" pitchFamily="18" charset="0"/>
                <a:ea typeface="Arial"/>
                <a:cs typeface="Times New Roman" panose="02020603050405020304" pitchFamily="18" charset="0"/>
              </a:rPr>
              <a:t>dB</a:t>
            </a:r>
            <a:endParaRPr lang="en-US" sz="1800" b="0" dirty="0">
              <a:solidFill>
                <a:schemeClr val="dk1"/>
              </a:solidFill>
              <a:latin typeface="Times New Roman" panose="02020603050405020304" pitchFamily="18" charset="0"/>
              <a:ea typeface="Arial"/>
              <a:cs typeface="Times New Roman" panose="02020603050405020304" pitchFamily="18" charset="0"/>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Times New Roman" panose="02020603050405020304" pitchFamily="18" charset="0"/>
                <a:ea typeface="Arial"/>
                <a:cs typeface="Times New Roman" panose="02020603050405020304" pitchFamily="18" charset="0"/>
              </a:rPr>
              <a:t>UE noise </a:t>
            </a:r>
            <a:r>
              <a:rPr lang="fr-FR" sz="1800" b="0" dirty="0" smtClean="0">
                <a:solidFill>
                  <a:schemeClr val="dk1"/>
                </a:solidFill>
                <a:latin typeface="Times New Roman" panose="02020603050405020304" pitchFamily="18" charset="0"/>
                <a:ea typeface="Arial"/>
                <a:cs typeface="Times New Roman" panose="02020603050405020304" pitchFamily="18" charset="0"/>
              </a:rPr>
              <a:t>figure: 7 </a:t>
            </a:r>
            <a:r>
              <a:rPr lang="fr-FR" sz="1800" b="0" dirty="0">
                <a:solidFill>
                  <a:schemeClr val="dk1"/>
                </a:solidFill>
                <a:latin typeface="Times New Roman" panose="02020603050405020304" pitchFamily="18" charset="0"/>
                <a:ea typeface="Arial"/>
                <a:cs typeface="Times New Roman" panose="02020603050405020304" pitchFamily="18" charset="0"/>
              </a:rPr>
              <a:t>dB</a:t>
            </a:r>
            <a:endParaRPr lang="en-US" sz="1800" b="0" dirty="0">
              <a:solidFill>
                <a:schemeClr val="dk1"/>
              </a:solidFill>
              <a:latin typeface="Times New Roman" panose="02020603050405020304" pitchFamily="18" charset="0"/>
              <a:ea typeface="Arial"/>
              <a:cs typeface="Times New Roman" panose="02020603050405020304" pitchFamily="18" charset="0"/>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Times New Roman" panose="02020603050405020304" pitchFamily="18" charset="0"/>
                <a:ea typeface="Arial"/>
                <a:cs typeface="Times New Roman" panose="02020603050405020304" pitchFamily="18" charset="0"/>
              </a:rPr>
              <a:t>BS </a:t>
            </a:r>
            <a:r>
              <a:rPr lang="fr-FR" sz="1800" b="0" dirty="0" err="1">
                <a:solidFill>
                  <a:schemeClr val="dk1"/>
                </a:solidFill>
                <a:latin typeface="Times New Roman" panose="02020603050405020304" pitchFamily="18" charset="0"/>
                <a:ea typeface="Arial"/>
                <a:cs typeface="Times New Roman" panose="02020603050405020304" pitchFamily="18" charset="0"/>
              </a:rPr>
              <a:t>antenna</a:t>
            </a:r>
            <a:r>
              <a:rPr lang="fr-FR" sz="1800" b="0" dirty="0">
                <a:solidFill>
                  <a:schemeClr val="dk1"/>
                </a:solidFill>
                <a:latin typeface="Times New Roman" panose="02020603050405020304" pitchFamily="18" charset="0"/>
                <a:ea typeface="Arial"/>
                <a:cs typeface="Times New Roman" panose="02020603050405020304" pitchFamily="18" charset="0"/>
              </a:rPr>
              <a:t> </a:t>
            </a:r>
            <a:r>
              <a:rPr lang="fr-FR" sz="1800" b="0" dirty="0" err="1">
                <a:solidFill>
                  <a:schemeClr val="dk1"/>
                </a:solidFill>
                <a:latin typeface="Times New Roman" panose="02020603050405020304" pitchFamily="18" charset="0"/>
                <a:ea typeface="Arial"/>
                <a:cs typeface="Times New Roman" panose="02020603050405020304" pitchFamily="18" charset="0"/>
              </a:rPr>
              <a:t>element</a:t>
            </a:r>
            <a:r>
              <a:rPr lang="fr-FR" sz="1800" b="0" dirty="0">
                <a:solidFill>
                  <a:schemeClr val="dk1"/>
                </a:solidFill>
                <a:latin typeface="Times New Roman" panose="02020603050405020304" pitchFamily="18" charset="0"/>
                <a:ea typeface="Arial"/>
                <a:cs typeface="Times New Roman" panose="02020603050405020304" pitchFamily="18" charset="0"/>
              </a:rPr>
              <a:t> </a:t>
            </a:r>
            <a:r>
              <a:rPr lang="fr-FR" sz="1800" b="0" dirty="0" smtClean="0">
                <a:solidFill>
                  <a:schemeClr val="dk1"/>
                </a:solidFill>
                <a:latin typeface="Times New Roman" panose="02020603050405020304" pitchFamily="18" charset="0"/>
                <a:ea typeface="Arial"/>
                <a:cs typeface="Times New Roman" panose="02020603050405020304" pitchFamily="18" charset="0"/>
              </a:rPr>
              <a:t>gain: 8 </a:t>
            </a:r>
            <a:r>
              <a:rPr lang="fr-FR" sz="1800" b="0" dirty="0" err="1">
                <a:solidFill>
                  <a:schemeClr val="dk1"/>
                </a:solidFill>
                <a:latin typeface="Times New Roman" panose="02020603050405020304" pitchFamily="18" charset="0"/>
                <a:ea typeface="Arial"/>
                <a:cs typeface="Times New Roman" panose="02020603050405020304" pitchFamily="18" charset="0"/>
              </a:rPr>
              <a:t>dBi</a:t>
            </a:r>
            <a:endParaRPr lang="en-US" sz="1800" b="0" dirty="0">
              <a:solidFill>
                <a:schemeClr val="dk1"/>
              </a:solidFill>
              <a:latin typeface="Times New Roman" panose="02020603050405020304" pitchFamily="18" charset="0"/>
              <a:ea typeface="Arial"/>
              <a:cs typeface="Times New Roman" panose="02020603050405020304" pitchFamily="18" charset="0"/>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Times New Roman" panose="02020603050405020304" pitchFamily="18" charset="0"/>
                <a:ea typeface="Arial"/>
                <a:cs typeface="Times New Roman" panose="02020603050405020304" pitchFamily="18" charset="0"/>
              </a:rPr>
              <a:t>UE </a:t>
            </a:r>
            <a:r>
              <a:rPr lang="fr-FR" sz="1800" b="0" dirty="0" err="1">
                <a:solidFill>
                  <a:schemeClr val="dk1"/>
                </a:solidFill>
                <a:latin typeface="Times New Roman" panose="02020603050405020304" pitchFamily="18" charset="0"/>
                <a:ea typeface="Arial"/>
                <a:cs typeface="Times New Roman" panose="02020603050405020304" pitchFamily="18" charset="0"/>
              </a:rPr>
              <a:t>antenna</a:t>
            </a:r>
            <a:r>
              <a:rPr lang="fr-FR" sz="1800" b="0" dirty="0">
                <a:solidFill>
                  <a:schemeClr val="dk1"/>
                </a:solidFill>
                <a:latin typeface="Times New Roman" panose="02020603050405020304" pitchFamily="18" charset="0"/>
                <a:ea typeface="Arial"/>
                <a:cs typeface="Times New Roman" panose="02020603050405020304" pitchFamily="18" charset="0"/>
              </a:rPr>
              <a:t> </a:t>
            </a:r>
            <a:r>
              <a:rPr lang="fr-FR" sz="1800" b="0" dirty="0" err="1">
                <a:solidFill>
                  <a:schemeClr val="dk1"/>
                </a:solidFill>
                <a:latin typeface="Times New Roman" panose="02020603050405020304" pitchFamily="18" charset="0"/>
                <a:ea typeface="Arial"/>
                <a:cs typeface="Times New Roman" panose="02020603050405020304" pitchFamily="18" charset="0"/>
              </a:rPr>
              <a:t>element</a:t>
            </a:r>
            <a:r>
              <a:rPr lang="fr-FR" sz="1800" b="0" dirty="0">
                <a:solidFill>
                  <a:schemeClr val="dk1"/>
                </a:solidFill>
                <a:latin typeface="Times New Roman" panose="02020603050405020304" pitchFamily="18" charset="0"/>
                <a:ea typeface="Arial"/>
                <a:cs typeface="Times New Roman" panose="02020603050405020304" pitchFamily="18" charset="0"/>
              </a:rPr>
              <a:t> </a:t>
            </a:r>
            <a:r>
              <a:rPr lang="fr-FR" sz="1800" b="0" dirty="0" smtClean="0">
                <a:solidFill>
                  <a:schemeClr val="dk1"/>
                </a:solidFill>
                <a:latin typeface="Times New Roman" panose="02020603050405020304" pitchFamily="18" charset="0"/>
                <a:ea typeface="Arial"/>
                <a:cs typeface="Times New Roman" panose="02020603050405020304" pitchFamily="18" charset="0"/>
              </a:rPr>
              <a:t>gain: 0 </a:t>
            </a:r>
            <a:r>
              <a:rPr lang="fr-FR" sz="1800" b="0" dirty="0" err="1">
                <a:solidFill>
                  <a:schemeClr val="dk1"/>
                </a:solidFill>
                <a:latin typeface="Times New Roman" panose="02020603050405020304" pitchFamily="18" charset="0"/>
                <a:ea typeface="Arial"/>
                <a:cs typeface="Times New Roman" panose="02020603050405020304" pitchFamily="18" charset="0"/>
              </a:rPr>
              <a:t>dBi</a:t>
            </a:r>
            <a:endParaRPr lang="en-US" sz="1800" b="0" dirty="0">
              <a:solidFill>
                <a:schemeClr val="dk1"/>
              </a:solidFill>
              <a:latin typeface="Times New Roman" panose="02020603050405020304" pitchFamily="18" charset="0"/>
              <a:ea typeface="Arial"/>
              <a:cs typeface="Times New Roman" panose="02020603050405020304" pitchFamily="18" charset="0"/>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Times New Roman" panose="02020603050405020304" pitchFamily="18" charset="0"/>
                <a:ea typeface="Arial"/>
                <a:cs typeface="Times New Roman" panose="02020603050405020304" pitchFamily="18" charset="0"/>
              </a:rPr>
              <a:t>Thermal noise </a:t>
            </a:r>
            <a:r>
              <a:rPr lang="fr-FR" sz="1800" b="0" dirty="0" err="1" smtClean="0">
                <a:solidFill>
                  <a:schemeClr val="dk1"/>
                </a:solidFill>
                <a:latin typeface="Times New Roman" panose="02020603050405020304" pitchFamily="18" charset="0"/>
                <a:ea typeface="Arial"/>
                <a:cs typeface="Times New Roman" panose="02020603050405020304" pitchFamily="18" charset="0"/>
              </a:rPr>
              <a:t>level</a:t>
            </a:r>
            <a:r>
              <a:rPr lang="fr-FR" sz="1800" b="0" dirty="0" smtClean="0">
                <a:solidFill>
                  <a:schemeClr val="dk1"/>
                </a:solidFill>
                <a:latin typeface="Times New Roman" panose="02020603050405020304" pitchFamily="18" charset="0"/>
                <a:ea typeface="Arial"/>
                <a:cs typeface="Times New Roman" panose="02020603050405020304" pitchFamily="18" charset="0"/>
              </a:rPr>
              <a:t>: ‒</a:t>
            </a:r>
            <a:r>
              <a:rPr lang="fr-FR" sz="1800" b="0" dirty="0">
                <a:solidFill>
                  <a:schemeClr val="dk1"/>
                </a:solidFill>
                <a:latin typeface="Times New Roman" panose="02020603050405020304" pitchFamily="18" charset="0"/>
                <a:ea typeface="Arial"/>
                <a:cs typeface="Times New Roman" panose="02020603050405020304" pitchFamily="18" charset="0"/>
              </a:rPr>
              <a:t>174 dBm/Hz</a:t>
            </a:r>
            <a:endParaRPr lang="en-US" sz="1800" b="0" dirty="0">
              <a:solidFill>
                <a:schemeClr val="dk1"/>
              </a:solidFill>
              <a:latin typeface="Times New Roman" panose="02020603050405020304" pitchFamily="18" charset="0"/>
              <a:ea typeface="Arial"/>
              <a:cs typeface="Times New Roman" panose="02020603050405020304" pitchFamily="18" charset="0"/>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6096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parameters per Configuration A (2)</a:t>
            </a:r>
            <a:endParaRPr sz="2400" dirty="0"/>
          </a:p>
        </p:txBody>
      </p:sp>
      <p:sp>
        <p:nvSpPr>
          <p:cNvPr id="116" name="Shape 116"/>
          <p:cNvSpPr txBox="1">
            <a:spLocks noGrp="1"/>
          </p:cNvSpPr>
          <p:nvPr>
            <p:ph type="body" idx="1"/>
          </p:nvPr>
        </p:nvSpPr>
        <p:spPr>
          <a:xfrm>
            <a:off x="533400" y="1219200"/>
            <a:ext cx="11353800" cy="5065715"/>
          </a:xfrm>
          <a:prstGeom prst="rect">
            <a:avLst/>
          </a:prstGeom>
          <a:noFill/>
          <a:ln>
            <a:noFill/>
          </a:ln>
        </p:spPr>
        <p:txBody>
          <a:bodyPr spcFirstLastPara="1" wrap="square" lIns="92150" tIns="46075" rIns="92150" bIns="46075" anchor="t" anchorCtr="0">
            <a:noAutofit/>
          </a:bodyPr>
          <a:lstStyle/>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Percentage of high loss and low loss building type : 20% high loss, 80% low loss</a:t>
            </a:r>
          </a:p>
          <a:p>
            <a:pPr indent="-330200" algn="just" fontAlgn="t" hangingPunct="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rPr>
              <a:t>Traffic model: Full buffer</a:t>
            </a:r>
          </a:p>
          <a:p>
            <a:pPr indent="-330200" algn="just" fontAlgn="t" hangingPunct="0">
              <a:spcBef>
                <a:spcPts val="0"/>
              </a:spcBef>
              <a:buClr>
                <a:schemeClr val="dk1"/>
              </a:buClr>
              <a:buSzPts val="160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rPr>
              <a:t>UE density: 10 UEs per </a:t>
            </a:r>
            <a:r>
              <a:rPr lang="en-US" sz="1800" b="0" dirty="0" err="1">
                <a:solidFill>
                  <a:schemeClr val="dk1"/>
                </a:solidFill>
                <a:latin typeface="Times New Roman" panose="02020603050405020304" pitchFamily="18" charset="0"/>
                <a:ea typeface="Arial"/>
                <a:cs typeface="Times New Roman" panose="02020603050405020304" pitchFamily="18" charset="0"/>
              </a:rPr>
              <a:t>TRxP</a:t>
            </a:r>
            <a:endParaRPr lang="en-US" sz="1800" b="0" dirty="0">
              <a:solidFill>
                <a:schemeClr val="dk1"/>
              </a:solidFill>
              <a:latin typeface="Times New Roman" panose="02020603050405020304" pitchFamily="18" charset="0"/>
              <a:ea typeface="Arial"/>
              <a:cs typeface="Times New Roman" panose="02020603050405020304" pitchFamily="18" charset="0"/>
            </a:endParaRPr>
          </a:p>
          <a:p>
            <a:pPr indent="-330200" algn="just" fontAlgn="t" hangingPunct="0">
              <a:spcBef>
                <a:spcPts val="0"/>
              </a:spcBef>
              <a:buClr>
                <a:schemeClr val="dk1"/>
              </a:buClr>
              <a:buSzPts val="160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rPr>
              <a:t>UE speeds of interest: Indoor users: 3 km/h, Outdoor users (in-car): 30 </a:t>
            </a:r>
            <a:r>
              <a:rPr lang="en-US" sz="1800" b="0" dirty="0" smtClean="0">
                <a:solidFill>
                  <a:schemeClr val="dk1"/>
                </a:solidFill>
                <a:latin typeface="Times New Roman" panose="02020603050405020304" pitchFamily="18" charset="0"/>
                <a:ea typeface="Arial"/>
                <a:cs typeface="Times New Roman" panose="02020603050405020304" pitchFamily="18" charset="0"/>
              </a:rPr>
              <a:t>km/h</a:t>
            </a:r>
          </a:p>
          <a:p>
            <a:pPr indent="-330200" algn="just" fontAlgn="t" hangingPunct="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rPr>
              <a:t>Device (UE) deployment: 80% indoor, 20% outdoor (in‑car) randomly and uniformly distributed over the area under Macro layer</a:t>
            </a:r>
          </a:p>
          <a:p>
            <a:pPr lvl="1" indent="-330200" algn="just" fontAlgn="t" hangingPunct="0">
              <a:spcBef>
                <a:spcPts val="0"/>
              </a:spcBef>
              <a:buClr>
                <a:schemeClr val="dk1"/>
              </a:buClr>
              <a:buSzPts val="1600"/>
              <a:buFont typeface="Arial" panose="020B0604020202020204" pitchFamily="34" charset="0"/>
              <a:buChar char="•"/>
            </a:pPr>
            <a:r>
              <a:rPr lang="en-US" sz="1800" i="1" dirty="0" smtClean="0">
                <a:solidFill>
                  <a:srgbClr val="C00000"/>
                </a:solidFill>
                <a:latin typeface="Times New Roman" panose="02020603050405020304" pitchFamily="18" charset="0"/>
                <a:ea typeface="Arial"/>
                <a:cs typeface="Times New Roman" panose="02020603050405020304" pitchFamily="18" charset="0"/>
              </a:rPr>
              <a:t>In case of mobility: 100% outdoor</a:t>
            </a:r>
            <a:endParaRPr lang="en-US" sz="1800" b="0" i="1" dirty="0" smtClean="0">
              <a:solidFill>
                <a:srgbClr val="C00000"/>
              </a:solidFill>
              <a:latin typeface="Times New Roman" panose="02020603050405020304" pitchFamily="18" charset="0"/>
              <a:ea typeface="Arial"/>
              <a:cs typeface="Times New Roman" panose="02020603050405020304" pitchFamily="18" charset="0"/>
            </a:endParaRPr>
          </a:p>
          <a:p>
            <a:pPr indent="-330200" algn="just" fontAlgn="t" hangingPunct="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rPr>
              <a:t>UE mobility model: Fixed and identical speed of all UEs of the same mobility class, randomly and uniformly distributed direction.</a:t>
            </a:r>
          </a:p>
          <a:p>
            <a:pPr indent="-330200" fontAlgn="t" hangingPunct="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rPr>
              <a:t>Channel model: </a:t>
            </a:r>
            <a:r>
              <a:rPr lang="en-US" sz="1800" b="0" dirty="0" err="1" smtClean="0">
                <a:solidFill>
                  <a:schemeClr val="dk1"/>
                </a:solidFill>
                <a:latin typeface="Times New Roman" panose="02020603050405020304" pitchFamily="18" charset="0"/>
                <a:ea typeface="Arial"/>
                <a:cs typeface="Times New Roman" panose="02020603050405020304" pitchFamily="18" charset="0"/>
              </a:rPr>
              <a:t>UMa</a:t>
            </a:r>
            <a:r>
              <a:rPr lang="en-US" sz="1800" b="0" dirty="0" smtClean="0">
                <a:solidFill>
                  <a:schemeClr val="dk1"/>
                </a:solidFill>
                <a:latin typeface="Times New Roman" panose="02020603050405020304" pitchFamily="18" charset="0"/>
                <a:ea typeface="Arial"/>
                <a:cs typeface="Times New Roman" panose="02020603050405020304" pitchFamily="18" charset="0"/>
              </a:rPr>
              <a:t> </a:t>
            </a:r>
          </a:p>
          <a:p>
            <a:pPr lvl="0"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complete configuration is specified in the ITU-R guidelines ([1], [3]).</a:t>
            </a: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755961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 : 5%ile DL and UL spectral efficiencies</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2019</a:t>
            </a:r>
            <a:endParaRPr lang="en-US"/>
          </a:p>
        </p:txBody>
      </p:sp>
      <p:sp>
        <p:nvSpPr>
          <p:cNvPr id="7" name="Rectangle 6"/>
          <p:cNvSpPr/>
          <p:nvPr/>
        </p:nvSpPr>
        <p:spPr>
          <a:xfrm>
            <a:off x="457200" y="1066800"/>
            <a:ext cx="11506200" cy="1762021"/>
          </a:xfrm>
          <a:prstGeom prst="rect">
            <a:avLst/>
          </a:prstGeom>
        </p:spPr>
        <p:txBody>
          <a:bodyPr wrap="square">
            <a:spAutoFit/>
          </a:bodyPr>
          <a:lstStyle/>
          <a:p>
            <a:pPr lvl="0">
              <a:lnSpc>
                <a:spcPct val="115000"/>
              </a:lnSpc>
              <a:spcBef>
                <a:spcPts val="600"/>
              </a:spcBef>
              <a:buSzPts val="1100"/>
            </a:pPr>
            <a:r>
              <a:rPr lang="en-US" sz="1800" dirty="0">
                <a:solidFill>
                  <a:schemeClr val="dk1"/>
                </a:solidFill>
                <a:latin typeface="Times New Roman" panose="02020603050405020304" pitchFamily="18" charset="0"/>
                <a:cs typeface="Times New Roman" panose="02020603050405020304" pitchFamily="18" charset="0"/>
              </a:rPr>
              <a:t>Definition: </a:t>
            </a:r>
            <a:r>
              <a:rPr lang="en-US" sz="1800" dirty="0">
                <a:solidFill>
                  <a:srgbClr val="0000FF"/>
                </a:solidFill>
                <a:latin typeface="Times New Roman" panose="02020603050405020304" pitchFamily="18" charset="0"/>
                <a:cs typeface="Times New Roman" panose="02020603050405020304" pitchFamily="18" charset="0"/>
              </a:rPr>
              <a:t>5th percentile user spectral efficiency is the 5th percentile point of the cumulative distribution function (CDF) of the normalized user throughput, estimated from all possible user locations.</a:t>
            </a:r>
          </a:p>
          <a:p>
            <a:pPr lvl="0">
              <a:lnSpc>
                <a:spcPct val="115000"/>
              </a:lnSpc>
              <a:spcBef>
                <a:spcPts val="600"/>
              </a:spcBef>
              <a:buSzPts val="1100"/>
            </a:pPr>
            <a:r>
              <a:rPr lang="en-US" sz="1800" dirty="0">
                <a:solidFill>
                  <a:schemeClr val="dk1"/>
                </a:solidFill>
                <a:latin typeface="Times New Roman" panose="02020603050405020304" pitchFamily="18" charset="0"/>
                <a:cs typeface="Times New Roman" panose="02020603050405020304" pitchFamily="18" charset="0"/>
              </a:rPr>
              <a:t>The requirement </a:t>
            </a:r>
            <a:r>
              <a:rPr lang="en-US" sz="1800" dirty="0" smtClean="0">
                <a:solidFill>
                  <a:schemeClr val="dk1"/>
                </a:solidFill>
                <a:latin typeface="Times New Roman" panose="02020603050405020304" pitchFamily="18" charset="0"/>
                <a:cs typeface="Times New Roman" panose="02020603050405020304" pitchFamily="18" charset="0"/>
              </a:rPr>
              <a:t>for </a:t>
            </a:r>
            <a:r>
              <a:rPr lang="en-US" sz="1800" dirty="0" err="1" smtClean="0">
                <a:solidFill>
                  <a:schemeClr val="dk1"/>
                </a:solidFill>
                <a:latin typeface="Times New Roman" panose="02020603050405020304" pitchFamily="18" charset="0"/>
                <a:cs typeface="Times New Roman" panose="02020603050405020304" pitchFamily="18" charset="0"/>
              </a:rPr>
              <a:t>eMBB</a:t>
            </a:r>
            <a:r>
              <a:rPr lang="en-US" sz="1800" dirty="0" smtClean="0">
                <a:solidFill>
                  <a:schemeClr val="dk1"/>
                </a:solidFill>
                <a:latin typeface="Times New Roman" panose="02020603050405020304" pitchFamily="18" charset="0"/>
                <a:cs typeface="Times New Roman" panose="02020603050405020304" pitchFamily="18" charset="0"/>
              </a:rPr>
              <a:t> Dense Urban is [3]:</a:t>
            </a:r>
            <a:endParaRPr lang="en-US" sz="1800" dirty="0">
              <a:solidFill>
                <a:schemeClr val="dk1"/>
              </a:solidFill>
              <a:latin typeface="Times New Roman" panose="02020603050405020304" pitchFamily="18" charset="0"/>
              <a:cs typeface="Times New Roman" panose="02020603050405020304" pitchFamily="18" charset="0"/>
            </a:endParaRPr>
          </a:p>
          <a:p>
            <a:pPr marL="457200" indent="-330200">
              <a:lnSpc>
                <a:spcPct val="115000"/>
              </a:lnSpc>
              <a:buClr>
                <a:schemeClr val="dk1"/>
              </a:buClr>
              <a:buSzPts val="1600"/>
              <a:buFont typeface="Arial" panose="020B0604020202020204" pitchFamily="34" charset="0"/>
              <a:buChar char="•"/>
            </a:pPr>
            <a:r>
              <a:rPr lang="en-US" sz="1800" dirty="0" smtClean="0">
                <a:solidFill>
                  <a:schemeClr val="dk1"/>
                </a:solidFill>
                <a:latin typeface="Times New Roman" panose="02020603050405020304" pitchFamily="18" charset="0"/>
                <a:cs typeface="Times New Roman" panose="02020603050405020304" pitchFamily="18" charset="0"/>
              </a:rPr>
              <a:t>DL: 0.225 bits/s/Hz</a:t>
            </a:r>
          </a:p>
          <a:p>
            <a:pPr marL="457200" lvl="0" indent="-330200">
              <a:lnSpc>
                <a:spcPct val="115000"/>
              </a:lnSpc>
              <a:buClr>
                <a:schemeClr val="dk1"/>
              </a:buClr>
              <a:buSzPts val="1600"/>
              <a:buFont typeface="Arial" panose="020B0604020202020204" pitchFamily="34" charset="0"/>
              <a:buChar char="•"/>
            </a:pPr>
            <a:r>
              <a:rPr lang="en-US" sz="1800" dirty="0" smtClean="0">
                <a:solidFill>
                  <a:schemeClr val="dk1"/>
                </a:solidFill>
                <a:latin typeface="Times New Roman" panose="02020603050405020304" pitchFamily="18" charset="0"/>
                <a:cs typeface="Times New Roman" panose="02020603050405020304" pitchFamily="18" charset="0"/>
              </a:rPr>
              <a:t>UL: 0.15 bits/s/Hz</a:t>
            </a:r>
            <a:endParaRPr lang="en-US" sz="1800" dirty="0">
              <a:solidFill>
                <a:schemeClr val="dk1"/>
              </a:solidFill>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340967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 : DL and UL User Experience Data Rate</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2019</a:t>
            </a:r>
            <a:endParaRPr lang="en-US"/>
          </a:p>
        </p:txBody>
      </p:sp>
      <p:sp>
        <p:nvSpPr>
          <p:cNvPr id="7" name="Rectangle 6"/>
          <p:cNvSpPr/>
          <p:nvPr/>
        </p:nvSpPr>
        <p:spPr>
          <a:xfrm>
            <a:off x="643466" y="1079242"/>
            <a:ext cx="11396133" cy="4124206"/>
          </a:xfrm>
          <a:prstGeom prst="rect">
            <a:avLst/>
          </a:prstGeom>
        </p:spPr>
        <p:txBody>
          <a:bodyPr wrap="square">
            <a:spAutoFit/>
          </a:bodyPr>
          <a:lstStyle/>
          <a:p>
            <a:pPr lvl="0">
              <a:lnSpc>
                <a:spcPct val="115000"/>
              </a:lnSpc>
              <a:spcBef>
                <a:spcPts val="600"/>
              </a:spcBef>
              <a:buSzPts val="1100"/>
            </a:pPr>
            <a:r>
              <a:rPr lang="en-US" sz="1800" dirty="0" smtClean="0">
                <a:solidFill>
                  <a:schemeClr val="dk1"/>
                </a:solidFill>
                <a:latin typeface="Times New Roman" panose="02020603050405020304" pitchFamily="18" charset="0"/>
                <a:cs typeface="Times New Roman" panose="02020603050405020304" pitchFamily="18" charset="0"/>
              </a:rPr>
              <a:t>Definition</a:t>
            </a:r>
            <a:r>
              <a:rPr lang="en-US" sz="1800" dirty="0">
                <a:solidFill>
                  <a:schemeClr val="dk1"/>
                </a:solidFill>
                <a:latin typeface="Times New Roman" panose="02020603050405020304" pitchFamily="18" charset="0"/>
                <a:cs typeface="Times New Roman" panose="02020603050405020304" pitchFamily="18" charset="0"/>
              </a:rPr>
              <a:t>: </a:t>
            </a:r>
            <a:r>
              <a:rPr lang="en-US" sz="1800" dirty="0" smtClean="0">
                <a:solidFill>
                  <a:srgbClr val="0000FF"/>
                </a:solidFill>
                <a:latin typeface="Times New Roman" panose="02020603050405020304" pitchFamily="18" charset="0"/>
                <a:cs typeface="Times New Roman" panose="02020603050405020304" pitchFamily="18" charset="0"/>
              </a:rPr>
              <a:t>User </a:t>
            </a:r>
            <a:r>
              <a:rPr lang="en-US" sz="1800" dirty="0">
                <a:solidFill>
                  <a:srgbClr val="0000FF"/>
                </a:solidFill>
                <a:latin typeface="Times New Roman" panose="02020603050405020304" pitchFamily="18" charset="0"/>
                <a:cs typeface="Times New Roman" panose="02020603050405020304" pitchFamily="18" charset="0"/>
              </a:rPr>
              <a:t>experienced data rate is the 5% point of the cumulative distribution function (CDF) of the user throughput. User throughput (during active time) is defined as the number of correctly received bits, i.e. the number of bits contained in the service data units (SDUs) delivered to Layer 3, over a certain period of time.</a:t>
            </a:r>
          </a:p>
          <a:p>
            <a:pPr lvl="0">
              <a:lnSpc>
                <a:spcPct val="115000"/>
              </a:lnSpc>
              <a:spcBef>
                <a:spcPts val="600"/>
              </a:spcBef>
              <a:buSzPts val="1100"/>
            </a:pPr>
            <a:r>
              <a:rPr lang="en-US" sz="1800" dirty="0">
                <a:solidFill>
                  <a:srgbClr val="0000FF"/>
                </a:solidFill>
                <a:latin typeface="Times New Roman" panose="02020603050405020304" pitchFamily="18" charset="0"/>
                <a:cs typeface="Times New Roman" panose="02020603050405020304" pitchFamily="18" charset="0"/>
              </a:rPr>
              <a:t>In case of one frequency band and one layer of transmission reception points (</a:t>
            </a:r>
            <a:r>
              <a:rPr lang="en-US" sz="1800" dirty="0" err="1">
                <a:solidFill>
                  <a:srgbClr val="0000FF"/>
                </a:solidFill>
                <a:latin typeface="Times New Roman" panose="02020603050405020304" pitchFamily="18" charset="0"/>
                <a:cs typeface="Times New Roman" panose="02020603050405020304" pitchFamily="18" charset="0"/>
              </a:rPr>
              <a:t>TRxP</a:t>
            </a:r>
            <a:r>
              <a:rPr lang="en-US" sz="1800" dirty="0">
                <a:solidFill>
                  <a:srgbClr val="0000FF"/>
                </a:solidFill>
                <a:latin typeface="Times New Roman" panose="02020603050405020304" pitchFamily="18" charset="0"/>
                <a:cs typeface="Times New Roman" panose="02020603050405020304" pitchFamily="18" charset="0"/>
              </a:rPr>
              <a:t>), the user experienced data rate could be derived from the 5th percentile user spectral efficiency. Let W denote the channel bandwidth and </a:t>
            </a:r>
            <a:r>
              <a:rPr lang="en-US" sz="1800" dirty="0" err="1">
                <a:solidFill>
                  <a:srgbClr val="0000FF"/>
                </a:solidFill>
                <a:latin typeface="Times New Roman" panose="02020603050405020304" pitchFamily="18" charset="0"/>
                <a:cs typeface="Times New Roman" panose="02020603050405020304" pitchFamily="18" charset="0"/>
              </a:rPr>
              <a:t>SEuser</a:t>
            </a:r>
            <a:r>
              <a:rPr lang="en-US" sz="1800" dirty="0">
                <a:solidFill>
                  <a:srgbClr val="0000FF"/>
                </a:solidFill>
                <a:latin typeface="Times New Roman" panose="02020603050405020304" pitchFamily="18" charset="0"/>
                <a:cs typeface="Times New Roman" panose="02020603050405020304" pitchFamily="18" charset="0"/>
              </a:rPr>
              <a:t> denote the 5th percentile user spectral efficiency. Then the user experienced data rate, </a:t>
            </a:r>
            <a:r>
              <a:rPr lang="en-US" sz="1800" dirty="0" err="1">
                <a:solidFill>
                  <a:srgbClr val="0000FF"/>
                </a:solidFill>
                <a:latin typeface="Times New Roman" panose="02020603050405020304" pitchFamily="18" charset="0"/>
                <a:cs typeface="Times New Roman" panose="02020603050405020304" pitchFamily="18" charset="0"/>
              </a:rPr>
              <a:t>Ruser</a:t>
            </a:r>
            <a:r>
              <a:rPr lang="en-US" sz="1800" dirty="0">
                <a:solidFill>
                  <a:srgbClr val="0000FF"/>
                </a:solidFill>
                <a:latin typeface="Times New Roman" panose="02020603050405020304" pitchFamily="18" charset="0"/>
                <a:cs typeface="Times New Roman" panose="02020603050405020304" pitchFamily="18" charset="0"/>
              </a:rPr>
              <a:t> is given by: </a:t>
            </a:r>
            <a:r>
              <a:rPr lang="en-US" sz="1800" dirty="0" err="1">
                <a:solidFill>
                  <a:srgbClr val="0000FF"/>
                </a:solidFill>
                <a:latin typeface="Times New Roman" panose="02020603050405020304" pitchFamily="18" charset="0"/>
                <a:cs typeface="Times New Roman" panose="02020603050405020304" pitchFamily="18" charset="0"/>
              </a:rPr>
              <a:t>Ruser</a:t>
            </a:r>
            <a:r>
              <a:rPr lang="en-US" sz="1800" dirty="0">
                <a:solidFill>
                  <a:srgbClr val="0000FF"/>
                </a:solidFill>
                <a:latin typeface="Times New Roman" panose="02020603050405020304" pitchFamily="18" charset="0"/>
                <a:cs typeface="Times New Roman" panose="02020603050405020304" pitchFamily="18" charset="0"/>
              </a:rPr>
              <a:t> = W × </a:t>
            </a:r>
            <a:r>
              <a:rPr lang="en-US" sz="1800" dirty="0" err="1">
                <a:solidFill>
                  <a:srgbClr val="0000FF"/>
                </a:solidFill>
                <a:latin typeface="Times New Roman" panose="02020603050405020304" pitchFamily="18" charset="0"/>
                <a:cs typeface="Times New Roman" panose="02020603050405020304" pitchFamily="18" charset="0"/>
              </a:rPr>
              <a:t>SEuser</a:t>
            </a:r>
            <a:r>
              <a:rPr lang="en-US" sz="1800" dirty="0">
                <a:solidFill>
                  <a:srgbClr val="0000FF"/>
                </a:solidFill>
                <a:latin typeface="Times New Roman" panose="02020603050405020304" pitchFamily="18" charset="0"/>
                <a:cs typeface="Times New Roman" panose="02020603050405020304" pitchFamily="18" charset="0"/>
              </a:rPr>
              <a:t>. If the bandwidth is aggregated across multiple bands (one or more </a:t>
            </a:r>
            <a:r>
              <a:rPr lang="en-US" sz="1800" dirty="0" err="1">
                <a:solidFill>
                  <a:srgbClr val="0000FF"/>
                </a:solidFill>
                <a:latin typeface="Times New Roman" panose="02020603050405020304" pitchFamily="18" charset="0"/>
                <a:cs typeface="Times New Roman" panose="02020603050405020304" pitchFamily="18" charset="0"/>
              </a:rPr>
              <a:t>TRxP</a:t>
            </a:r>
            <a:r>
              <a:rPr lang="en-US" sz="1800" dirty="0">
                <a:solidFill>
                  <a:srgbClr val="0000FF"/>
                </a:solidFill>
                <a:latin typeface="Times New Roman" panose="02020603050405020304" pitchFamily="18" charset="0"/>
                <a:cs typeface="Times New Roman" panose="02020603050405020304" pitchFamily="18" charset="0"/>
              </a:rPr>
              <a:t> layers), the user experienced data rate is summed over the bands.</a:t>
            </a:r>
            <a:endParaRPr lang="en-US" sz="1800" i="1" dirty="0">
              <a:solidFill>
                <a:schemeClr val="dk1"/>
              </a:solidFill>
              <a:latin typeface="Times New Roman" panose="02020603050405020304" pitchFamily="18" charset="0"/>
              <a:cs typeface="Times New Roman" panose="02020603050405020304" pitchFamily="18" charset="0"/>
            </a:endParaRPr>
          </a:p>
          <a:p>
            <a:pPr marL="342900" lvl="0" indent="-342900">
              <a:buClr>
                <a:schemeClr val="dk1"/>
              </a:buClr>
              <a:buSzPts val="1100"/>
            </a:pPr>
            <a:r>
              <a:rPr lang="en-US" sz="1800" dirty="0">
                <a:solidFill>
                  <a:schemeClr val="dk1"/>
                </a:solidFill>
                <a:latin typeface="Times New Roman" panose="02020603050405020304" pitchFamily="18" charset="0"/>
                <a:cs typeface="Times New Roman" panose="02020603050405020304" pitchFamily="18" charset="0"/>
              </a:rPr>
              <a:t>The requirement </a:t>
            </a:r>
            <a:r>
              <a:rPr lang="en-US" sz="1800" dirty="0" smtClean="0">
                <a:solidFill>
                  <a:schemeClr val="dk1"/>
                </a:solidFill>
                <a:latin typeface="Times New Roman" panose="02020603050405020304" pitchFamily="18" charset="0"/>
                <a:cs typeface="Times New Roman" panose="02020603050405020304" pitchFamily="18" charset="0"/>
              </a:rPr>
              <a:t>for EMBB </a:t>
            </a:r>
            <a:r>
              <a:rPr lang="en-US" sz="1800" dirty="0">
                <a:solidFill>
                  <a:schemeClr val="dk1"/>
                </a:solidFill>
                <a:latin typeface="Times New Roman" panose="02020603050405020304" pitchFamily="18" charset="0"/>
                <a:cs typeface="Times New Roman" panose="02020603050405020304" pitchFamily="18" charset="0"/>
              </a:rPr>
              <a:t>Dense </a:t>
            </a:r>
            <a:r>
              <a:rPr lang="en-US" sz="1800" dirty="0" smtClean="0">
                <a:solidFill>
                  <a:schemeClr val="dk1"/>
                </a:solidFill>
                <a:latin typeface="Times New Roman" panose="02020603050405020304" pitchFamily="18" charset="0"/>
                <a:cs typeface="Times New Roman" panose="02020603050405020304" pitchFamily="18" charset="0"/>
              </a:rPr>
              <a:t>Urban is [3]:</a:t>
            </a:r>
          </a:p>
          <a:p>
            <a:pPr marL="457200" lvl="0" indent="-330200">
              <a:lnSpc>
                <a:spcPct val="115000"/>
              </a:lnSpc>
              <a:buClr>
                <a:schemeClr val="dk1"/>
              </a:buClr>
              <a:buSzPts val="1600"/>
              <a:buFont typeface="Arial" panose="020B0604020202020204" pitchFamily="34" charset="0"/>
              <a:buChar char="•"/>
            </a:pPr>
            <a:r>
              <a:rPr lang="en-US" sz="1800" dirty="0">
                <a:solidFill>
                  <a:schemeClr val="dk1"/>
                </a:solidFill>
                <a:latin typeface="Times New Roman" panose="02020603050405020304" pitchFamily="18" charset="0"/>
                <a:cs typeface="Times New Roman" panose="02020603050405020304" pitchFamily="18" charset="0"/>
              </a:rPr>
              <a:t>DL: 100 Mbit/s</a:t>
            </a:r>
          </a:p>
          <a:p>
            <a:pPr marL="457200" lvl="0" indent="-330200">
              <a:lnSpc>
                <a:spcPct val="115000"/>
              </a:lnSpc>
              <a:buClr>
                <a:schemeClr val="dk1"/>
              </a:buClr>
              <a:buSzPts val="1600"/>
              <a:buFont typeface="Arial" panose="020B0604020202020204" pitchFamily="34" charset="0"/>
              <a:buChar char="•"/>
            </a:pPr>
            <a:r>
              <a:rPr lang="en-US" sz="1800" dirty="0">
                <a:solidFill>
                  <a:schemeClr val="dk1"/>
                </a:solidFill>
                <a:latin typeface="Times New Roman" panose="02020603050405020304" pitchFamily="18" charset="0"/>
                <a:cs typeface="Times New Roman" panose="02020603050405020304" pitchFamily="18" charset="0"/>
              </a:rPr>
              <a:t>UL: 50 </a:t>
            </a:r>
            <a:r>
              <a:rPr lang="en-US" sz="1800" dirty="0" smtClean="0">
                <a:solidFill>
                  <a:schemeClr val="dk1"/>
                </a:solidFill>
                <a:latin typeface="Times New Roman" panose="02020603050405020304" pitchFamily="18" charset="0"/>
                <a:cs typeface="Times New Roman" panose="02020603050405020304" pitchFamily="18" charset="0"/>
              </a:rPr>
              <a:t>Mbit/s</a:t>
            </a:r>
            <a:endParaRPr lang="en-US" sz="1800" dirty="0">
              <a:solidFill>
                <a:schemeClr val="dk1"/>
              </a:solidFill>
              <a:latin typeface="Times New Roman" panose="02020603050405020304" pitchFamily="18" charset="0"/>
              <a:cs typeface="Times New Roman" panose="02020603050405020304" pitchFamily="18" charset="0"/>
            </a:endParaRPr>
          </a:p>
          <a:p>
            <a:pPr algn="just"/>
            <a:endParaRPr lang="en-US" sz="1600" dirty="0" smtClean="0"/>
          </a:p>
          <a:p>
            <a:pPr algn="just"/>
            <a:endParaRPr lang="en-US" sz="1600" dirty="0"/>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953829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35755</TotalTime>
  <Words>1774</Words>
  <Application>Microsoft Office PowerPoint</Application>
  <PresentationFormat>Widescreen</PresentationFormat>
  <Paragraphs>249</Paragraphs>
  <Slides>13</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Batang</vt:lpstr>
      <vt:lpstr>Times</vt:lpstr>
      <vt:lpstr>Times New Roman</vt:lpstr>
      <vt:lpstr>Office Theme</vt:lpstr>
      <vt:lpstr>Document</vt:lpstr>
      <vt:lpstr>802.11ax evaluation for IMT-2020 eMBB Dense Urban test environment</vt:lpstr>
      <vt:lpstr>Abstract</vt:lpstr>
      <vt:lpstr>Background</vt:lpstr>
      <vt:lpstr>Simulation setup</vt:lpstr>
      <vt:lpstr>Network Topology</vt:lpstr>
      <vt:lpstr>Simulation configuration and parameters per Configuration A (1)</vt:lpstr>
      <vt:lpstr>Simulation configuration and parameters per Configuration A (2)</vt:lpstr>
      <vt:lpstr>Metrics : 5%ile DL and UL spectral efficiencies</vt:lpstr>
      <vt:lpstr>Metrics : DL and UL User Experience Data Rate</vt:lpstr>
      <vt:lpstr>Metrics : Average DL and UL spectral efficiencies</vt:lpstr>
      <vt:lpstr>Metric : Mobility</vt:lpstr>
      <vt:lpstr>Summary of 802.11ax evaluations for eMBB Dense Urban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Sindhu Verma</cp:lastModifiedBy>
  <cp:revision>475</cp:revision>
  <dcterms:modified xsi:type="dcterms:W3CDTF">2019-07-15T12:36:55Z</dcterms:modified>
</cp:coreProperties>
</file>