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9"/>
  </p:notesMasterIdLst>
  <p:handoutMasterIdLst>
    <p:handoutMasterId r:id="rId30"/>
  </p:handoutMasterIdLst>
  <p:sldIdLst>
    <p:sldId id="621" r:id="rId7"/>
    <p:sldId id="660" r:id="rId8"/>
    <p:sldId id="688" r:id="rId9"/>
    <p:sldId id="689" r:id="rId10"/>
    <p:sldId id="690" r:id="rId11"/>
    <p:sldId id="692" r:id="rId12"/>
    <p:sldId id="693" r:id="rId13"/>
    <p:sldId id="694" r:id="rId14"/>
    <p:sldId id="701" r:id="rId15"/>
    <p:sldId id="691" r:id="rId16"/>
    <p:sldId id="702" r:id="rId17"/>
    <p:sldId id="696" r:id="rId18"/>
    <p:sldId id="703" r:id="rId19"/>
    <p:sldId id="698" r:id="rId20"/>
    <p:sldId id="697" r:id="rId21"/>
    <p:sldId id="695" r:id="rId22"/>
    <p:sldId id="709" r:id="rId23"/>
    <p:sldId id="707" r:id="rId24"/>
    <p:sldId id="706" r:id="rId25"/>
    <p:sldId id="705" r:id="rId26"/>
    <p:sldId id="704" r:id="rId27"/>
    <p:sldId id="708"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8B1"/>
    <a:srgbClr val="252B9D"/>
    <a:srgbClr val="FF0000"/>
    <a:srgbClr val="FFCCCC"/>
    <a:srgbClr val="A0B1D0"/>
    <a:srgbClr val="E9EDF4"/>
    <a:srgbClr val="254061"/>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1" autoAdjust="0"/>
    <p:restoredTop sz="86384" autoAdjust="0"/>
  </p:normalViewPr>
  <p:slideViewPr>
    <p:cSldViewPr snapToGrid="0" snapToObjects="1">
      <p:cViewPr varScale="1">
        <p:scale>
          <a:sx n="66" d="100"/>
          <a:sy n="66" d="100"/>
        </p:scale>
        <p:origin x="418" y="58"/>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5" d="100"/>
          <a:sy n="45" d="100"/>
        </p:scale>
        <p:origin x="2299"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9/15/2019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9/15/2019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244965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1231</a:t>
            </a:r>
            <a:r>
              <a:rPr lang="en-US" sz="1800" b="1" dirty="0">
                <a:solidFill>
                  <a:schemeClr val="tx1"/>
                </a:solidFill>
                <a:cs typeface="+mn-cs"/>
              </a:rPr>
              <a:t>r1</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June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6.emf"/></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kernel.org/doc/Documentation/networking/bonding.tx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wi-fi.org/discover-wi-fi/wi-fi-agile-multiban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prstGeom prst="rect">
            <a:avLst/>
          </a:prstGeom>
        </p:spPr>
        <p:txBody>
          <a:bodyPr/>
          <a:lstStyle/>
          <a:p>
            <a:pPr>
              <a:defRPr/>
            </a:pPr>
            <a:r>
              <a:rPr lang="en-US" dirty="0"/>
              <a:t>Slide </a:t>
            </a:r>
            <a:fld id="{E7E6215C-0148-4EB1-A390-22B113FC486F}" type="slidenum">
              <a:rPr lang="en-US" smtClean="0"/>
              <a:pPr>
                <a:defRPr/>
              </a:pPr>
              <a:t>1</a:t>
            </a:fld>
            <a:endParaRPr lang="en-US" dirty="0"/>
          </a:p>
        </p:txBody>
      </p:sp>
      <p:sp>
        <p:nvSpPr>
          <p:cNvPr id="7" name="Footer Placeholder 4"/>
          <p:cNvSpPr>
            <a:spLocks noGrp="1"/>
          </p:cNvSpPr>
          <p:nvPr>
            <p:ph type="ftr" sz="quarter" idx="3"/>
          </p:nvPr>
        </p:nvSpPr>
        <p:spPr/>
        <p:txBody>
          <a:bodyPr/>
          <a:lstStyle/>
          <a:p>
            <a:pPr>
              <a:defRPr/>
            </a:pPr>
            <a:r>
              <a:rPr lang="en-US" dirty="0"/>
              <a:t>Sai (Cypress)</a:t>
            </a:r>
          </a:p>
        </p:txBody>
      </p:sp>
      <p:sp>
        <p:nvSpPr>
          <p:cNvPr id="2" name="Title 1"/>
          <p:cNvSpPr>
            <a:spLocks noGrp="1"/>
          </p:cNvSpPr>
          <p:nvPr>
            <p:ph type="title"/>
          </p:nvPr>
        </p:nvSpPr>
        <p:spPr/>
        <p:txBody>
          <a:bodyPr/>
          <a:lstStyle/>
          <a:p>
            <a:r>
              <a:rPr lang="en-US" dirty="0"/>
              <a:t>Multi-Band Multi-Channel Concept</a:t>
            </a:r>
            <a:br>
              <a:rPr lang="en-US" dirty="0"/>
            </a:br>
            <a:r>
              <a:rPr lang="en-US" dirty="0"/>
              <a:t>in IEEE 802.11be – A Simple Study</a:t>
            </a:r>
          </a:p>
        </p:txBody>
      </p:sp>
      <p:graphicFrame>
        <p:nvGraphicFramePr>
          <p:cNvPr id="5" name="Table 4"/>
          <p:cNvGraphicFramePr>
            <a:graphicFrameLocks noGrp="1"/>
          </p:cNvGraphicFramePr>
          <p:nvPr>
            <p:extLst>
              <p:ext uri="{D42A27DB-BD31-4B8C-83A1-F6EECF244321}">
                <p14:modId xmlns:p14="http://schemas.microsoft.com/office/powerpoint/2010/main" val="2261389190"/>
              </p:ext>
            </p:extLst>
          </p:nvPr>
        </p:nvGraphicFramePr>
        <p:xfrm>
          <a:off x="495682" y="2880360"/>
          <a:ext cx="8096484" cy="115824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Sai Nandagopalan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Cypress Semiconductor Corp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snan@cypress.com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bl>
          </a:graphicData>
        </a:graphic>
      </p:graphicFrame>
      <p:sp>
        <p:nvSpPr>
          <p:cNvPr id="13" name="Rectangle 6"/>
          <p:cNvSpPr txBox="1">
            <a:spLocks noChangeArrowheads="1"/>
          </p:cNvSpPr>
          <p:nvPr/>
        </p:nvSpPr>
        <p:spPr bwMode="auto">
          <a:xfrm>
            <a:off x="533400" y="17907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2019-07-15</a:t>
            </a:r>
            <a:endParaRPr lang="en-US" sz="2000" b="0" dirty="0"/>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145894"/>
            <a:ext cx="7235237" cy="5514186"/>
          </a:xfrm>
        </p:spPr>
        <p:txBody>
          <a:bodyPr>
            <a:normAutofit fontScale="77500" lnSpcReduction="20000"/>
          </a:bodyPr>
          <a:lstStyle/>
          <a:p>
            <a:r>
              <a:rPr lang="en-US" dirty="0">
                <a:solidFill>
                  <a:srgbClr val="00B050"/>
                </a:solidFill>
              </a:rPr>
              <a:t>AP is Asynchronous concurrent and non AP STA has support for multiple band/channel but can operate on those bands/channels independently and simultaneously at any instant</a:t>
            </a:r>
          </a:p>
          <a:p>
            <a:pPr lvl="1"/>
            <a:r>
              <a:rPr lang="en-US" dirty="0"/>
              <a:t>Ex: non AP STA has support for 20 MHz in 2.4 GHz and 80 MHz in 5 GHz</a:t>
            </a:r>
          </a:p>
          <a:p>
            <a:pPr lvl="1"/>
            <a:r>
              <a:rPr lang="en-US" dirty="0"/>
              <a:t>The association and authentication happens in both bands/channel simultaneously since non AP STA is capable</a:t>
            </a:r>
          </a:p>
          <a:p>
            <a:pPr lvl="1"/>
            <a:r>
              <a:rPr lang="en-US" dirty="0">
                <a:solidFill>
                  <a:srgbClr val="252B9D"/>
                </a:solidFill>
              </a:rPr>
              <a:t>Each band can have unique MAC addresses or same MAC address</a:t>
            </a:r>
          </a:p>
          <a:p>
            <a:r>
              <a:rPr lang="en-US" dirty="0"/>
              <a:t>It is possible that the AP and/or non AP STA may decide to move all traffic or partial traffic from one band to another band to enhance user experience </a:t>
            </a:r>
          </a:p>
          <a:p>
            <a:pPr lvl="1"/>
            <a:r>
              <a:rPr lang="en-US" dirty="0"/>
              <a:t>This can be accomplished by FST or agile multiband</a:t>
            </a:r>
          </a:p>
          <a:p>
            <a:r>
              <a:rPr lang="en-US" dirty="0"/>
              <a:t>There is need for block ACK in case the communication happens on both channels simultaneously in a fashion scheduled by AP</a:t>
            </a:r>
          </a:p>
          <a:p>
            <a:pPr lvl="1"/>
            <a:r>
              <a:rPr lang="en-US" dirty="0"/>
              <a:t>Although the author and few folks who designed FST claim that this can be achieved, the IEEE spec is not clear on this aspect wherein the same stream can be transmitted out of order in both the bands having one universal Block ACK agreement with a possible reordering mechanism</a:t>
            </a:r>
          </a:p>
          <a:p>
            <a:pPr lvl="1"/>
            <a:r>
              <a:rPr lang="en-US" dirty="0"/>
              <a:t>In case BAs are independent in both bands, then there is a need for scheduler at upper layer on how to route traffic</a:t>
            </a:r>
          </a:p>
          <a:p>
            <a:r>
              <a:rPr lang="en-US" dirty="0">
                <a:solidFill>
                  <a:srgbClr val="FF0000"/>
                </a:solidFill>
              </a:rPr>
              <a:t>Helps QoS, load balancing and fast switching</a:t>
            </a:r>
          </a:p>
          <a:p>
            <a:r>
              <a:rPr lang="en-US" dirty="0">
                <a:solidFill>
                  <a:srgbClr val="FF0000"/>
                </a:solidFill>
              </a:rPr>
              <a:t>This will be power hungry from non AP STA perspective as it has to process all traffic in both channels simultaneously</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57005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spTree>
    <p:extLst>
      <p:ext uri="{BB962C8B-B14F-4D97-AF65-F5344CB8AC3E}">
        <p14:creationId xmlns:p14="http://schemas.microsoft.com/office/powerpoint/2010/main" val="358038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a:bodyPr>
          <a:lstStyle/>
          <a:p>
            <a:r>
              <a:rPr lang="en-US" dirty="0"/>
              <a:t>Architecture of AP/non AP STA</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11</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pic>
        <p:nvPicPr>
          <p:cNvPr id="8" name="Picture 7">
            <a:extLst>
              <a:ext uri="{FF2B5EF4-FFF2-40B4-BE49-F238E27FC236}">
                <a16:creationId xmlns:a16="http://schemas.microsoft.com/office/drawing/2014/main" id="{3D8FF1AF-1D20-457A-909A-2990E6177EF7}"/>
              </a:ext>
            </a:extLst>
          </p:cNvPr>
          <p:cNvPicPr>
            <a:picLocks noChangeAspect="1"/>
          </p:cNvPicPr>
          <p:nvPr/>
        </p:nvPicPr>
        <p:blipFill>
          <a:blip r:embed="rId4"/>
          <a:stretch>
            <a:fillRect/>
          </a:stretch>
        </p:blipFill>
        <p:spPr>
          <a:xfrm>
            <a:off x="575347" y="2183801"/>
            <a:ext cx="6629438" cy="2065469"/>
          </a:xfrm>
          <a:prstGeom prst="rect">
            <a:avLst/>
          </a:prstGeom>
        </p:spPr>
      </p:pic>
      <p:sp>
        <p:nvSpPr>
          <p:cNvPr id="9" name="TextBox 8">
            <a:extLst>
              <a:ext uri="{FF2B5EF4-FFF2-40B4-BE49-F238E27FC236}">
                <a16:creationId xmlns:a16="http://schemas.microsoft.com/office/drawing/2014/main" id="{5BE9699C-FF54-4606-9120-09591A6EAC10}"/>
              </a:ext>
            </a:extLst>
          </p:cNvPr>
          <p:cNvSpPr txBox="1"/>
          <p:nvPr/>
        </p:nvSpPr>
        <p:spPr>
          <a:xfrm>
            <a:off x="6501997" y="1266054"/>
            <a:ext cx="2303855" cy="1200329"/>
          </a:xfrm>
          <a:prstGeom prst="rect">
            <a:avLst/>
          </a:prstGeom>
          <a:noFill/>
        </p:spPr>
        <p:txBody>
          <a:bodyPr wrap="square" rtlCol="0">
            <a:spAutoFit/>
          </a:bodyPr>
          <a:lstStyle/>
          <a:p>
            <a:r>
              <a:rPr lang="en-US" dirty="0"/>
              <a:t>Multiband architecture of </a:t>
            </a:r>
            <a:r>
              <a:rPr lang="en-US" dirty="0" err="1"/>
              <a:t>revmd</a:t>
            </a:r>
            <a:r>
              <a:rPr lang="en-US" dirty="0"/>
              <a:t> 2.3 section 4.6 (non transparent FST)</a:t>
            </a:r>
          </a:p>
        </p:txBody>
      </p:sp>
    </p:spTree>
    <p:extLst>
      <p:ext uri="{BB962C8B-B14F-4D97-AF65-F5344CB8AC3E}">
        <p14:creationId xmlns:p14="http://schemas.microsoft.com/office/powerpoint/2010/main" val="254871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92500" lnSpcReduction="20000"/>
          </a:bodyPr>
          <a:lstStyle/>
          <a:p>
            <a:r>
              <a:rPr lang="en-US" dirty="0">
                <a:solidFill>
                  <a:srgbClr val="00B050"/>
                </a:solidFill>
              </a:rPr>
              <a:t>AP is Synchronous concurrent and non AP STA has support for multiple band/channel but can operate on only one band/channel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can have one unique MAC address across bands/channels or different MAC addresses and non AP STA may have one or multiple MAC addresses</a:t>
            </a:r>
          </a:p>
          <a:p>
            <a:r>
              <a:rPr lang="en-US" dirty="0">
                <a:solidFill>
                  <a:srgbClr val="7030A0"/>
                </a:solidFill>
              </a:rPr>
              <a:t>New concepts for 11be</a:t>
            </a:r>
          </a:p>
          <a:p>
            <a:pPr lvl="1"/>
            <a:r>
              <a:rPr lang="en-US" dirty="0">
                <a:solidFill>
                  <a:srgbClr val="7030A0"/>
                </a:solidFill>
              </a:rPr>
              <a:t>There can be multiple primaries for different bands/channels</a:t>
            </a:r>
          </a:p>
          <a:p>
            <a:pPr lvl="1"/>
            <a:r>
              <a:rPr lang="en-US" dirty="0">
                <a:solidFill>
                  <a:srgbClr val="7030A0"/>
                </a:solidFill>
              </a:rPr>
              <a:t>Security can be done in one band for all bands</a:t>
            </a:r>
          </a:p>
          <a:p>
            <a:pPr lvl="1"/>
            <a:r>
              <a:rPr lang="en-US" dirty="0">
                <a:solidFill>
                  <a:srgbClr val="7030A0"/>
                </a:solidFill>
              </a:rPr>
              <a:t>The non AP STA can be parked anywhere (any channel/band)</a:t>
            </a:r>
          </a:p>
          <a:p>
            <a:pPr lvl="2"/>
            <a:r>
              <a:rPr lang="en-US" dirty="0">
                <a:solidFill>
                  <a:srgbClr val="1668B1"/>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spTree>
    <p:extLst>
      <p:ext uri="{BB962C8B-B14F-4D97-AF65-F5344CB8AC3E}">
        <p14:creationId xmlns:p14="http://schemas.microsoft.com/office/powerpoint/2010/main" val="126327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543906" cy="5155806"/>
          </a:xfrm>
        </p:spPr>
        <p:txBody>
          <a:bodyPr>
            <a:normAutofit/>
          </a:bodyPr>
          <a:lstStyle/>
          <a:p>
            <a:r>
              <a:rPr lang="en-US" dirty="0"/>
              <a:t>Two possible architecture of AP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pic>
        <p:nvPicPr>
          <p:cNvPr id="6" name="Picture 5">
            <a:extLst>
              <a:ext uri="{FF2B5EF4-FFF2-40B4-BE49-F238E27FC236}">
                <a16:creationId xmlns:a16="http://schemas.microsoft.com/office/drawing/2014/main" id="{ED74C1BA-42CE-4C4F-9B25-5768DEBB110D}"/>
              </a:ext>
            </a:extLst>
          </p:cNvPr>
          <p:cNvPicPr>
            <a:picLocks noChangeAspect="1"/>
          </p:cNvPicPr>
          <p:nvPr/>
        </p:nvPicPr>
        <p:blipFill>
          <a:blip r:embed="rId2"/>
          <a:stretch>
            <a:fillRect/>
          </a:stretch>
        </p:blipFill>
        <p:spPr>
          <a:xfrm>
            <a:off x="661765" y="1751883"/>
            <a:ext cx="6321466" cy="1969517"/>
          </a:xfrm>
          <a:prstGeom prst="rect">
            <a:avLst/>
          </a:prstGeom>
        </p:spPr>
      </p:pic>
      <p:pic>
        <p:nvPicPr>
          <p:cNvPr id="7" name="Picture 6">
            <a:extLst>
              <a:ext uri="{FF2B5EF4-FFF2-40B4-BE49-F238E27FC236}">
                <a16:creationId xmlns:a16="http://schemas.microsoft.com/office/drawing/2014/main" id="{7F97A2F0-1471-44A5-BF4B-FB35D19B1308}"/>
              </a:ext>
            </a:extLst>
          </p:cNvPr>
          <p:cNvPicPr>
            <a:picLocks noChangeAspect="1"/>
          </p:cNvPicPr>
          <p:nvPr/>
        </p:nvPicPr>
        <p:blipFill>
          <a:blip r:embed="rId3"/>
          <a:stretch>
            <a:fillRect/>
          </a:stretch>
        </p:blipFill>
        <p:spPr>
          <a:xfrm>
            <a:off x="661765" y="4294246"/>
            <a:ext cx="6321462" cy="1969516"/>
          </a:xfrm>
          <a:prstGeom prst="rect">
            <a:avLst/>
          </a:prstGeom>
        </p:spPr>
      </p:pic>
      <p:sp>
        <p:nvSpPr>
          <p:cNvPr id="8" name="TextBox 7">
            <a:extLst>
              <a:ext uri="{FF2B5EF4-FFF2-40B4-BE49-F238E27FC236}">
                <a16:creationId xmlns:a16="http://schemas.microsoft.com/office/drawing/2014/main" id="{DB824846-5C5F-4BF8-A474-05058B193551}"/>
              </a:ext>
            </a:extLst>
          </p:cNvPr>
          <p:cNvSpPr txBox="1"/>
          <p:nvPr/>
        </p:nvSpPr>
        <p:spPr>
          <a:xfrm>
            <a:off x="7199911" y="1746993"/>
            <a:ext cx="1813116" cy="1477328"/>
          </a:xfrm>
          <a:prstGeom prst="rect">
            <a:avLst/>
          </a:prstGeom>
          <a:noFill/>
        </p:spPr>
        <p:txBody>
          <a:bodyPr wrap="square" rtlCol="0">
            <a:spAutoFit/>
          </a:bodyPr>
          <a:lstStyle/>
          <a:p>
            <a:r>
              <a:rPr lang="en-US" dirty="0"/>
              <a:t>Multiband architecture of </a:t>
            </a:r>
            <a:r>
              <a:rPr lang="en-US" dirty="0" err="1"/>
              <a:t>revmd</a:t>
            </a:r>
            <a:r>
              <a:rPr lang="en-US" dirty="0"/>
              <a:t> 2.3 section 4.6, (transparent FST)</a:t>
            </a:r>
          </a:p>
        </p:txBody>
      </p:sp>
      <p:sp>
        <p:nvSpPr>
          <p:cNvPr id="9" name="TextBox 8">
            <a:extLst>
              <a:ext uri="{FF2B5EF4-FFF2-40B4-BE49-F238E27FC236}">
                <a16:creationId xmlns:a16="http://schemas.microsoft.com/office/drawing/2014/main" id="{602A4410-0CB7-4432-BFEC-2F0CFA4E8D7F}"/>
              </a:ext>
            </a:extLst>
          </p:cNvPr>
          <p:cNvSpPr txBox="1"/>
          <p:nvPr/>
        </p:nvSpPr>
        <p:spPr>
          <a:xfrm>
            <a:off x="7012679" y="3757209"/>
            <a:ext cx="2131322" cy="2585323"/>
          </a:xfrm>
          <a:prstGeom prst="rect">
            <a:avLst/>
          </a:prstGeom>
          <a:noFill/>
        </p:spPr>
        <p:txBody>
          <a:bodyPr wrap="square" rtlCol="0">
            <a:spAutoFit/>
          </a:bodyPr>
          <a:lstStyle/>
          <a:p>
            <a:r>
              <a:rPr lang="en-US" dirty="0"/>
              <a:t>Multiband architecture of </a:t>
            </a:r>
            <a:r>
              <a:rPr lang="en-US" dirty="0" err="1"/>
              <a:t>revmd</a:t>
            </a:r>
            <a:r>
              <a:rPr lang="en-US" dirty="0"/>
              <a:t> 2.3 section 4.6 transparent FST as implemented in open source bonding driver of </a:t>
            </a:r>
            <a:r>
              <a:rPr lang="en-US" dirty="0" err="1"/>
              <a:t>linux</a:t>
            </a:r>
            <a:r>
              <a:rPr lang="en-US" dirty="0"/>
              <a:t> kernel 2.0 and above)</a:t>
            </a:r>
          </a:p>
        </p:txBody>
      </p:sp>
    </p:spTree>
    <p:extLst>
      <p:ext uri="{BB962C8B-B14F-4D97-AF65-F5344CB8AC3E}">
        <p14:creationId xmlns:p14="http://schemas.microsoft.com/office/powerpoint/2010/main" val="3978461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85000" lnSpcReduction="20000"/>
          </a:bodyPr>
          <a:lstStyle/>
          <a:p>
            <a:r>
              <a:rPr lang="en-US" dirty="0">
                <a:solidFill>
                  <a:srgbClr val="00B050"/>
                </a:solidFill>
              </a:rPr>
              <a:t>AP is Synchronous concurrent and non AP STA has support for multiple band/channel and can operate on all bands/channels simultaneously but independently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has one unique MAC address and non AP STA may have one or multiple MAC addresses</a:t>
            </a:r>
          </a:p>
          <a:p>
            <a:pPr lvl="1"/>
            <a:r>
              <a:rPr lang="en-US" dirty="0">
                <a:solidFill>
                  <a:srgbClr val="252B9D"/>
                </a:solidFill>
              </a:rPr>
              <a:t>Non contiguous OFDMA can be used to communicate with the STA and allocation can happen to STA at any band</a:t>
            </a:r>
          </a:p>
          <a:p>
            <a:r>
              <a:rPr lang="en-US" dirty="0">
                <a:solidFill>
                  <a:srgbClr val="7030A0"/>
                </a:solidFill>
              </a:rPr>
              <a:t>New concepts</a:t>
            </a:r>
          </a:p>
          <a:p>
            <a:pPr lvl="1"/>
            <a:r>
              <a:rPr lang="en-US" dirty="0">
                <a:solidFill>
                  <a:srgbClr val="7030A0"/>
                </a:solidFill>
              </a:rPr>
              <a:t>There can be multiple primaries (</a:t>
            </a:r>
            <a:r>
              <a:rPr lang="en-US" dirty="0">
                <a:solidFill>
                  <a:srgbClr val="FF0000"/>
                </a:solidFill>
              </a:rPr>
              <a:t>the </a:t>
            </a:r>
            <a:r>
              <a:rPr lang="en-US" dirty="0" err="1">
                <a:solidFill>
                  <a:srgbClr val="FF0000"/>
                </a:solidFill>
              </a:rPr>
              <a:t>TGbe</a:t>
            </a:r>
            <a:r>
              <a:rPr lang="en-US" dirty="0">
                <a:solidFill>
                  <a:srgbClr val="FF0000"/>
                </a:solidFill>
              </a:rPr>
              <a:t> may decide against it</a:t>
            </a:r>
            <a:r>
              <a:rPr lang="en-US" dirty="0">
                <a:solidFill>
                  <a:srgbClr val="7030A0"/>
                </a:solidFill>
              </a:rPr>
              <a:t>) or the non AP STA may be concurrently connected to different APs</a:t>
            </a:r>
          </a:p>
          <a:p>
            <a:pPr lvl="1"/>
            <a:r>
              <a:rPr lang="en-US" dirty="0">
                <a:solidFill>
                  <a:srgbClr val="7030A0"/>
                </a:solidFill>
              </a:rPr>
              <a:t>The non AP STA can be parked anywhere (any channel/band)</a:t>
            </a:r>
          </a:p>
          <a:p>
            <a:pPr lvl="2"/>
            <a:r>
              <a:rPr lang="en-US" dirty="0">
                <a:solidFill>
                  <a:srgbClr val="7030A0"/>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4</a:t>
            </a:r>
          </a:p>
        </p:txBody>
      </p:sp>
    </p:spTree>
    <p:extLst>
      <p:ext uri="{BB962C8B-B14F-4D97-AF65-F5344CB8AC3E}">
        <p14:creationId xmlns:p14="http://schemas.microsoft.com/office/powerpoint/2010/main" val="1257549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a:bodyPr>
          <a:lstStyle/>
          <a:p>
            <a:r>
              <a:rPr lang="en-US" dirty="0"/>
              <a:t>AP is Synchronous concurrent and non AP STA has is similar to AP</a:t>
            </a:r>
          </a:p>
          <a:p>
            <a:r>
              <a:rPr lang="en-US" dirty="0"/>
              <a:t>Although this appears new, it is new at RF layer to mixed signal layer and once it reaches PHY, it is processed as a single stream</a:t>
            </a:r>
          </a:p>
          <a:p>
            <a:r>
              <a:rPr lang="en-US" dirty="0"/>
              <a:t>Efficient spectrum utilization, peak rate achievement and also very expensive</a:t>
            </a:r>
          </a:p>
          <a:p>
            <a:pPr lvl="1"/>
            <a:r>
              <a:rPr lang="en-US" dirty="0"/>
              <a:t>Similar to operating STA in 160 MHz mode that is done today</a:t>
            </a:r>
          </a:p>
          <a:p>
            <a:r>
              <a:rPr lang="en-US" dirty="0">
                <a:solidFill>
                  <a:srgbClr val="FF0000"/>
                </a:solidFill>
              </a:rPr>
              <a:t>If the AP were to pick channels in different bands efficiently, then once can reach high spectrum utilization</a:t>
            </a:r>
          </a:p>
          <a:p>
            <a:r>
              <a:rPr lang="en-US" dirty="0">
                <a:solidFill>
                  <a:srgbClr val="FF0000"/>
                </a:solidFill>
              </a:rPr>
              <a:t>Power hungry from non AP STA </a:t>
            </a:r>
            <a:r>
              <a:rPr lang="en-US" dirty="0" err="1">
                <a:solidFill>
                  <a:srgbClr val="FF0000"/>
                </a:solidFill>
              </a:rPr>
              <a:t>perspectice</a:t>
            </a:r>
            <a:endParaRPr lang="en-US" dirty="0">
              <a:solidFill>
                <a:srgbClr val="FF0000"/>
              </a:solidFill>
            </a:endParaRP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5</a:t>
            </a:r>
          </a:p>
        </p:txBody>
      </p:sp>
    </p:spTree>
    <p:extLst>
      <p:ext uri="{BB962C8B-B14F-4D97-AF65-F5344CB8AC3E}">
        <p14:creationId xmlns:p14="http://schemas.microsoft.com/office/powerpoint/2010/main" val="12647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8619935" cy="5147626"/>
          </a:xfrm>
        </p:spPr>
        <p:txBody>
          <a:bodyPr>
            <a:normAutofit/>
          </a:bodyPr>
          <a:lstStyle/>
          <a:p>
            <a:r>
              <a:rPr lang="en-US" dirty="0" err="1"/>
              <a:t>Revmd</a:t>
            </a:r>
            <a:r>
              <a:rPr lang="en-US" dirty="0"/>
              <a:t> 2.3 says the following</a:t>
            </a:r>
          </a:p>
          <a:p>
            <a:pPr lvl="1"/>
            <a:r>
              <a:rPr lang="en-US" dirty="0"/>
              <a:t>Architecture well defined and let us look at the architecture explanation</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The architecture already envisions multiband device with support for multiple bands/channels</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8" name="Picture 7">
            <a:extLst>
              <a:ext uri="{FF2B5EF4-FFF2-40B4-BE49-F238E27FC236}">
                <a16:creationId xmlns:a16="http://schemas.microsoft.com/office/drawing/2014/main" id="{4388D9A9-73F9-42CD-AD00-34DDB52A8BE2}"/>
              </a:ext>
            </a:extLst>
          </p:cNvPr>
          <p:cNvPicPr>
            <a:picLocks noChangeAspect="1"/>
          </p:cNvPicPr>
          <p:nvPr/>
        </p:nvPicPr>
        <p:blipFill>
          <a:blip r:embed="rId2"/>
          <a:stretch>
            <a:fillRect/>
          </a:stretch>
        </p:blipFill>
        <p:spPr>
          <a:xfrm>
            <a:off x="536146" y="2194283"/>
            <a:ext cx="8071708" cy="2933301"/>
          </a:xfrm>
          <a:prstGeom prst="rect">
            <a:avLst/>
          </a:prstGeom>
        </p:spPr>
      </p:pic>
    </p:spTree>
    <p:extLst>
      <p:ext uri="{BB962C8B-B14F-4D97-AF65-F5344CB8AC3E}">
        <p14:creationId xmlns:p14="http://schemas.microsoft.com/office/powerpoint/2010/main" val="1088275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fontScale="92500"/>
          </a:bodyPr>
          <a:lstStyle/>
          <a:p>
            <a:r>
              <a:rPr lang="en-US" dirty="0"/>
              <a:t>Current draft</a:t>
            </a:r>
          </a:p>
          <a:p>
            <a:pPr lvl="1"/>
            <a:r>
              <a:rPr lang="en-US" dirty="0"/>
              <a:t>Architecture well defined</a:t>
            </a:r>
          </a:p>
          <a:p>
            <a:pPr lvl="1"/>
            <a:r>
              <a:rPr lang="en-US" dirty="0"/>
              <a:t>FST is approx. 9 years old</a:t>
            </a:r>
          </a:p>
          <a:p>
            <a:r>
              <a:rPr lang="en-US" dirty="0"/>
              <a:t>Security and control can be redesigned for new scenarios for 11be</a:t>
            </a:r>
          </a:p>
          <a:p>
            <a:r>
              <a:rPr lang="en-US" dirty="0"/>
              <a:t>Similarities with MLA (Document 823/19)</a:t>
            </a:r>
          </a:p>
          <a:p>
            <a:pPr lvl="1"/>
            <a:r>
              <a:rPr lang="en-US" dirty="0"/>
              <a:t>No need to introduce MLO device concept as it is there in both the figures. </a:t>
            </a:r>
          </a:p>
          <a:p>
            <a:pPr lvl="1"/>
            <a:r>
              <a:rPr lang="en-US" dirty="0"/>
              <a:t>MLO </a:t>
            </a:r>
            <a:r>
              <a:rPr lang="en-US" dirty="0" err="1"/>
              <a:t>entitiy</a:t>
            </a:r>
            <a:r>
              <a:rPr lang="en-US" dirty="0"/>
              <a:t> is already there (MLLE is same as in FST architecture)</a:t>
            </a:r>
          </a:p>
          <a:p>
            <a:pPr lvl="1"/>
            <a:r>
              <a:rPr lang="en-US" dirty="0"/>
              <a:t>See next slide</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7" name="Picture 6">
            <a:extLst>
              <a:ext uri="{FF2B5EF4-FFF2-40B4-BE49-F238E27FC236}">
                <a16:creationId xmlns:a16="http://schemas.microsoft.com/office/drawing/2014/main" id="{5695753D-E289-4AC4-B342-941835D29E8F}"/>
              </a:ext>
            </a:extLst>
          </p:cNvPr>
          <p:cNvPicPr>
            <a:picLocks noChangeAspect="1"/>
          </p:cNvPicPr>
          <p:nvPr/>
        </p:nvPicPr>
        <p:blipFill>
          <a:blip r:embed="rId2"/>
          <a:stretch>
            <a:fillRect/>
          </a:stretch>
        </p:blipFill>
        <p:spPr>
          <a:xfrm>
            <a:off x="3782024" y="4251540"/>
            <a:ext cx="5237551" cy="2586800"/>
          </a:xfrm>
          <a:prstGeom prst="rect">
            <a:avLst/>
          </a:prstGeom>
        </p:spPr>
      </p:pic>
      <p:pic>
        <p:nvPicPr>
          <p:cNvPr id="8" name="Picture 7">
            <a:extLst>
              <a:ext uri="{FF2B5EF4-FFF2-40B4-BE49-F238E27FC236}">
                <a16:creationId xmlns:a16="http://schemas.microsoft.com/office/drawing/2014/main" id="{3447B843-D527-4A4D-B7A4-1C6F22F33ECD}"/>
              </a:ext>
            </a:extLst>
          </p:cNvPr>
          <p:cNvPicPr>
            <a:picLocks noChangeAspect="1"/>
          </p:cNvPicPr>
          <p:nvPr/>
        </p:nvPicPr>
        <p:blipFill>
          <a:blip r:embed="rId3"/>
          <a:stretch>
            <a:fillRect/>
          </a:stretch>
        </p:blipFill>
        <p:spPr>
          <a:xfrm>
            <a:off x="3899774" y="1379972"/>
            <a:ext cx="5119801" cy="2452976"/>
          </a:xfrm>
          <a:prstGeom prst="rect">
            <a:avLst/>
          </a:prstGeom>
        </p:spPr>
      </p:pic>
    </p:spTree>
    <p:extLst>
      <p:ext uri="{BB962C8B-B14F-4D97-AF65-F5344CB8AC3E}">
        <p14:creationId xmlns:p14="http://schemas.microsoft.com/office/powerpoint/2010/main" val="821873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02228"/>
            <a:ext cx="8514660" cy="4912223"/>
          </a:xfrm>
        </p:spPr>
        <p:txBody>
          <a:bodyPr>
            <a:normAutofit/>
          </a:bodyPr>
          <a:lstStyle/>
          <a:p>
            <a:r>
              <a:rPr lang="en-US" dirty="0"/>
              <a:t>MLO Entity already exists. If there is one MAC SAP it is transparent FST architecture</a:t>
            </a:r>
          </a:p>
          <a:p>
            <a:pPr lvl="1"/>
            <a:r>
              <a:rPr lang="en-US" dirty="0"/>
              <a:t>BA, Security PN is maintained by multiband entity of FST</a:t>
            </a:r>
          </a:p>
          <a:p>
            <a:pPr lvl="1"/>
            <a:r>
              <a:rPr lang="en-US" dirty="0"/>
              <a:t>This does not preclude us developing new feature with same architecture it </a:t>
            </a:r>
            <a:r>
              <a:rPr lang="en-US" dirty="0" err="1"/>
              <a:t>TGbe</a:t>
            </a:r>
            <a:r>
              <a:rPr lang="en-US" dirty="0"/>
              <a:t> determines that it is required</a:t>
            </a:r>
          </a:p>
          <a:p>
            <a:r>
              <a:rPr lang="en-US" dirty="0"/>
              <a:t>MLO device is nothing but non transparent FST where multiple MAC SAPs are exposed to higher layers</a:t>
            </a:r>
          </a:p>
          <a:p>
            <a:pPr lvl="1"/>
            <a:r>
              <a:rPr lang="en-US" dirty="0"/>
              <a:t>Additionally MLO device forces upper layers to make scheduling decisions based in link conditions</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Similarities between 0823/19 and Current Architecture</a:t>
            </a:r>
          </a:p>
        </p:txBody>
      </p:sp>
      <p:graphicFrame>
        <p:nvGraphicFramePr>
          <p:cNvPr id="8" name="Object 7">
            <a:extLst>
              <a:ext uri="{FF2B5EF4-FFF2-40B4-BE49-F238E27FC236}">
                <a16:creationId xmlns:a16="http://schemas.microsoft.com/office/drawing/2014/main" id="{C594FBE7-61C7-4454-ADCA-40BB38ED662B}"/>
              </a:ext>
            </a:extLst>
          </p:cNvPr>
          <p:cNvGraphicFramePr>
            <a:graphicFrameLocks noChangeAspect="1"/>
          </p:cNvGraphicFramePr>
          <p:nvPr>
            <p:extLst>
              <p:ext uri="{D42A27DB-BD31-4B8C-83A1-F6EECF244321}">
                <p14:modId xmlns:p14="http://schemas.microsoft.com/office/powerpoint/2010/main" val="1546968335"/>
              </p:ext>
            </p:extLst>
          </p:nvPr>
        </p:nvGraphicFramePr>
        <p:xfrm>
          <a:off x="1604864" y="4649896"/>
          <a:ext cx="6010471" cy="2427401"/>
        </p:xfrm>
        <a:graphic>
          <a:graphicData uri="http://schemas.openxmlformats.org/presentationml/2006/ole">
            <mc:AlternateContent xmlns:mc="http://schemas.openxmlformats.org/markup-compatibility/2006">
              <mc:Choice xmlns:v="urn:schemas-microsoft-com:vml" Requires="v">
                <p:oleObj spid="_x0000_s1047" name="Visio" r:id="rId3" imgW="7819949" imgH="3162386" progId="Visio.Drawing.11">
                  <p:embed/>
                </p:oleObj>
              </mc:Choice>
              <mc:Fallback>
                <p:oleObj name="Visio" r:id="rId3" imgW="7819949" imgH="3162386" progId="Visio.Drawing.11">
                  <p:embed/>
                  <p:pic>
                    <p:nvPicPr>
                      <p:cNvPr id="7" name="Object 6">
                        <a:extLst>
                          <a:ext uri="{FF2B5EF4-FFF2-40B4-BE49-F238E27FC236}">
                            <a16:creationId xmlns:a16="http://schemas.microsoft.com/office/drawing/2014/main" id="{5611A4AA-DAD3-4997-B691-6E7D0B6F3AB8}"/>
                          </a:ext>
                        </a:extLst>
                      </p:cNvPr>
                      <p:cNvPicPr/>
                      <p:nvPr/>
                    </p:nvPicPr>
                    <p:blipFill>
                      <a:blip r:embed="rId4"/>
                      <a:stretch>
                        <a:fillRect/>
                      </a:stretch>
                    </p:blipFill>
                    <p:spPr>
                      <a:xfrm>
                        <a:off x="1604864" y="4649896"/>
                        <a:ext cx="6010471" cy="2427401"/>
                      </a:xfrm>
                      <a:prstGeom prst="rect">
                        <a:avLst/>
                      </a:prstGeom>
                    </p:spPr>
                  </p:pic>
                </p:oleObj>
              </mc:Fallback>
            </mc:AlternateContent>
          </a:graphicData>
        </a:graphic>
      </p:graphicFrame>
    </p:spTree>
    <p:extLst>
      <p:ext uri="{BB962C8B-B14F-4D97-AF65-F5344CB8AC3E}">
        <p14:creationId xmlns:p14="http://schemas.microsoft.com/office/powerpoint/2010/main" val="3695038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fontScale="92500" lnSpcReduction="20000"/>
          </a:bodyPr>
          <a:lstStyle/>
          <a:p>
            <a:r>
              <a:rPr lang="en-US" dirty="0"/>
              <a:t>Additionally, if </a:t>
            </a:r>
            <a:r>
              <a:rPr lang="en-US" dirty="0" err="1"/>
              <a:t>TGbe</a:t>
            </a:r>
            <a:r>
              <a:rPr lang="en-US" dirty="0"/>
              <a:t> wants to redesign FST there is a way as it does not preclude simultaneous operation (section 11)</a:t>
            </a:r>
          </a:p>
          <a:p>
            <a:pPr lvl="1"/>
            <a:r>
              <a:rPr lang="en-US" dirty="0"/>
              <a:t>It is clear that FST can be kept alive in both bands at the same time</a:t>
            </a:r>
          </a:p>
          <a:p>
            <a:pPr lvl="1"/>
            <a:r>
              <a:rPr lang="en-US" dirty="0"/>
              <a:t>It is also clear that the FST session is kept alive in old band even if the data moves in the new band</a:t>
            </a:r>
          </a:p>
          <a:p>
            <a:pPr lvl="1"/>
            <a:r>
              <a:rPr lang="en-US" dirty="0">
                <a:highlight>
                  <a:srgbClr val="FFFF00"/>
                </a:highlight>
              </a:rPr>
              <a:t>The author does not advocate to use FST but only wants to point out that architecture exists in draft and we can create new features for multi-link by referencing to it</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8" name="Picture 7">
            <a:extLst>
              <a:ext uri="{FF2B5EF4-FFF2-40B4-BE49-F238E27FC236}">
                <a16:creationId xmlns:a16="http://schemas.microsoft.com/office/drawing/2014/main" id="{5C5AF776-1C1A-40FC-8021-0A7C91F91829}"/>
              </a:ext>
            </a:extLst>
          </p:cNvPr>
          <p:cNvPicPr>
            <a:picLocks noChangeAspect="1"/>
          </p:cNvPicPr>
          <p:nvPr/>
        </p:nvPicPr>
        <p:blipFill>
          <a:blip r:embed="rId2"/>
          <a:stretch>
            <a:fillRect/>
          </a:stretch>
        </p:blipFill>
        <p:spPr>
          <a:xfrm>
            <a:off x="3906449" y="1816600"/>
            <a:ext cx="5237551" cy="3224800"/>
          </a:xfrm>
          <a:prstGeom prst="rect">
            <a:avLst/>
          </a:prstGeom>
        </p:spPr>
      </p:pic>
    </p:spTree>
    <p:extLst>
      <p:ext uri="{BB962C8B-B14F-4D97-AF65-F5344CB8AC3E}">
        <p14:creationId xmlns:p14="http://schemas.microsoft.com/office/powerpoint/2010/main" val="152663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New ways of operating in bands</a:t>
            </a:r>
          </a:p>
          <a:p>
            <a:r>
              <a:rPr lang="en-US" dirty="0"/>
              <a:t>Efficient use of spectrum</a:t>
            </a:r>
          </a:p>
          <a:p>
            <a:r>
              <a:rPr lang="en-US" dirty="0"/>
              <a:t>Leveraging underutilized spectrum</a:t>
            </a:r>
          </a:p>
          <a:p>
            <a:r>
              <a:rPr lang="en-US" dirty="0"/>
              <a:t>Increased data rates</a:t>
            </a:r>
          </a:p>
          <a:p>
            <a:r>
              <a:rPr lang="en-US" dirty="0"/>
              <a:t>Network load balancing</a:t>
            </a:r>
          </a:p>
          <a:p>
            <a:r>
              <a:rPr lang="en-US" dirty="0"/>
              <a:t>Dynamic fast switching between bands/channels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Why Multi Band Multi Channel (MBMC)?</a:t>
            </a:r>
          </a:p>
        </p:txBody>
      </p:sp>
    </p:spTree>
    <p:extLst>
      <p:ext uri="{BB962C8B-B14F-4D97-AF65-F5344CB8AC3E}">
        <p14:creationId xmlns:p14="http://schemas.microsoft.com/office/powerpoint/2010/main" val="2434800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343498"/>
            <a:ext cx="8740577" cy="5070954"/>
          </a:xfrm>
        </p:spPr>
        <p:txBody>
          <a:bodyPr>
            <a:normAutofit fontScale="92500"/>
          </a:bodyPr>
          <a:lstStyle/>
          <a:p>
            <a:r>
              <a:rPr lang="en-US" dirty="0"/>
              <a:t>Bonding driver exists in </a:t>
            </a:r>
            <a:r>
              <a:rPr lang="en-US" dirty="0" err="1"/>
              <a:t>linux</a:t>
            </a:r>
            <a:r>
              <a:rPr lang="en-US" dirty="0"/>
              <a:t> implementation since the inception of kernel 2.0 of FST in some practically available system and that will accomplish most of the scenarios outlined in MLA presentation (Figure courtesy: Carlos/Intel) </a:t>
            </a: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r>
              <a:rPr lang="en-US" dirty="0">
                <a:hlinkClick r:id="rId2"/>
              </a:rPr>
              <a:t>https://www.kernel.org/doc/Documentation/networking/bonding.txt</a:t>
            </a:r>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Practical Implementation</a:t>
            </a:r>
          </a:p>
        </p:txBody>
      </p:sp>
      <p:grpSp>
        <p:nvGrpSpPr>
          <p:cNvPr id="42" name="Group 41">
            <a:extLst>
              <a:ext uri="{FF2B5EF4-FFF2-40B4-BE49-F238E27FC236}">
                <a16:creationId xmlns:a16="http://schemas.microsoft.com/office/drawing/2014/main" id="{4007F6C9-347C-4730-9464-4E48F71F5DD2}"/>
              </a:ext>
            </a:extLst>
          </p:cNvPr>
          <p:cNvGrpSpPr/>
          <p:nvPr/>
        </p:nvGrpSpPr>
        <p:grpSpPr>
          <a:xfrm>
            <a:off x="357124" y="2823870"/>
            <a:ext cx="8855508" cy="3350741"/>
            <a:chOff x="301807" y="1371165"/>
            <a:chExt cx="8855508" cy="3350741"/>
          </a:xfrm>
        </p:grpSpPr>
        <p:sp>
          <p:nvSpPr>
            <p:cNvPr id="6" name="Rectangle 5">
              <a:extLst>
                <a:ext uri="{FF2B5EF4-FFF2-40B4-BE49-F238E27FC236}">
                  <a16:creationId xmlns:a16="http://schemas.microsoft.com/office/drawing/2014/main" id="{2908B6B3-9A84-4AA4-A3F3-F67F9E2FB0C1}"/>
                </a:ext>
              </a:extLst>
            </p:cNvPr>
            <p:cNvSpPr/>
            <p:nvPr/>
          </p:nvSpPr>
          <p:spPr>
            <a:xfrm>
              <a:off x="4192447" y="2772857"/>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CFG80211</a:t>
              </a:r>
            </a:p>
          </p:txBody>
        </p:sp>
        <p:sp>
          <p:nvSpPr>
            <p:cNvPr id="7" name="Rectangle 6">
              <a:extLst>
                <a:ext uri="{FF2B5EF4-FFF2-40B4-BE49-F238E27FC236}">
                  <a16:creationId xmlns:a16="http://schemas.microsoft.com/office/drawing/2014/main" id="{7B60E064-540E-4F07-B1DC-4F9D6B8C608C}"/>
                </a:ext>
              </a:extLst>
            </p:cNvPr>
            <p:cNvSpPr/>
            <p:nvPr/>
          </p:nvSpPr>
          <p:spPr>
            <a:xfrm>
              <a:off x="5570940" y="2981887"/>
              <a:ext cx="1293378" cy="5301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Bonding Driver</a:t>
              </a:r>
            </a:p>
          </p:txBody>
        </p:sp>
        <p:sp>
          <p:nvSpPr>
            <p:cNvPr id="8" name="Rectangle 7">
              <a:extLst>
                <a:ext uri="{FF2B5EF4-FFF2-40B4-BE49-F238E27FC236}">
                  <a16:creationId xmlns:a16="http://schemas.microsoft.com/office/drawing/2014/main" id="{DCCF67EE-2B38-4940-B1E5-E96A3EF61721}"/>
                </a:ext>
              </a:extLst>
            </p:cNvPr>
            <p:cNvSpPr/>
            <p:nvPr/>
          </p:nvSpPr>
          <p:spPr>
            <a:xfrm>
              <a:off x="5012660" y="3800750"/>
              <a:ext cx="105154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wlan0 </a:t>
              </a:r>
            </a:p>
            <a:p>
              <a:pPr algn="ctr"/>
              <a:r>
                <a:rPr lang="en-US" sz="1000" dirty="0">
                  <a:solidFill>
                    <a:schemeClr val="tx1"/>
                  </a:solidFill>
                </a:rPr>
                <a:t>11ac device</a:t>
              </a:r>
            </a:p>
          </p:txBody>
        </p:sp>
        <p:sp>
          <p:nvSpPr>
            <p:cNvPr id="9" name="Rectangle 8">
              <a:extLst>
                <a:ext uri="{FF2B5EF4-FFF2-40B4-BE49-F238E27FC236}">
                  <a16:creationId xmlns:a16="http://schemas.microsoft.com/office/drawing/2014/main" id="{86D798A6-498B-49F4-9421-29F3EB6AC816}"/>
                </a:ext>
              </a:extLst>
            </p:cNvPr>
            <p:cNvSpPr/>
            <p:nvPr/>
          </p:nvSpPr>
          <p:spPr>
            <a:xfrm>
              <a:off x="3186467" y="1381162"/>
              <a:ext cx="1826194" cy="41532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wpa_supplicant</a:t>
              </a:r>
              <a:r>
                <a:rPr lang="en-US" sz="1200" dirty="0">
                  <a:solidFill>
                    <a:schemeClr val="tx1"/>
                  </a:solidFill>
                </a:rPr>
                <a:t> / </a:t>
              </a:r>
              <a:r>
                <a:rPr lang="en-US" sz="1200" dirty="0" err="1">
                  <a:solidFill>
                    <a:schemeClr val="tx1"/>
                  </a:solidFill>
                </a:rPr>
                <a:t>hostapd</a:t>
              </a:r>
              <a:endParaRPr lang="en-US" sz="1200" dirty="0">
                <a:solidFill>
                  <a:schemeClr val="tx1"/>
                </a:solidFill>
              </a:endParaRPr>
            </a:p>
          </p:txBody>
        </p:sp>
        <p:sp>
          <p:nvSpPr>
            <p:cNvPr id="10" name="Rectangle 9">
              <a:extLst>
                <a:ext uri="{FF2B5EF4-FFF2-40B4-BE49-F238E27FC236}">
                  <a16:creationId xmlns:a16="http://schemas.microsoft.com/office/drawing/2014/main" id="{BDD926E8-F49B-4322-BC77-C117CDCF3709}"/>
                </a:ext>
              </a:extLst>
            </p:cNvPr>
            <p:cNvSpPr/>
            <p:nvPr/>
          </p:nvSpPr>
          <p:spPr>
            <a:xfrm>
              <a:off x="7330108" y="1371165"/>
              <a:ext cx="1602258"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LIB</a:t>
              </a:r>
            </a:p>
          </p:txBody>
        </p:sp>
        <p:sp>
          <p:nvSpPr>
            <p:cNvPr id="11" name="Rectangle 10">
              <a:extLst>
                <a:ext uri="{FF2B5EF4-FFF2-40B4-BE49-F238E27FC236}">
                  <a16:creationId xmlns:a16="http://schemas.microsoft.com/office/drawing/2014/main" id="{1DC565A2-C10C-4764-9476-5FE914C38A41}"/>
                </a:ext>
              </a:extLst>
            </p:cNvPr>
            <p:cNvSpPr/>
            <p:nvPr/>
          </p:nvSpPr>
          <p:spPr>
            <a:xfrm>
              <a:off x="7330107" y="2197746"/>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stack</a:t>
              </a:r>
            </a:p>
          </p:txBody>
        </p:sp>
        <p:sp>
          <p:nvSpPr>
            <p:cNvPr id="12" name="Rectangle 11">
              <a:extLst>
                <a:ext uri="{FF2B5EF4-FFF2-40B4-BE49-F238E27FC236}">
                  <a16:creationId xmlns:a16="http://schemas.microsoft.com/office/drawing/2014/main" id="{0C1770FD-2400-4085-9C08-71BD414C51B6}"/>
                </a:ext>
              </a:extLst>
            </p:cNvPr>
            <p:cNvSpPr/>
            <p:nvPr/>
          </p:nvSpPr>
          <p:spPr>
            <a:xfrm>
              <a:off x="3186467" y="2241941"/>
              <a:ext cx="1832332" cy="34895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NL80211</a:t>
              </a:r>
            </a:p>
          </p:txBody>
        </p:sp>
        <p:sp>
          <p:nvSpPr>
            <p:cNvPr id="13" name="TextBox 12">
              <a:extLst>
                <a:ext uri="{FF2B5EF4-FFF2-40B4-BE49-F238E27FC236}">
                  <a16:creationId xmlns:a16="http://schemas.microsoft.com/office/drawing/2014/main" id="{9AF1E7F0-C2EA-493B-B7FE-8A9805BC5900}"/>
                </a:ext>
              </a:extLst>
            </p:cNvPr>
            <p:cNvSpPr txBox="1"/>
            <p:nvPr/>
          </p:nvSpPr>
          <p:spPr>
            <a:xfrm>
              <a:off x="8305800" y="1843470"/>
              <a:ext cx="851515" cy="246221"/>
            </a:xfrm>
            <a:prstGeom prst="rect">
              <a:avLst/>
            </a:prstGeom>
            <a:noFill/>
          </p:spPr>
          <p:txBody>
            <a:bodyPr wrap="none" rtlCol="0">
              <a:spAutoFit/>
            </a:bodyPr>
            <a:lstStyle/>
            <a:p>
              <a:r>
                <a:rPr lang="en-US" sz="1000" i="1" dirty="0">
                  <a:solidFill>
                    <a:schemeClr val="tx1">
                      <a:lumMod val="75000"/>
                      <a:lumOff val="25000"/>
                    </a:schemeClr>
                  </a:solidFill>
                </a:rPr>
                <a:t>User Space</a:t>
              </a:r>
            </a:p>
          </p:txBody>
        </p:sp>
        <p:sp>
          <p:nvSpPr>
            <p:cNvPr id="14" name="Rectangle 13">
              <a:extLst>
                <a:ext uri="{FF2B5EF4-FFF2-40B4-BE49-F238E27FC236}">
                  <a16:creationId xmlns:a16="http://schemas.microsoft.com/office/drawing/2014/main" id="{2B9F56AE-C812-4FB0-9927-5782DC5B35BD}"/>
                </a:ext>
              </a:extLst>
            </p:cNvPr>
            <p:cNvSpPr/>
            <p:nvPr/>
          </p:nvSpPr>
          <p:spPr>
            <a:xfrm>
              <a:off x="5577507" y="1376411"/>
              <a:ext cx="1252691" cy="4375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FST Manager</a:t>
              </a:r>
            </a:p>
          </p:txBody>
        </p:sp>
        <p:cxnSp>
          <p:nvCxnSpPr>
            <p:cNvPr id="15" name="Straight Connector 14">
              <a:extLst>
                <a:ext uri="{FF2B5EF4-FFF2-40B4-BE49-F238E27FC236}">
                  <a16:creationId xmlns:a16="http://schemas.microsoft.com/office/drawing/2014/main" id="{635A4D57-AF80-498C-8AD4-B88A464874F5}"/>
                </a:ext>
              </a:extLst>
            </p:cNvPr>
            <p:cNvCxnSpPr>
              <a:endCxn id="13" idx="2"/>
            </p:cNvCxnSpPr>
            <p:nvPr/>
          </p:nvCxnSpPr>
          <p:spPr>
            <a:xfrm flipV="1">
              <a:off x="3124200" y="2089691"/>
              <a:ext cx="5607358" cy="4069"/>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9F8A8C5-1E49-4F7B-9211-CED19F0A0571}"/>
                </a:ext>
              </a:extLst>
            </p:cNvPr>
            <p:cNvSpPr txBox="1"/>
            <p:nvPr/>
          </p:nvSpPr>
          <p:spPr>
            <a:xfrm>
              <a:off x="8563364" y="4403283"/>
              <a:ext cx="553357" cy="246221"/>
            </a:xfrm>
            <a:prstGeom prst="rect">
              <a:avLst/>
            </a:prstGeom>
            <a:noFill/>
          </p:spPr>
          <p:txBody>
            <a:bodyPr wrap="none" rtlCol="0">
              <a:spAutoFit/>
            </a:bodyPr>
            <a:lstStyle/>
            <a:p>
              <a:r>
                <a:rPr lang="en-US" sz="1000" i="1" dirty="0">
                  <a:solidFill>
                    <a:schemeClr val="tx1">
                      <a:lumMod val="75000"/>
                      <a:lumOff val="25000"/>
                    </a:schemeClr>
                  </a:solidFill>
                </a:rPr>
                <a:t>Kernel</a:t>
              </a:r>
            </a:p>
          </p:txBody>
        </p:sp>
        <p:sp>
          <p:nvSpPr>
            <p:cNvPr id="17" name="Rectangle 16">
              <a:extLst>
                <a:ext uri="{FF2B5EF4-FFF2-40B4-BE49-F238E27FC236}">
                  <a16:creationId xmlns:a16="http://schemas.microsoft.com/office/drawing/2014/main" id="{8B0BBEBB-7EC8-448A-ABD0-C3581D6CFB40}"/>
                </a:ext>
              </a:extLst>
            </p:cNvPr>
            <p:cNvSpPr/>
            <p:nvPr/>
          </p:nvSpPr>
          <p:spPr>
            <a:xfrm>
              <a:off x="7325598" y="2981887"/>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Traffic Control (TC)</a:t>
              </a:r>
            </a:p>
          </p:txBody>
        </p:sp>
        <p:sp>
          <p:nvSpPr>
            <p:cNvPr id="18" name="Rectangle 17">
              <a:extLst>
                <a:ext uri="{FF2B5EF4-FFF2-40B4-BE49-F238E27FC236}">
                  <a16:creationId xmlns:a16="http://schemas.microsoft.com/office/drawing/2014/main" id="{2088C0C5-D75D-4996-A29C-C9B8009553E0}"/>
                </a:ext>
              </a:extLst>
            </p:cNvPr>
            <p:cNvSpPr/>
            <p:nvPr/>
          </p:nvSpPr>
          <p:spPr>
            <a:xfrm>
              <a:off x="3186467" y="2768695"/>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MAC80211</a:t>
              </a:r>
            </a:p>
          </p:txBody>
        </p:sp>
        <p:sp>
          <p:nvSpPr>
            <p:cNvPr id="19" name="Rectangle 18">
              <a:extLst>
                <a:ext uri="{FF2B5EF4-FFF2-40B4-BE49-F238E27FC236}">
                  <a16:creationId xmlns:a16="http://schemas.microsoft.com/office/drawing/2014/main" id="{1EF9AED6-A249-4FA5-B370-ED279CFA2869}"/>
                </a:ext>
              </a:extLst>
            </p:cNvPr>
            <p:cNvSpPr/>
            <p:nvPr/>
          </p:nvSpPr>
          <p:spPr>
            <a:xfrm>
              <a:off x="6338404" y="3795086"/>
              <a:ext cx="98719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wlan1 </a:t>
              </a:r>
            </a:p>
            <a:p>
              <a:pPr algn="ctr"/>
              <a:r>
                <a:rPr lang="en-US" sz="1000" dirty="0">
                  <a:solidFill>
                    <a:schemeClr val="tx1"/>
                  </a:solidFill>
                </a:rPr>
                <a:t>11ad device</a:t>
              </a:r>
            </a:p>
          </p:txBody>
        </p:sp>
        <p:cxnSp>
          <p:nvCxnSpPr>
            <p:cNvPr id="20" name="Straight Connector 19">
              <a:extLst>
                <a:ext uri="{FF2B5EF4-FFF2-40B4-BE49-F238E27FC236}">
                  <a16:creationId xmlns:a16="http://schemas.microsoft.com/office/drawing/2014/main" id="{08859177-2B3B-4702-9699-015194CE2C21}"/>
                </a:ext>
              </a:extLst>
            </p:cNvPr>
            <p:cNvCxnSpPr>
              <a:stCxn id="10" idx="2"/>
              <a:endCxn id="11" idx="0"/>
            </p:cNvCxnSpPr>
            <p:nvPr/>
          </p:nvCxnSpPr>
          <p:spPr>
            <a:xfrm>
              <a:off x="8131237" y="1770569"/>
              <a:ext cx="2254" cy="4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61314F-ECD3-462D-A23C-201C20080C0E}"/>
                </a:ext>
              </a:extLst>
            </p:cNvPr>
            <p:cNvCxnSpPr>
              <a:stCxn id="11" idx="2"/>
              <a:endCxn id="17" idx="0"/>
            </p:cNvCxnSpPr>
            <p:nvPr/>
          </p:nvCxnSpPr>
          <p:spPr>
            <a:xfrm flipH="1">
              <a:off x="8128982" y="2727914"/>
              <a:ext cx="4509" cy="253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8844E9-89E6-497D-A01B-2AA629D39E92}"/>
                </a:ext>
              </a:extLst>
            </p:cNvPr>
            <p:cNvCxnSpPr>
              <a:stCxn id="17" idx="1"/>
              <a:endCxn id="7" idx="3"/>
            </p:cNvCxnSpPr>
            <p:nvPr/>
          </p:nvCxnSpPr>
          <p:spPr>
            <a:xfrm flipH="1">
              <a:off x="6864318" y="3246971"/>
              <a:ext cx="461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F7C3B62-898B-47AB-8EFB-47301EED3CD6}"/>
                </a:ext>
              </a:extLst>
            </p:cNvPr>
            <p:cNvCxnSpPr>
              <a:stCxn id="14" idx="2"/>
              <a:endCxn id="7" idx="0"/>
            </p:cNvCxnSpPr>
            <p:nvPr/>
          </p:nvCxnSpPr>
          <p:spPr>
            <a:xfrm>
              <a:off x="6203853" y="1813946"/>
              <a:ext cx="13776" cy="116794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ADF092-B769-4E62-AB17-D29000C85048}"/>
                </a:ext>
              </a:extLst>
            </p:cNvPr>
            <p:cNvSpPr txBox="1"/>
            <p:nvPr/>
          </p:nvSpPr>
          <p:spPr>
            <a:xfrm>
              <a:off x="5577507" y="2221194"/>
              <a:ext cx="1263487" cy="246221"/>
            </a:xfrm>
            <a:prstGeom prst="rect">
              <a:avLst/>
            </a:prstGeom>
            <a:noFill/>
          </p:spPr>
          <p:txBody>
            <a:bodyPr wrap="none" rtlCol="0">
              <a:spAutoFit/>
            </a:bodyPr>
            <a:lstStyle/>
            <a:p>
              <a:r>
                <a:rPr lang="en-US" sz="1000" i="1" dirty="0">
                  <a:solidFill>
                    <a:schemeClr val="tx1">
                      <a:lumMod val="75000"/>
                      <a:lumOff val="25000"/>
                    </a:schemeClr>
                  </a:solidFill>
                </a:rPr>
                <a:t>Data switch control</a:t>
              </a:r>
            </a:p>
          </p:txBody>
        </p:sp>
        <p:sp>
          <p:nvSpPr>
            <p:cNvPr id="25" name="TextBox 24">
              <a:extLst>
                <a:ext uri="{FF2B5EF4-FFF2-40B4-BE49-F238E27FC236}">
                  <a16:creationId xmlns:a16="http://schemas.microsoft.com/office/drawing/2014/main" id="{59839FAD-A269-45D9-BD36-A644B5B20281}"/>
                </a:ext>
              </a:extLst>
            </p:cNvPr>
            <p:cNvSpPr txBox="1"/>
            <p:nvPr/>
          </p:nvSpPr>
          <p:spPr>
            <a:xfrm>
              <a:off x="6824881" y="3057501"/>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26" name="Straight Connector 25">
              <a:extLst>
                <a:ext uri="{FF2B5EF4-FFF2-40B4-BE49-F238E27FC236}">
                  <a16:creationId xmlns:a16="http://schemas.microsoft.com/office/drawing/2014/main" id="{8471BF2F-D1C6-4394-9655-641E964FEF11}"/>
                </a:ext>
              </a:extLst>
            </p:cNvPr>
            <p:cNvCxnSpPr/>
            <p:nvPr/>
          </p:nvCxnSpPr>
          <p:spPr>
            <a:xfrm flipH="1">
              <a:off x="6720507" y="3501613"/>
              <a:ext cx="4510" cy="293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9BB256-4EF1-4673-AD39-3BD8D75A7B04}"/>
                </a:ext>
              </a:extLst>
            </p:cNvPr>
            <p:cNvCxnSpPr/>
            <p:nvPr/>
          </p:nvCxnSpPr>
          <p:spPr>
            <a:xfrm flipH="1">
              <a:off x="5673277" y="3528485"/>
              <a:ext cx="4510" cy="293473"/>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9CBC3CD6-FF44-42FF-90A6-23ED604BF122}"/>
                </a:ext>
              </a:extLst>
            </p:cNvPr>
            <p:cNvSpPr txBox="1"/>
            <p:nvPr/>
          </p:nvSpPr>
          <p:spPr>
            <a:xfrm>
              <a:off x="6361924" y="3528024"/>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sp>
          <p:nvSpPr>
            <p:cNvPr id="29" name="TextBox 28">
              <a:extLst>
                <a:ext uri="{FF2B5EF4-FFF2-40B4-BE49-F238E27FC236}">
                  <a16:creationId xmlns:a16="http://schemas.microsoft.com/office/drawing/2014/main" id="{6443EF76-07F3-4EAF-8B91-A636D9144C48}"/>
                </a:ext>
              </a:extLst>
            </p:cNvPr>
            <p:cNvSpPr txBox="1"/>
            <p:nvPr/>
          </p:nvSpPr>
          <p:spPr>
            <a:xfrm>
              <a:off x="5594235" y="3495299"/>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30" name="Straight Connector 29">
              <a:extLst>
                <a:ext uri="{FF2B5EF4-FFF2-40B4-BE49-F238E27FC236}">
                  <a16:creationId xmlns:a16="http://schemas.microsoft.com/office/drawing/2014/main" id="{69CD2693-64B9-4898-8271-6CC44B356A2E}"/>
                </a:ext>
              </a:extLst>
            </p:cNvPr>
            <p:cNvCxnSpPr>
              <a:stCxn id="9" idx="2"/>
              <a:endCxn id="12" idx="0"/>
            </p:cNvCxnSpPr>
            <p:nvPr/>
          </p:nvCxnSpPr>
          <p:spPr>
            <a:xfrm>
              <a:off x="4099564" y="1796484"/>
              <a:ext cx="3069" cy="44545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B83E145-387E-4321-BA32-FAEADFD6560A}"/>
                </a:ext>
              </a:extLst>
            </p:cNvPr>
            <p:cNvCxnSpPr>
              <a:endCxn id="6" idx="0"/>
            </p:cNvCxnSpPr>
            <p:nvPr/>
          </p:nvCxnSpPr>
          <p:spPr>
            <a:xfrm>
              <a:off x="4603092" y="2590899"/>
              <a:ext cx="2531" cy="181958"/>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61C79B61-492F-48AE-AF4B-CC7E376B0CFD}"/>
                </a:ext>
              </a:extLst>
            </p:cNvPr>
            <p:cNvGrpSpPr/>
            <p:nvPr/>
          </p:nvGrpSpPr>
          <p:grpSpPr>
            <a:xfrm>
              <a:off x="4657176" y="3105184"/>
              <a:ext cx="2215731" cy="1454650"/>
              <a:chOff x="4108869" y="2967638"/>
              <a:chExt cx="2215731" cy="1454650"/>
            </a:xfrm>
          </p:grpSpPr>
          <p:cxnSp>
            <p:nvCxnSpPr>
              <p:cNvPr id="33" name="Straight Connector 32">
                <a:extLst>
                  <a:ext uri="{FF2B5EF4-FFF2-40B4-BE49-F238E27FC236}">
                    <a16:creationId xmlns:a16="http://schemas.microsoft.com/office/drawing/2014/main" id="{B511E95B-56EF-410E-84C0-290EBDBF755F}"/>
                  </a:ext>
                </a:extLst>
              </p:cNvPr>
              <p:cNvCxnSpPr/>
              <p:nvPr/>
            </p:nvCxnSpPr>
            <p:spPr>
              <a:xfrm>
                <a:off x="4108869" y="2967638"/>
                <a:ext cx="6888" cy="144927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F1B7516-08FF-42B0-9FD1-F551DCD8B9C4}"/>
                  </a:ext>
                </a:extLst>
              </p:cNvPr>
              <p:cNvCxnSpPr/>
              <p:nvPr/>
            </p:nvCxnSpPr>
            <p:spPr>
              <a:xfrm flipH="1" flipV="1">
                <a:off x="4119222" y="4421626"/>
                <a:ext cx="2205378" cy="66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A08A4AB-21BC-4832-AD8F-8284180E8BFE}"/>
                  </a:ext>
                </a:extLst>
              </p:cNvPr>
              <p:cNvCxnSpPr/>
              <p:nvPr/>
            </p:nvCxnSpPr>
            <p:spPr>
              <a:xfrm>
                <a:off x="6315607" y="4056944"/>
                <a:ext cx="8993" cy="34871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2D2FA0E-E163-487F-866A-6731B2D6B1E9}"/>
                  </a:ext>
                </a:extLst>
              </p:cNvPr>
              <p:cNvCxnSpPr/>
              <p:nvPr/>
            </p:nvCxnSpPr>
            <p:spPr>
              <a:xfrm flipH="1">
                <a:off x="4988996" y="4068199"/>
                <a:ext cx="2255" cy="337458"/>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E2DF59C7-26C6-4E10-8EAB-01D96E664E81}"/>
                </a:ext>
              </a:extLst>
            </p:cNvPr>
            <p:cNvSpPr txBox="1"/>
            <p:nvPr/>
          </p:nvSpPr>
          <p:spPr>
            <a:xfrm>
              <a:off x="4300241" y="3638016"/>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38" name="Straight Connector 37">
              <a:extLst>
                <a:ext uri="{FF2B5EF4-FFF2-40B4-BE49-F238E27FC236}">
                  <a16:creationId xmlns:a16="http://schemas.microsoft.com/office/drawing/2014/main" id="{27A11B1A-9555-4F34-8691-70FABD64028F}"/>
                </a:ext>
              </a:extLst>
            </p:cNvPr>
            <p:cNvCxnSpPr>
              <a:stCxn id="9" idx="3"/>
              <a:endCxn id="14" idx="1"/>
            </p:cNvCxnSpPr>
            <p:nvPr/>
          </p:nvCxnSpPr>
          <p:spPr>
            <a:xfrm>
              <a:off x="5012661" y="1588823"/>
              <a:ext cx="564846" cy="6356"/>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BFC3C7AA-F0F0-4A48-A54F-1C3B61A17CE6}"/>
                </a:ext>
              </a:extLst>
            </p:cNvPr>
            <p:cNvSpPr txBox="1"/>
            <p:nvPr/>
          </p:nvSpPr>
          <p:spPr>
            <a:xfrm>
              <a:off x="4978724" y="1393919"/>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40" name="Straight Connector 39">
              <a:extLst>
                <a:ext uri="{FF2B5EF4-FFF2-40B4-BE49-F238E27FC236}">
                  <a16:creationId xmlns:a16="http://schemas.microsoft.com/office/drawing/2014/main" id="{ECE222DF-06B0-4477-BC6E-DF3E34E1D9D2}"/>
                </a:ext>
              </a:extLst>
            </p:cNvPr>
            <p:cNvCxnSpPr>
              <a:endCxn id="16" idx="2"/>
            </p:cNvCxnSpPr>
            <p:nvPr/>
          </p:nvCxnSpPr>
          <p:spPr>
            <a:xfrm flipV="1">
              <a:off x="3352800" y="4649504"/>
              <a:ext cx="5487243" cy="72402"/>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374C5F9C-E12D-4FB0-9963-337E9FAA3560}"/>
                </a:ext>
              </a:extLst>
            </p:cNvPr>
            <p:cNvSpPr/>
            <p:nvPr/>
          </p:nvSpPr>
          <p:spPr>
            <a:xfrm>
              <a:off x="301807" y="1393919"/>
              <a:ext cx="2992505" cy="3323987"/>
            </a:xfrm>
            <a:prstGeom prst="rect">
              <a:avLst/>
            </a:prstGeom>
          </p:spPr>
          <p:txBody>
            <a:bodyPr wrap="square">
              <a:spAutoFit/>
            </a:bodyPr>
            <a:lstStyle/>
            <a:p>
              <a:r>
                <a:rPr lang="en-US" sz="1400" dirty="0"/>
                <a:t>Bonding driver: is an open source </a:t>
              </a:r>
            </a:p>
            <a:p>
              <a:r>
                <a:rPr lang="en-US" sz="1400" dirty="0"/>
                <a:t>driver used for bonding multiple </a:t>
              </a:r>
            </a:p>
            <a:p>
              <a:r>
                <a:rPr lang="en-US" sz="1400" dirty="0"/>
                <a:t>network interfaces</a:t>
              </a:r>
            </a:p>
            <a:p>
              <a:pPr marL="285750" indent="-285750">
                <a:buFont typeface="Arial" panose="020B0604020202020204" pitchFamily="34" charset="0"/>
                <a:buChar char="•"/>
              </a:pPr>
              <a:r>
                <a:rPr lang="en-US" sz="1400" dirty="0"/>
                <a:t>Allows exposing a single IP/MAC address towards network stack</a:t>
              </a:r>
            </a:p>
            <a:p>
              <a:pPr marL="285750" indent="-285750">
                <a:buFont typeface="Arial" panose="020B0604020202020204" pitchFamily="34" charset="0"/>
                <a:buChar char="•"/>
              </a:pPr>
              <a:r>
                <a:rPr lang="en-US" sz="1400" dirty="0"/>
                <a:t>We use existing driver as-is to implement FST data path </a:t>
              </a:r>
            </a:p>
            <a:p>
              <a:r>
                <a:rPr lang="en-US" sz="1400" dirty="0"/>
                <a:t>      switching</a:t>
              </a:r>
            </a:p>
            <a:p>
              <a:endParaRPr lang="en-US" sz="1400" dirty="0"/>
            </a:p>
            <a:p>
              <a:r>
                <a:rPr lang="en-US" sz="1400" dirty="0"/>
                <a:t>FST Manager: implements data switching policy</a:t>
              </a:r>
            </a:p>
            <a:p>
              <a:endParaRPr lang="en-US" sz="1400" dirty="0"/>
            </a:p>
            <a:p>
              <a:r>
                <a:rPr lang="en-US" sz="1400" dirty="0"/>
                <a:t>Supplicant: Single instance manages both interfaces to control FST state machine </a:t>
              </a:r>
            </a:p>
          </p:txBody>
        </p:sp>
      </p:grpSp>
    </p:spTree>
    <p:extLst>
      <p:ext uri="{BB962C8B-B14F-4D97-AF65-F5344CB8AC3E}">
        <p14:creationId xmlns:p14="http://schemas.microsoft.com/office/powerpoint/2010/main" val="1776954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353312"/>
            <a:ext cx="8386753" cy="5061139"/>
          </a:xfrm>
        </p:spPr>
        <p:txBody>
          <a:bodyPr>
            <a:normAutofit fontScale="85000" lnSpcReduction="20000"/>
          </a:bodyPr>
          <a:lstStyle/>
          <a:p>
            <a:r>
              <a:rPr lang="en-US" dirty="0"/>
              <a:t>Multiband architecture in </a:t>
            </a:r>
            <a:r>
              <a:rPr lang="en-US" dirty="0" err="1"/>
              <a:t>revmd</a:t>
            </a:r>
            <a:r>
              <a:rPr lang="en-US" dirty="0"/>
              <a:t> is sufficiently general and allows scope for any new innovation to support 11be multi-link or carrier aggregation capabilities</a:t>
            </a:r>
          </a:p>
          <a:p>
            <a:r>
              <a:rPr lang="en-US" dirty="0"/>
              <a:t>In case the group wants to use FST, then there is a need to modify the transparent FST to adapt it to the concept of (maybe having multiple MAC addresses although this concept is extended in bonding driver of </a:t>
            </a:r>
            <a:r>
              <a:rPr lang="en-US" dirty="0" err="1"/>
              <a:t>linux</a:t>
            </a:r>
            <a:r>
              <a:rPr lang="en-US" dirty="0"/>
              <a:t> kernel 2.0)</a:t>
            </a:r>
          </a:p>
          <a:p>
            <a:pPr lvl="1"/>
            <a:r>
              <a:rPr lang="en-US" dirty="0"/>
              <a:t>Multiband management entity or bonding driver that is already present presents one MAC SAP to higher layers </a:t>
            </a:r>
          </a:p>
          <a:p>
            <a:r>
              <a:rPr lang="en-US" dirty="0"/>
              <a:t>Need to clearly spell that security and other control actions in one band will automatically apply in multiple bands</a:t>
            </a:r>
          </a:p>
          <a:p>
            <a:pPr lvl="1"/>
            <a:r>
              <a:rPr lang="en-US" dirty="0"/>
              <a:t>OCT is there in specification and may need to be simplified</a:t>
            </a:r>
          </a:p>
          <a:p>
            <a:r>
              <a:rPr lang="en-US" dirty="0"/>
              <a:t>Additionally at higher layer, MPTCP exists and can aggregate links across technologies and is active in most of the cellular and laptop products</a:t>
            </a:r>
          </a:p>
          <a:p>
            <a:pPr lvl="1"/>
            <a:r>
              <a:rPr lang="en-US" dirty="0"/>
              <a:t>Most smartphones manufactured after 2016 support it</a:t>
            </a:r>
          </a:p>
          <a:p>
            <a:r>
              <a:rPr lang="en-US" dirty="0"/>
              <a:t>Based on above points, new architecture as proposed in 0823/19 needs further study if those architecture concepts are really required and wants to group to defer any </a:t>
            </a:r>
            <a:r>
              <a:rPr lang="en-US" dirty="0" err="1"/>
              <a:t>strawpolls</a:t>
            </a:r>
            <a:endParaRPr lang="en-US" dirty="0"/>
          </a:p>
          <a:p>
            <a:endParaRPr lang="en-US" dirty="0"/>
          </a:p>
          <a:p>
            <a:pPr marL="457200" lvl="1" indent="0">
              <a:buNone/>
            </a:pPr>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21</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Summary</a:t>
            </a:r>
          </a:p>
        </p:txBody>
      </p:sp>
    </p:spTree>
    <p:extLst>
      <p:ext uri="{BB962C8B-B14F-4D97-AF65-F5344CB8AC3E}">
        <p14:creationId xmlns:p14="http://schemas.microsoft.com/office/powerpoint/2010/main" val="3543607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33524"/>
            <a:ext cx="8386753" cy="4880927"/>
          </a:xfrm>
        </p:spPr>
        <p:txBody>
          <a:bodyPr>
            <a:normAutofit/>
          </a:bodyPr>
          <a:lstStyle/>
          <a:p>
            <a:r>
              <a:rPr lang="en-US" dirty="0"/>
              <a:t>[1] </a:t>
            </a:r>
            <a:r>
              <a:rPr lang="en-US" dirty="0">
                <a:hlinkClick r:id="rId2"/>
              </a:rPr>
              <a:t>https://www.wi-fi.org/discover-wi-fi/wi-fi-agile-multiband</a:t>
            </a:r>
            <a:endParaRPr lang="en-US" dirty="0"/>
          </a:p>
          <a:p>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References</a:t>
            </a:r>
          </a:p>
        </p:txBody>
      </p:sp>
    </p:spTree>
    <p:extLst>
      <p:ext uri="{BB962C8B-B14F-4D97-AF65-F5344CB8AC3E}">
        <p14:creationId xmlns:p14="http://schemas.microsoft.com/office/powerpoint/2010/main" val="261161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The following are the usage models envisioned for MBMC operation</a:t>
            </a:r>
          </a:p>
          <a:p>
            <a:pPr lvl="1"/>
            <a:r>
              <a:rPr lang="en-US" dirty="0"/>
              <a:t>Let us look at the typical spectrum below (just representative only)</a:t>
            </a:r>
          </a:p>
          <a:p>
            <a:pPr lvl="1"/>
            <a:endParaRPr lang="en-US" dirty="0"/>
          </a:p>
          <a:p>
            <a:pPr lvl="1"/>
            <a:endParaRPr lang="en-US" dirty="0"/>
          </a:p>
          <a:p>
            <a:endParaRPr lang="en-US" dirty="0"/>
          </a:p>
          <a:p>
            <a:r>
              <a:rPr lang="en-US" dirty="0"/>
              <a:t>The BSS may be formed in any single band or can be formed with multiple band aggregation</a:t>
            </a:r>
          </a:p>
          <a:p>
            <a:pPr lvl="1"/>
            <a:r>
              <a:rPr lang="en-US" dirty="0"/>
              <a:t>There are pros and cons of the above</a:t>
            </a:r>
          </a:p>
          <a:p>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a:t>Sai (Cypress)</a:t>
            </a:r>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Usage Models from Channels Perspective</a:t>
            </a:r>
          </a:p>
        </p:txBody>
      </p:sp>
      <p:pic>
        <p:nvPicPr>
          <p:cNvPr id="7" name="Picture 6">
            <a:extLst>
              <a:ext uri="{FF2B5EF4-FFF2-40B4-BE49-F238E27FC236}">
                <a16:creationId xmlns:a16="http://schemas.microsoft.com/office/drawing/2014/main" id="{04941878-2A18-4ADA-A9C1-4F5EE6EE58A9}"/>
              </a:ext>
            </a:extLst>
          </p:cNvPr>
          <p:cNvPicPr>
            <a:picLocks noChangeAspect="1"/>
          </p:cNvPicPr>
          <p:nvPr/>
        </p:nvPicPr>
        <p:blipFill>
          <a:blip r:embed="rId2"/>
          <a:stretch>
            <a:fillRect/>
          </a:stretch>
        </p:blipFill>
        <p:spPr>
          <a:xfrm>
            <a:off x="983212" y="2720903"/>
            <a:ext cx="7560648" cy="1107385"/>
          </a:xfrm>
          <a:prstGeom prst="rect">
            <a:avLst/>
          </a:prstGeom>
        </p:spPr>
      </p:pic>
    </p:spTree>
    <p:extLst>
      <p:ext uri="{BB962C8B-B14F-4D97-AF65-F5344CB8AC3E}">
        <p14:creationId xmlns:p14="http://schemas.microsoft.com/office/powerpoint/2010/main" val="3315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lnSpcReduction="10000"/>
          </a:bodyPr>
          <a:lstStyle/>
          <a:p>
            <a:r>
              <a:rPr lang="en-US" dirty="0"/>
              <a:t>Today’s 802.11a/b/n/ac/ax operate fully in only one band</a:t>
            </a:r>
          </a:p>
          <a:p>
            <a:r>
              <a:rPr lang="en-US" dirty="0"/>
              <a:t>There are two modes of operation today in Single Band</a:t>
            </a:r>
          </a:p>
          <a:p>
            <a:pPr lvl="1"/>
            <a:r>
              <a:rPr lang="en-US" dirty="0"/>
              <a:t>Single band contiguous </a:t>
            </a:r>
          </a:p>
          <a:p>
            <a:pPr lvl="2"/>
            <a:r>
              <a:rPr lang="en-US" dirty="0"/>
              <a:t>Ex: 20 MHz BSS or 40 MHz BSS or 80 MHz BSS or 160 MHz BSS</a:t>
            </a:r>
          </a:p>
          <a:p>
            <a:pPr lvl="1"/>
            <a:r>
              <a:rPr lang="en-US" dirty="0"/>
              <a:t>Single band non-contiguous</a:t>
            </a:r>
          </a:p>
          <a:p>
            <a:pPr lvl="2"/>
            <a:r>
              <a:rPr lang="en-US" dirty="0"/>
              <a:t>Ex: 80+80 MHz BSS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1"/>
            <a:r>
              <a:rPr lang="en-US" dirty="0"/>
              <a:t>Routers are available for above devices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a:xfrm flipH="1">
            <a:off x="5791199" y="6475413"/>
            <a:ext cx="2752661" cy="369332"/>
          </a:xfrm>
        </p:spPr>
        <p:txBody>
          <a:bodyPr/>
          <a:lstStyle/>
          <a:p>
            <a:pPr>
              <a:defRPr/>
            </a:pPr>
            <a:r>
              <a:rPr lang="en-US" dirty="0"/>
              <a:t>Sai (Cypress)</a:t>
            </a:r>
          </a:p>
          <a:p>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Single Band Operation</a:t>
            </a:r>
          </a:p>
        </p:txBody>
      </p:sp>
      <p:pic>
        <p:nvPicPr>
          <p:cNvPr id="8" name="Picture 7">
            <a:extLst>
              <a:ext uri="{FF2B5EF4-FFF2-40B4-BE49-F238E27FC236}">
                <a16:creationId xmlns:a16="http://schemas.microsoft.com/office/drawing/2014/main" id="{BB08B1DD-706A-43B4-9650-C36857067349}"/>
              </a:ext>
            </a:extLst>
          </p:cNvPr>
          <p:cNvPicPr>
            <a:picLocks noChangeAspect="1"/>
          </p:cNvPicPr>
          <p:nvPr/>
        </p:nvPicPr>
        <p:blipFill>
          <a:blip r:embed="rId2"/>
          <a:stretch>
            <a:fillRect/>
          </a:stretch>
        </p:blipFill>
        <p:spPr>
          <a:xfrm>
            <a:off x="261947" y="3652020"/>
            <a:ext cx="8527902" cy="2303772"/>
          </a:xfrm>
          <a:prstGeom prst="rect">
            <a:avLst/>
          </a:prstGeom>
        </p:spPr>
      </p:pic>
    </p:spTree>
    <p:extLst>
      <p:ext uri="{BB962C8B-B14F-4D97-AF65-F5344CB8AC3E}">
        <p14:creationId xmlns:p14="http://schemas.microsoft.com/office/powerpoint/2010/main" val="353209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Can form BSS across multiple bands</a:t>
            </a:r>
          </a:p>
          <a:p>
            <a:r>
              <a:rPr lang="en-US" dirty="0"/>
              <a:t>Two ways of Operation</a:t>
            </a:r>
          </a:p>
          <a:p>
            <a:pPr lvl="1"/>
            <a:r>
              <a:rPr lang="en-US" dirty="0"/>
              <a:t>Concurrent asynchronous</a:t>
            </a:r>
          </a:p>
          <a:p>
            <a:pPr lvl="1"/>
            <a:r>
              <a:rPr lang="en-US" dirty="0"/>
              <a:t>Concurrent synchronous</a:t>
            </a:r>
          </a:p>
          <a:p>
            <a:pPr lvl="2"/>
            <a:r>
              <a:rPr lang="en-US" dirty="0"/>
              <a:t>In both cases, we can have APs and non AP STAs and depending on what device is capable we can see few deployment scenarios</a:t>
            </a:r>
          </a:p>
          <a:p>
            <a:r>
              <a:rPr lang="en-US" dirty="0"/>
              <a:t>Isn't FST already doing part of it?</a:t>
            </a:r>
          </a:p>
          <a:p>
            <a:pPr lvl="1"/>
            <a:r>
              <a:rPr lang="en-US" dirty="0"/>
              <a:t>Is FST sufficient or not?</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Multi Band Operation</a:t>
            </a:r>
          </a:p>
        </p:txBody>
      </p:sp>
    </p:spTree>
    <p:extLst>
      <p:ext uri="{BB962C8B-B14F-4D97-AF65-F5344CB8AC3E}">
        <p14:creationId xmlns:p14="http://schemas.microsoft.com/office/powerpoint/2010/main" val="160425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6" y="1353312"/>
            <a:ext cx="6245534" cy="5061139"/>
          </a:xfrm>
        </p:spPr>
        <p:txBody>
          <a:bodyPr>
            <a:normAutofit/>
          </a:bodyPr>
          <a:lstStyle/>
          <a:p>
            <a:r>
              <a:rPr lang="en-US" dirty="0"/>
              <a:t>Concurrent asynchronous devices have multiband concurrent operation</a:t>
            </a:r>
          </a:p>
          <a:p>
            <a:pPr lvl="1"/>
            <a:r>
              <a:rPr lang="en-US" dirty="0">
                <a:solidFill>
                  <a:srgbClr val="FF0000"/>
                </a:solidFill>
              </a:rPr>
              <a:t>Each band operates independently and simultaneously</a:t>
            </a:r>
          </a:p>
          <a:p>
            <a:pPr lvl="2"/>
            <a:r>
              <a:rPr lang="en-US" dirty="0"/>
              <a:t>Dual band and triband concurrent routers</a:t>
            </a:r>
          </a:p>
          <a:p>
            <a:pPr lvl="1"/>
            <a:r>
              <a:rPr lang="en-US" dirty="0"/>
              <a:t>Different non-AP STA devices can be connected to different APs in the collocated device</a:t>
            </a:r>
          </a:p>
          <a:p>
            <a:pPr lvl="1"/>
            <a:r>
              <a:rPr lang="en-US" dirty="0"/>
              <a:t>May use BTM Request (802.11v) to transfer from one band to another band</a:t>
            </a:r>
          </a:p>
          <a:p>
            <a:pPr lvl="1"/>
            <a:r>
              <a:rPr lang="en-US" dirty="0"/>
              <a:t>A concurrent asynchronous non AP STA may transfer one of its streams from one band to another to enhance user experience</a:t>
            </a:r>
          </a:p>
          <a:p>
            <a:pPr lvl="2"/>
            <a:r>
              <a:rPr lang="en-US" dirty="0"/>
              <a:t>Delay, packet loss, jitter, load balancing </a:t>
            </a:r>
            <a:r>
              <a:rPr lang="en-US" dirty="0" err="1"/>
              <a:t>etc</a:t>
            </a:r>
            <a:endParaRPr lang="en-US" dirty="0"/>
          </a:p>
          <a:p>
            <a:pPr lvl="2"/>
            <a:r>
              <a:rPr lang="en-US" dirty="0"/>
              <a:t>FST protocol can be used</a:t>
            </a:r>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Asynchronous</a:t>
            </a:r>
          </a:p>
        </p:txBody>
      </p:sp>
      <p:pic>
        <p:nvPicPr>
          <p:cNvPr id="7" name="Picture 6">
            <a:extLst>
              <a:ext uri="{FF2B5EF4-FFF2-40B4-BE49-F238E27FC236}">
                <a16:creationId xmlns:a16="http://schemas.microsoft.com/office/drawing/2014/main" id="{F457E09F-85D8-4952-9143-AE12E30E0A3E}"/>
              </a:ext>
            </a:extLst>
          </p:cNvPr>
          <p:cNvPicPr>
            <a:picLocks noChangeAspect="1"/>
          </p:cNvPicPr>
          <p:nvPr/>
        </p:nvPicPr>
        <p:blipFill>
          <a:blip r:embed="rId2"/>
          <a:stretch>
            <a:fillRect/>
          </a:stretch>
        </p:blipFill>
        <p:spPr>
          <a:xfrm>
            <a:off x="5966756" y="2547769"/>
            <a:ext cx="3108368" cy="3633216"/>
          </a:xfrm>
          <a:prstGeom prst="rect">
            <a:avLst/>
          </a:prstGeom>
        </p:spPr>
      </p:pic>
    </p:spTree>
    <p:extLst>
      <p:ext uri="{BB962C8B-B14F-4D97-AF65-F5344CB8AC3E}">
        <p14:creationId xmlns:p14="http://schemas.microsoft.com/office/powerpoint/2010/main" val="6095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11972" y="1177069"/>
            <a:ext cx="5959736" cy="5390677"/>
          </a:xfrm>
        </p:spPr>
        <p:txBody>
          <a:bodyPr>
            <a:normAutofit fontScale="92500" lnSpcReduction="10000"/>
          </a:bodyPr>
          <a:lstStyle/>
          <a:p>
            <a:r>
              <a:rPr lang="en-US" dirty="0"/>
              <a:t>Concurrent synchronous devices have multiband concurrent operation</a:t>
            </a:r>
          </a:p>
          <a:p>
            <a:pPr lvl="1"/>
            <a:r>
              <a:rPr lang="en-US" dirty="0">
                <a:solidFill>
                  <a:srgbClr val="FF0000"/>
                </a:solidFill>
              </a:rPr>
              <a:t>All bands and operating channels are combined to present a single BSS</a:t>
            </a:r>
          </a:p>
          <a:p>
            <a:pPr lvl="2"/>
            <a:r>
              <a:rPr lang="en-US" dirty="0"/>
              <a:t>Can consider today’s 80+80 MHz operation in one band as an example although this concept extends to multiple bands</a:t>
            </a:r>
          </a:p>
          <a:p>
            <a:pPr lvl="1"/>
            <a:r>
              <a:rPr lang="en-US" dirty="0"/>
              <a:t>The maximum bandwidth 802.11be is touting is 320 MHz</a:t>
            </a:r>
          </a:p>
          <a:p>
            <a:pPr lvl="1"/>
            <a:r>
              <a:rPr lang="en-US" dirty="0"/>
              <a:t>The operation of the concurrent synchronous device is similar to what we see as 160 MHz operation in a single BSS with 80+80 MHz</a:t>
            </a:r>
          </a:p>
          <a:p>
            <a:pPr lvl="2"/>
            <a:r>
              <a:rPr lang="en-US" dirty="0"/>
              <a:t>Will have primary and secondary channels</a:t>
            </a:r>
          </a:p>
          <a:p>
            <a:pPr lvl="1"/>
            <a:r>
              <a:rPr lang="en-US" dirty="0"/>
              <a:t>Non AP STA devices may operate on entire bands/channels as the AP to which they are associated or operate in one band/channels or partial multiple bands/channels</a:t>
            </a:r>
          </a:p>
          <a:p>
            <a:pPr lvl="2"/>
            <a:r>
              <a:rPr lang="en-US" dirty="0"/>
              <a:t>Ex: 80 MHz STA associated with 160 MHz AP today</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16350"/>
            <a:ext cx="7772400" cy="667512"/>
          </a:xfrm>
        </p:spPr>
        <p:txBody>
          <a:bodyPr/>
          <a:lstStyle/>
          <a:p>
            <a:r>
              <a:rPr lang="en-US" dirty="0"/>
              <a:t>Concurrent Synchronous</a:t>
            </a:r>
          </a:p>
        </p:txBody>
      </p:sp>
      <p:pic>
        <p:nvPicPr>
          <p:cNvPr id="9" name="Picture 8">
            <a:extLst>
              <a:ext uri="{FF2B5EF4-FFF2-40B4-BE49-F238E27FC236}">
                <a16:creationId xmlns:a16="http://schemas.microsoft.com/office/drawing/2014/main" id="{77071EFD-6B05-4D31-88A4-30FCAF25E290}"/>
              </a:ext>
            </a:extLst>
          </p:cNvPr>
          <p:cNvPicPr>
            <a:picLocks noChangeAspect="1"/>
          </p:cNvPicPr>
          <p:nvPr/>
        </p:nvPicPr>
        <p:blipFill>
          <a:blip r:embed="rId2"/>
          <a:stretch>
            <a:fillRect/>
          </a:stretch>
        </p:blipFill>
        <p:spPr>
          <a:xfrm>
            <a:off x="5931053" y="1063629"/>
            <a:ext cx="3186563" cy="5341801"/>
          </a:xfrm>
          <a:prstGeom prst="rect">
            <a:avLst/>
          </a:prstGeom>
        </p:spPr>
      </p:pic>
    </p:spTree>
    <p:extLst>
      <p:ext uri="{BB962C8B-B14F-4D97-AF65-F5344CB8AC3E}">
        <p14:creationId xmlns:p14="http://schemas.microsoft.com/office/powerpoint/2010/main" val="281237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7127660" cy="5306767"/>
          </a:xfrm>
        </p:spPr>
        <p:txBody>
          <a:bodyPr>
            <a:normAutofit fontScale="85000" lnSpcReduction="20000"/>
          </a:bodyPr>
          <a:lstStyle/>
          <a:p>
            <a:r>
              <a:rPr lang="en-US" dirty="0">
                <a:solidFill>
                  <a:srgbClr val="00B050"/>
                </a:solidFill>
              </a:rPr>
              <a:t>AP Asynchronous concurrent and non AP STA has support for multiple band/channel but can operate on only one band/channel at any instant</a:t>
            </a:r>
          </a:p>
          <a:p>
            <a:pPr lvl="1"/>
            <a:r>
              <a:rPr lang="en-US" dirty="0"/>
              <a:t>Ex; AP operates on 20 MHz BSS 1 in 2.4 GHz, 80 MHz BSS 2 in 5 GHz and 80 MHz BSS in 6 GHz</a:t>
            </a:r>
          </a:p>
          <a:p>
            <a:pPr lvl="1"/>
            <a:r>
              <a:rPr lang="en-US" dirty="0"/>
              <a:t>Ex: non AP STA has support for all three bands but can operate (connect) in only one band at a time</a:t>
            </a:r>
          </a:p>
          <a:p>
            <a:pPr lvl="1"/>
            <a:r>
              <a:rPr lang="en-US" dirty="0">
                <a:solidFill>
                  <a:srgbClr val="252B9D"/>
                </a:solidFill>
              </a:rPr>
              <a:t>Each band has unique MAC address</a:t>
            </a:r>
          </a:p>
          <a:p>
            <a:r>
              <a:rPr lang="en-US" dirty="0"/>
              <a:t>It is possible that the AP and/or non AP STA may decide to move all traffic or partial traffic from one band to another band to enhance user experience </a:t>
            </a:r>
          </a:p>
          <a:p>
            <a:r>
              <a:rPr lang="en-US" dirty="0"/>
              <a:t>This can be accomplished by FST or agile multiband [1]</a:t>
            </a:r>
          </a:p>
          <a:p>
            <a:pPr lvl="1"/>
            <a:r>
              <a:rPr lang="en-US" dirty="0"/>
              <a:t>Ex: STA based FST and Stream based FST</a:t>
            </a:r>
          </a:p>
          <a:p>
            <a:r>
              <a:rPr lang="en-US" dirty="0"/>
              <a:t>Block ACKs are independent depending on transparent or non transparent</a:t>
            </a:r>
          </a:p>
          <a:p>
            <a:pPr lvl="2"/>
            <a:r>
              <a:rPr lang="en-US" dirty="0"/>
              <a:t>IEEE Spec </a:t>
            </a:r>
            <a:r>
              <a:rPr lang="en-US" dirty="0" err="1"/>
              <a:t>revmd</a:t>
            </a:r>
            <a:r>
              <a:rPr lang="en-US" dirty="0"/>
              <a:t> 2.2 already covers it</a:t>
            </a:r>
          </a:p>
          <a:p>
            <a:r>
              <a:rPr lang="en-US" dirty="0">
                <a:solidFill>
                  <a:srgbClr val="FF0000"/>
                </a:solidFill>
              </a:rPr>
              <a:t>Helps QoS and load balancing and efficient in power savings from non AP STA perspective. Fast switching is also achieved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spTree>
    <p:extLst>
      <p:ext uri="{BB962C8B-B14F-4D97-AF65-F5344CB8AC3E}">
        <p14:creationId xmlns:p14="http://schemas.microsoft.com/office/powerpoint/2010/main" val="294383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605066" cy="5155806"/>
          </a:xfrm>
        </p:spPr>
        <p:txBody>
          <a:bodyPr>
            <a:normAutofit/>
          </a:bodyPr>
          <a:lstStyle/>
          <a:p>
            <a:r>
              <a:rPr lang="en-US" dirty="0"/>
              <a:t>Architecture of AP</a:t>
            </a:r>
          </a:p>
          <a:p>
            <a:endParaRPr lang="en-US" dirty="0"/>
          </a:p>
          <a:p>
            <a:endParaRPr lang="en-US" dirty="0"/>
          </a:p>
          <a:p>
            <a:endParaRPr lang="en-US" dirty="0"/>
          </a:p>
          <a:p>
            <a:endParaRPr lang="en-US" dirty="0"/>
          </a:p>
          <a:p>
            <a:endParaRPr lang="en-US" dirty="0"/>
          </a:p>
          <a:p>
            <a:r>
              <a:rPr lang="en-US" dirty="0"/>
              <a:t>Architecture of non AP STA</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a:xfrm>
            <a:off x="4342399" y="6505393"/>
            <a:ext cx="535403" cy="184666"/>
          </a:xfrm>
        </p:spPr>
        <p:txBody>
          <a:bodyPr/>
          <a:lstStyle/>
          <a:p>
            <a:r>
              <a:rPr lang="en-US" dirty="0"/>
              <a:t>Slide </a:t>
            </a:r>
            <a:fld id="{3099D1E7-2CFE-4362-BB72-AF97192842EA}" type="slidenum">
              <a:rPr lang="en-US" smtClean="0"/>
              <a:pPr/>
              <a:t>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a:xfrm flipH="1">
            <a:off x="5791199" y="6505393"/>
            <a:ext cx="2752661" cy="184666"/>
          </a:xfrm>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435892"/>
            <a:ext cx="1477406" cy="3166800"/>
          </a:xfrm>
          <a:prstGeom prst="rect">
            <a:avLst/>
          </a:prstGeom>
        </p:spPr>
      </p:pic>
      <p:pic>
        <p:nvPicPr>
          <p:cNvPr id="8" name="Picture 7">
            <a:extLst>
              <a:ext uri="{FF2B5EF4-FFF2-40B4-BE49-F238E27FC236}">
                <a16:creationId xmlns:a16="http://schemas.microsoft.com/office/drawing/2014/main" id="{B9E33700-0E8F-4AEA-BBEA-86B343B1E67A}"/>
              </a:ext>
            </a:extLst>
          </p:cNvPr>
          <p:cNvPicPr>
            <a:picLocks noChangeAspect="1"/>
          </p:cNvPicPr>
          <p:nvPr/>
        </p:nvPicPr>
        <p:blipFill>
          <a:blip r:embed="rId3"/>
          <a:stretch>
            <a:fillRect/>
          </a:stretch>
        </p:blipFill>
        <p:spPr>
          <a:xfrm>
            <a:off x="453898" y="1760413"/>
            <a:ext cx="6940190" cy="2162287"/>
          </a:xfrm>
          <a:prstGeom prst="rect">
            <a:avLst/>
          </a:prstGeom>
        </p:spPr>
      </p:pic>
      <p:pic>
        <p:nvPicPr>
          <p:cNvPr id="9" name="Picture 8">
            <a:extLst>
              <a:ext uri="{FF2B5EF4-FFF2-40B4-BE49-F238E27FC236}">
                <a16:creationId xmlns:a16="http://schemas.microsoft.com/office/drawing/2014/main" id="{075722D4-E4D8-4C86-A743-7D414EB8F1B5}"/>
              </a:ext>
            </a:extLst>
          </p:cNvPr>
          <p:cNvPicPr>
            <a:picLocks noChangeAspect="1"/>
          </p:cNvPicPr>
          <p:nvPr/>
        </p:nvPicPr>
        <p:blipFill>
          <a:blip r:embed="rId4"/>
          <a:stretch>
            <a:fillRect/>
          </a:stretch>
        </p:blipFill>
        <p:spPr>
          <a:xfrm>
            <a:off x="2285025" y="4466952"/>
            <a:ext cx="3233904" cy="1957943"/>
          </a:xfrm>
          <a:prstGeom prst="rect">
            <a:avLst/>
          </a:prstGeom>
        </p:spPr>
      </p:pic>
      <p:sp>
        <p:nvSpPr>
          <p:cNvPr id="10" name="TextBox 9">
            <a:extLst>
              <a:ext uri="{FF2B5EF4-FFF2-40B4-BE49-F238E27FC236}">
                <a16:creationId xmlns:a16="http://schemas.microsoft.com/office/drawing/2014/main" id="{1FE6C4CB-8AF6-4459-B5C6-A78A78F1D038}"/>
              </a:ext>
            </a:extLst>
          </p:cNvPr>
          <p:cNvSpPr txBox="1"/>
          <p:nvPr/>
        </p:nvSpPr>
        <p:spPr>
          <a:xfrm>
            <a:off x="5827204" y="4845758"/>
            <a:ext cx="1602744" cy="1477328"/>
          </a:xfrm>
          <a:prstGeom prst="rect">
            <a:avLst/>
          </a:prstGeom>
          <a:noFill/>
        </p:spPr>
        <p:txBody>
          <a:bodyPr wrap="square" rtlCol="0">
            <a:spAutoFit/>
          </a:bodyPr>
          <a:lstStyle/>
          <a:p>
            <a:r>
              <a:rPr lang="en-US" dirty="0"/>
              <a:t>General STA architecture of STA from </a:t>
            </a:r>
            <a:r>
              <a:rPr lang="en-US" dirty="0" err="1"/>
              <a:t>revmd</a:t>
            </a:r>
            <a:r>
              <a:rPr lang="en-US" dirty="0"/>
              <a:t> 2.3 section 4</a:t>
            </a:r>
          </a:p>
        </p:txBody>
      </p:sp>
      <p:sp>
        <p:nvSpPr>
          <p:cNvPr id="11" name="TextBox 10">
            <a:extLst>
              <a:ext uri="{FF2B5EF4-FFF2-40B4-BE49-F238E27FC236}">
                <a16:creationId xmlns:a16="http://schemas.microsoft.com/office/drawing/2014/main" id="{14A15003-3563-465D-90CA-6A14BB664A3C}"/>
              </a:ext>
            </a:extLst>
          </p:cNvPr>
          <p:cNvSpPr txBox="1"/>
          <p:nvPr/>
        </p:nvSpPr>
        <p:spPr>
          <a:xfrm>
            <a:off x="6675217" y="1068882"/>
            <a:ext cx="2303855" cy="1200329"/>
          </a:xfrm>
          <a:prstGeom prst="rect">
            <a:avLst/>
          </a:prstGeom>
          <a:noFill/>
        </p:spPr>
        <p:txBody>
          <a:bodyPr wrap="square" rtlCol="0">
            <a:spAutoFit/>
          </a:bodyPr>
          <a:lstStyle/>
          <a:p>
            <a:r>
              <a:rPr lang="en-US" dirty="0"/>
              <a:t>Multiband architecture of </a:t>
            </a:r>
            <a:r>
              <a:rPr lang="en-US" dirty="0" err="1"/>
              <a:t>revmd</a:t>
            </a:r>
            <a:r>
              <a:rPr lang="en-US" dirty="0"/>
              <a:t> 2.3 section 4.6 (non transparent FST)</a:t>
            </a:r>
          </a:p>
        </p:txBody>
      </p:sp>
    </p:spTree>
    <p:extLst>
      <p:ext uri="{BB962C8B-B14F-4D97-AF65-F5344CB8AC3E}">
        <p14:creationId xmlns:p14="http://schemas.microsoft.com/office/powerpoint/2010/main" val="427125107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10C255-1271-47BF-B015-BB64F0FC44CF}">
  <ds:schemaRefs>
    <ds:schemaRef ds:uri="office.server.policy"/>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4.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5.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161963</TotalTime>
  <Words>2145</Words>
  <Application>Microsoft Office PowerPoint</Application>
  <PresentationFormat>On-screen Show (4:3)</PresentationFormat>
  <Paragraphs>279</Paragraphs>
  <Slides>22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Times New Roman</vt:lpstr>
      <vt:lpstr>ACcord Submission Template</vt:lpstr>
      <vt:lpstr>Visio</vt:lpstr>
      <vt:lpstr>Multi-Band Multi-Channel Concept in IEEE 802.11be – A Simple Study</vt:lpstr>
      <vt:lpstr>Why Multi Band Multi Channel (MBMC)?</vt:lpstr>
      <vt:lpstr>Usage Models from Channels Perspective</vt:lpstr>
      <vt:lpstr>Single Band Operation</vt:lpstr>
      <vt:lpstr>Multi Band Operation</vt:lpstr>
      <vt:lpstr>Concurrent Asynchronous</vt:lpstr>
      <vt:lpstr>Concurrent Synchronous</vt:lpstr>
      <vt:lpstr>Scenario 1</vt:lpstr>
      <vt:lpstr>Scenario 1</vt:lpstr>
      <vt:lpstr>Scenario 2</vt:lpstr>
      <vt:lpstr>Scenario 2</vt:lpstr>
      <vt:lpstr>Scenario 3</vt:lpstr>
      <vt:lpstr>Scenario 3</vt:lpstr>
      <vt:lpstr>Scenario 4</vt:lpstr>
      <vt:lpstr>Scenario 5</vt:lpstr>
      <vt:lpstr>What is there in revmd?</vt:lpstr>
      <vt:lpstr>What is there in revmd?</vt:lpstr>
      <vt:lpstr>Similarities between 0823/19 and Current Architecture</vt:lpstr>
      <vt:lpstr>What is there in revmd?</vt:lpstr>
      <vt:lpstr>Practical Implementation</vt:lpstr>
      <vt:lpstr>Summary</vt:lpstr>
      <vt:lpstr>References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Saishankar Nandagopalan</cp:lastModifiedBy>
  <cp:revision>3214</cp:revision>
  <dcterms:created xsi:type="dcterms:W3CDTF">2012-05-29T15:24:34Z</dcterms:created>
  <dcterms:modified xsi:type="dcterms:W3CDTF">2019-09-17T02:44:59Z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