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48" r:id="rId2"/>
    <p:sldId id="580" r:id="rId3"/>
    <p:sldId id="581" r:id="rId4"/>
    <p:sldId id="591" r:id="rId5"/>
    <p:sldId id="582" r:id="rId6"/>
    <p:sldId id="585" r:id="rId7"/>
    <p:sldId id="593" r:id="rId8"/>
    <p:sldId id="592" r:id="rId9"/>
    <p:sldId id="589" r:id="rId10"/>
    <p:sldId id="557" r:id="rId11"/>
    <p:sldId id="594" r:id="rId12"/>
    <p:sldId id="58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5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33"/>
    <a:srgbClr val="FF9900"/>
    <a:srgbClr val="99CCFF"/>
    <a:srgbClr val="66CCFF"/>
    <a:srgbClr val="FF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111" d="100"/>
          <a:sy n="111" d="100"/>
        </p:scale>
        <p:origin x="1614" y="96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6" y="60"/>
      </p:cViewPr>
      <p:guideLst>
        <p:guide orient="horz" pos="295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Zhang, Marvell; etc.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9558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Hongyuan Zhang, Marvell;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2104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848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8485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802.11-19/1199r0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054828" y="6473309"/>
            <a:ext cx="15180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>
                <a:latin typeface="+mj-lt"/>
              </a:rPr>
              <a:t>Imran Latif (</a:t>
            </a:r>
            <a:r>
              <a:rPr lang="en-US" altLang="ko-KR" sz="1200" dirty="0" err="1">
                <a:latin typeface="+mj-lt"/>
              </a:rPr>
              <a:t>Quantenna</a:t>
            </a:r>
            <a:r>
              <a:rPr lang="en-US" altLang="ko-KR" sz="1200" dirty="0">
                <a:latin typeface="+mj-lt"/>
              </a:rPr>
              <a:t>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schelstraete@quantenna.com" TargetMode="External"/><Relationship Id="rId2" Type="http://schemas.openxmlformats.org/officeDocument/2006/relationships/hyperlink" Target="mailto:ilatif@quantenna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hwang@quantenna.com" TargetMode="External"/><Relationship Id="rId4" Type="http://schemas.openxmlformats.org/officeDocument/2006/relationships/hyperlink" Target="mailto:ddash@quantenna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 dirty="0"/>
              <a:t>Updated Channelization for 6 GHz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2019-07-14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59862" y="285508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448042"/>
              </p:ext>
            </p:extLst>
          </p:nvPr>
        </p:nvGraphicFramePr>
        <p:xfrm>
          <a:off x="119241" y="3505200"/>
          <a:ext cx="8491359" cy="2160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Imran Latif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Quantenna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Communications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1704 Automation Parkway, 95131,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San Jose, CA, USA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2"/>
                        </a:rPr>
                        <a:t>ilatif@quantenna.com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Sigurd Schelstraete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3"/>
                        </a:rPr>
                        <a:t>sschelstraete@quantenna.com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Debashis Dash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4"/>
                        </a:rPr>
                        <a:t>ddash@quantenna.com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Huizhao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5"/>
                        </a:rPr>
                        <a:t>hwang@quantenna.com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Date Placeholder 1">
            <a:extLst>
              <a:ext uri="{FF2B5EF4-FFF2-40B4-BE49-F238E27FC236}">
                <a16:creationId xmlns:a16="http://schemas.microsoft.com/office/drawing/2014/main" id="{2ADEBE6E-2E98-4D5F-97D5-BE8C21FC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raise an important point about channelization in the 6 GHz band</a:t>
            </a:r>
          </a:p>
          <a:p>
            <a:r>
              <a:rPr lang="en-US" dirty="0"/>
              <a:t>Current channelization is extremely in-efficient and is not fit for the future changes for the 6 GHz band</a:t>
            </a:r>
          </a:p>
          <a:p>
            <a:r>
              <a:rPr lang="en-US" dirty="0"/>
              <a:t>We propose to increase the guard-band on lower U-NII-5 from 10 to 20 MHz, shifting starting frequency from 5940 to 5950 MHz</a:t>
            </a:r>
          </a:p>
          <a:p>
            <a:r>
              <a:rPr lang="en-US" dirty="0"/>
              <a:t>Also we propose to have separate channelization for each U-NII band, thus introducing huge flexibility and addressing the uncertainties which are associated with Regulation of 6 GHz band worldwide. </a:t>
            </a: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12800" y="1727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10000"/>
              </a:lnSpc>
            </a:pP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C84392C-B12B-4CF5-A78B-964D752A7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F872855A-016A-4235-9EC8-38D0EB713D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C8A5C3-5552-40C2-ABA9-7239397A5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971316-F5FC-4333-9D04-5026C0BBB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proposed channelization where we present an efficient channelization dedicated to each U-NII band for 6 GHz band?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9C0C3-118B-4B3D-A569-07E5729BD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Jul, 2019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9102F-DE2E-415A-B612-56A62AAD5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0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246F3-4633-41A9-AF83-081993D45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CID 21378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BBC0F6C-42A4-4202-89BC-C133051F92A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123950" y="2371725"/>
          <a:ext cx="689610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r:id="rId3" imgW="6896174" imgH="2114484" progId="Excel.Sheet.12">
                  <p:embed/>
                </p:oleObj>
              </mc:Choice>
              <mc:Fallback>
                <p:oleObj name="Worksheet" r:id="rId3" imgW="6896174" imgH="2114484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BBC0F6C-42A4-4202-89BC-C133051F92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23950" y="2371725"/>
                        <a:ext cx="6896100" cy="211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0BC7FE56-D4A0-45F6-A067-31005664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18061-F6FD-45CD-8CDD-71A2F3520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44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22F617B-DEC7-4EDF-B163-1F03E3744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9D5EBB-1330-4B62-85E4-4DD117B7A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In 11-19/876 and </a:t>
            </a:r>
            <a:r>
              <a:rPr lang="en-US" sz="2400" dirty="0"/>
              <a:t>CID 21378</a:t>
            </a:r>
            <a:r>
              <a:rPr lang="en-US" sz="2400" kern="1200" dirty="0">
                <a:solidFill>
                  <a:prstClr val="black"/>
                </a:solidFill>
                <a:cs typeface="Arial"/>
              </a:rPr>
              <a:t> the channelization for 6 GHz was presented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endParaRPr lang="en-US" sz="2400" kern="1200" dirty="0">
              <a:solidFill>
                <a:prstClr val="black"/>
              </a:solidFill>
              <a:cs typeface="Arial"/>
            </a:endParaRP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Since 11ax supports operation in the 6 GHz band so channelization definition is of imperial importance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endParaRPr lang="en-US" sz="2400" kern="1200" dirty="0">
              <a:solidFill>
                <a:prstClr val="black"/>
              </a:solidFill>
              <a:cs typeface="Arial"/>
            </a:endParaRP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In 11-19/876 it was shown that current 6GHz proposed channelization is not efficient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endParaRPr lang="en-US" sz="2400" kern="1200" dirty="0">
              <a:solidFill>
                <a:prstClr val="black"/>
              </a:solidFill>
              <a:cs typeface="Arial"/>
            </a:endParaRP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Hence, we propose an update to the previously presented 6 GHz channelization</a:t>
            </a:r>
            <a:endParaRPr lang="en-US" sz="2400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C4E1D3-857F-4621-AD3D-425871A3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99C29-4B1A-4A95-909F-E3B7A1F9D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8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Channel Allocation in the 6 GHz in 11ax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FE281-56E2-438D-A29F-7EA47D2FE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dirty="0"/>
              <a:t>11ax D4.0 Section 27.3.22.2 defines the channel allocation in the 6 GHz band as,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resulting channelization, by applying this rule, is extremely challenging for both </a:t>
            </a:r>
          </a:p>
          <a:p>
            <a:pPr lvl="1"/>
            <a:r>
              <a:rPr lang="en-US" dirty="0"/>
              <a:t>the TX filter design</a:t>
            </a:r>
          </a:p>
          <a:p>
            <a:pPr lvl="1"/>
            <a:r>
              <a:rPr lang="en-US" dirty="0"/>
              <a:t>and RX filter design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99CAAE-0994-4846-B2D2-F43638218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726" y="2438400"/>
            <a:ext cx="7534747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36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372F40-7EC3-4103-B8D2-6ADD4E4FF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 GHz Uncertainties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97C81E-60FB-4CB2-92D0-3998CB7E0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/>
          <a:lstStyle/>
          <a:p>
            <a:r>
              <a:rPr lang="en-US" dirty="0"/>
              <a:t>Following uncertainties exist in the 6 GHz rule making today</a:t>
            </a:r>
          </a:p>
          <a:p>
            <a:pPr lvl="1"/>
            <a:r>
              <a:rPr lang="en-US" dirty="0"/>
              <a:t>USA</a:t>
            </a:r>
          </a:p>
          <a:p>
            <a:pPr lvl="2"/>
            <a:r>
              <a:rPr lang="en-US" dirty="0"/>
              <a:t>FCC is planning to open 1200 MHz of total band, dividing it in to 4 U-NII bands</a:t>
            </a:r>
          </a:p>
          <a:p>
            <a:pPr lvl="2"/>
            <a:r>
              <a:rPr lang="en-US" dirty="0"/>
              <a:t>Though FCC has not finalized the rule making, however, certain bands will most probably be under AFC control</a:t>
            </a:r>
          </a:p>
          <a:p>
            <a:pPr lvl="2"/>
            <a:r>
              <a:rPr lang="en-US" dirty="0"/>
              <a:t>Limitations due to this AFC are still unknown</a:t>
            </a:r>
          </a:p>
          <a:p>
            <a:pPr lvl="2"/>
            <a:r>
              <a:rPr lang="en-US" dirty="0"/>
              <a:t>AFC itself can take long time in finalization and by the time it will be fixed, 11ax standardization might have been finalized</a:t>
            </a:r>
          </a:p>
          <a:p>
            <a:pPr lvl="1"/>
            <a:r>
              <a:rPr lang="en-US" dirty="0"/>
              <a:t>Europe</a:t>
            </a:r>
          </a:p>
          <a:p>
            <a:pPr lvl="2"/>
            <a:r>
              <a:rPr lang="en-US" dirty="0"/>
              <a:t>EC is planning to open 500 MHz in 600 band but that will also take at least 2 – 3 years from now onwards.</a:t>
            </a:r>
          </a:p>
          <a:p>
            <a:pPr lvl="1"/>
            <a:r>
              <a:rPr lang="en-US" dirty="0"/>
              <a:t>Rest of the world</a:t>
            </a:r>
          </a:p>
          <a:p>
            <a:pPr lvl="2"/>
            <a:r>
              <a:rPr lang="en-US" dirty="0"/>
              <a:t>Far behind on 6 GHz for unlicensed as compared to USA and Europe</a:t>
            </a:r>
          </a:p>
          <a:p>
            <a:r>
              <a:rPr lang="en-US" dirty="0"/>
              <a:t>Due to this uncertain nature of rules for 6 GHz band makes it even more important that we should design channelization such that it is independent of rules to come.  </a:t>
            </a:r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425C1D-5E45-429A-8A38-B76D47207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Jul, 2019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DB292-D557-48F2-BC9E-47E326F5C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01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Channel Allocation in the 6 GHz in 11ax</a:t>
            </a:r>
            <a:r>
              <a:rPr lang="en-US" baseline="30000" dirty="0"/>
              <a:t>1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FD7D67B-7C79-42CC-8605-1B5CAF762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150978" cy="4495800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Starting frequency of 5940 MHz</a:t>
            </a:r>
          </a:p>
          <a:p>
            <a:pPr lvl="1"/>
            <a:r>
              <a:rPr lang="en-US" sz="1600" dirty="0"/>
              <a:t> Only 10 MHz of Guard band for U-NII-5</a:t>
            </a:r>
          </a:p>
          <a:p>
            <a:pPr lvl="1"/>
            <a:r>
              <a:rPr lang="en-US" sz="1600" dirty="0"/>
              <a:t>Challenging filter design</a:t>
            </a:r>
          </a:p>
          <a:p>
            <a:r>
              <a:rPr lang="en-US" sz="1800" dirty="0"/>
              <a:t>Channels can cross U-NII boundaries</a:t>
            </a:r>
          </a:p>
          <a:p>
            <a:r>
              <a:rPr lang="en-US" sz="1800" dirty="0"/>
              <a:t>In case U-NII-5 and 6 work under different regulatory rules</a:t>
            </a:r>
          </a:p>
          <a:p>
            <a:pPr lvl="1"/>
            <a:r>
              <a:rPr lang="en-US" sz="1600" dirty="0"/>
              <a:t>No 80 MHz channel in U-NII-6</a:t>
            </a:r>
          </a:p>
          <a:p>
            <a:pPr lvl="1"/>
            <a:r>
              <a:rPr lang="en-US" sz="1600" dirty="0"/>
              <a:t>Only one 40 MHz channel in U-NII-6</a:t>
            </a:r>
          </a:p>
          <a:p>
            <a:pPr marL="0" indent="0">
              <a:buNone/>
            </a:pPr>
            <a:r>
              <a:rPr lang="en-US" sz="1400" baseline="30000" dirty="0"/>
              <a:t>1</a:t>
            </a:r>
            <a:r>
              <a:rPr lang="en-US" sz="1400" dirty="0"/>
              <a:t> – Channel numbers in this Figure are shown as a continuation of 5GHz channel numbers</a:t>
            </a:r>
            <a:r>
              <a:rPr lang="en-US" sz="1800" dirty="0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B6EF6FF-5F88-45D5-AAB3-78044473B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803241"/>
              </p:ext>
            </p:extLst>
          </p:nvPr>
        </p:nvGraphicFramePr>
        <p:xfrm>
          <a:off x="0" y="1600200"/>
          <a:ext cx="9144009" cy="2362197"/>
        </p:xfrm>
        <a:graphic>
          <a:graphicData uri="http://schemas.openxmlformats.org/drawingml/2006/table">
            <a:tbl>
              <a:tblPr/>
              <a:tblGrid>
                <a:gridCol w="69637">
                  <a:extLst>
                    <a:ext uri="{9D8B030D-6E8A-4147-A177-3AD203B41FA5}">
                      <a16:colId xmlns:a16="http://schemas.microsoft.com/office/drawing/2014/main" val="1771250961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176693917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44974046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079440893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869169481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69664430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552369164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546591629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223081596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610981252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883014313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1827369368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310245798"/>
                    </a:ext>
                  </a:extLst>
                </a:gridCol>
                <a:gridCol w="113788">
                  <a:extLst>
                    <a:ext uri="{9D8B030D-6E8A-4147-A177-3AD203B41FA5}">
                      <a16:colId xmlns:a16="http://schemas.microsoft.com/office/drawing/2014/main" val="1989394645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1205683789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913128106"/>
                    </a:ext>
                  </a:extLst>
                </a:gridCol>
                <a:gridCol w="113788">
                  <a:extLst>
                    <a:ext uri="{9D8B030D-6E8A-4147-A177-3AD203B41FA5}">
                      <a16:colId xmlns:a16="http://schemas.microsoft.com/office/drawing/2014/main" val="2329015114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2558431659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1714630063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3578284886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2909698940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1902479656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259011239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888005783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1527642796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1503991721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279841301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1331844346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1985824670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655322725"/>
                    </a:ext>
                  </a:extLst>
                </a:gridCol>
                <a:gridCol w="206727">
                  <a:extLst>
                    <a:ext uri="{9D8B030D-6E8A-4147-A177-3AD203B41FA5}">
                      <a16:colId xmlns:a16="http://schemas.microsoft.com/office/drawing/2014/main" val="1128602999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1776598595"/>
                    </a:ext>
                  </a:extLst>
                </a:gridCol>
                <a:gridCol w="115969">
                  <a:extLst>
                    <a:ext uri="{9D8B030D-6E8A-4147-A177-3AD203B41FA5}">
                      <a16:colId xmlns:a16="http://schemas.microsoft.com/office/drawing/2014/main" val="2288195704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1209551984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1789092257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2761813033"/>
                    </a:ext>
                  </a:extLst>
                </a:gridCol>
                <a:gridCol w="80351">
                  <a:extLst>
                    <a:ext uri="{9D8B030D-6E8A-4147-A177-3AD203B41FA5}">
                      <a16:colId xmlns:a16="http://schemas.microsoft.com/office/drawing/2014/main" val="229317288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5018844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5710491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803581898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886006851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35249951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065534387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382819166"/>
                    </a:ext>
                  </a:extLst>
                </a:gridCol>
                <a:gridCol w="88166">
                  <a:extLst>
                    <a:ext uri="{9D8B030D-6E8A-4147-A177-3AD203B41FA5}">
                      <a16:colId xmlns:a16="http://schemas.microsoft.com/office/drawing/2014/main" val="803054697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474394927"/>
                    </a:ext>
                  </a:extLst>
                </a:gridCol>
                <a:gridCol w="88166">
                  <a:extLst>
                    <a:ext uri="{9D8B030D-6E8A-4147-A177-3AD203B41FA5}">
                      <a16:colId xmlns:a16="http://schemas.microsoft.com/office/drawing/2014/main" val="3482936095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182906354"/>
                    </a:ext>
                  </a:extLst>
                </a:gridCol>
                <a:gridCol w="88166">
                  <a:extLst>
                    <a:ext uri="{9D8B030D-6E8A-4147-A177-3AD203B41FA5}">
                      <a16:colId xmlns:a16="http://schemas.microsoft.com/office/drawing/2014/main" val="3443965322"/>
                    </a:ext>
                  </a:extLst>
                </a:gridCol>
                <a:gridCol w="115969">
                  <a:extLst>
                    <a:ext uri="{9D8B030D-6E8A-4147-A177-3AD203B41FA5}">
                      <a16:colId xmlns:a16="http://schemas.microsoft.com/office/drawing/2014/main" val="4038311405"/>
                    </a:ext>
                  </a:extLst>
                </a:gridCol>
                <a:gridCol w="67044">
                  <a:extLst>
                    <a:ext uri="{9D8B030D-6E8A-4147-A177-3AD203B41FA5}">
                      <a16:colId xmlns:a16="http://schemas.microsoft.com/office/drawing/2014/main" val="4226313366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777991437"/>
                    </a:ext>
                  </a:extLst>
                </a:gridCol>
                <a:gridCol w="88166">
                  <a:extLst>
                    <a:ext uri="{9D8B030D-6E8A-4147-A177-3AD203B41FA5}">
                      <a16:colId xmlns:a16="http://schemas.microsoft.com/office/drawing/2014/main" val="3353338365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514708971"/>
                    </a:ext>
                  </a:extLst>
                </a:gridCol>
                <a:gridCol w="88166">
                  <a:extLst>
                    <a:ext uri="{9D8B030D-6E8A-4147-A177-3AD203B41FA5}">
                      <a16:colId xmlns:a16="http://schemas.microsoft.com/office/drawing/2014/main" val="4195091964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817384540"/>
                    </a:ext>
                  </a:extLst>
                </a:gridCol>
                <a:gridCol w="88166">
                  <a:extLst>
                    <a:ext uri="{9D8B030D-6E8A-4147-A177-3AD203B41FA5}">
                      <a16:colId xmlns:a16="http://schemas.microsoft.com/office/drawing/2014/main" val="3590696407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821777619"/>
                    </a:ext>
                  </a:extLst>
                </a:gridCol>
                <a:gridCol w="88166">
                  <a:extLst>
                    <a:ext uri="{9D8B030D-6E8A-4147-A177-3AD203B41FA5}">
                      <a16:colId xmlns:a16="http://schemas.microsoft.com/office/drawing/2014/main" val="3246275952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047039482"/>
                    </a:ext>
                  </a:extLst>
                </a:gridCol>
                <a:gridCol w="88166">
                  <a:extLst>
                    <a:ext uri="{9D8B030D-6E8A-4147-A177-3AD203B41FA5}">
                      <a16:colId xmlns:a16="http://schemas.microsoft.com/office/drawing/2014/main" val="94703155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860447605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621005387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651624124"/>
                    </a:ext>
                  </a:extLst>
                </a:gridCol>
                <a:gridCol w="88166">
                  <a:extLst>
                    <a:ext uri="{9D8B030D-6E8A-4147-A177-3AD203B41FA5}">
                      <a16:colId xmlns:a16="http://schemas.microsoft.com/office/drawing/2014/main" val="2951115947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658610671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923895738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10126660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617796279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419633927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47028772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683220052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901835175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44283703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794357778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74071957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124036381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456086067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588602362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770152194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43281472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327566768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797427568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845880823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45868887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499524536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90983236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964855385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364139084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398555169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18981800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340667692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4092018915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74276229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880670185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493537163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865645002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39060170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644393878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80848859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535040454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93760359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693964669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666771179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288272097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077287171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65605113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883050897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485168075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859093106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786088944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719899366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857298640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829311158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405383389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451999105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437471905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3461275591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701276976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1225339576"/>
                    </a:ext>
                  </a:extLst>
                </a:gridCol>
                <a:gridCol w="69637">
                  <a:extLst>
                    <a:ext uri="{9D8B030D-6E8A-4147-A177-3AD203B41FA5}">
                      <a16:colId xmlns:a16="http://schemas.microsoft.com/office/drawing/2014/main" val="282979619"/>
                    </a:ext>
                  </a:extLst>
                </a:gridCol>
              </a:tblGrid>
              <a:tr h="284472">
                <a:tc gridSpan="5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U-NII-5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U-NII-6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U-NII-7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U-NII-8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248606"/>
                  </a:ext>
                </a:extLst>
              </a:tr>
              <a:tr h="2918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80324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811931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660913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411793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510266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60156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22017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32477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15273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826792"/>
                  </a:ext>
                </a:extLst>
              </a:tr>
              <a:tr h="165942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34792"/>
                  </a:ext>
                </a:extLst>
              </a:tr>
            </a:tbl>
          </a:graphicData>
        </a:graphic>
      </p:graphicFrame>
      <p:grpSp>
        <p:nvGrpSpPr>
          <p:cNvPr id="38" name="Group 37">
            <a:extLst>
              <a:ext uri="{FF2B5EF4-FFF2-40B4-BE49-F238E27FC236}">
                <a16:creationId xmlns:a16="http://schemas.microsoft.com/office/drawing/2014/main" id="{22632C96-290D-47B8-9C12-13B40EA1A8EA}"/>
              </a:ext>
            </a:extLst>
          </p:cNvPr>
          <p:cNvGrpSpPr/>
          <p:nvPr/>
        </p:nvGrpSpPr>
        <p:grpSpPr>
          <a:xfrm>
            <a:off x="8563679" y="4168864"/>
            <a:ext cx="381000" cy="1036598"/>
            <a:chOff x="4106728" y="4584477"/>
            <a:chExt cx="770072" cy="176507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8B267FA-E1E4-4A0B-9517-BEB483553C49}"/>
                </a:ext>
              </a:extLst>
            </p:cNvPr>
            <p:cNvSpPr/>
            <p:nvPr/>
          </p:nvSpPr>
          <p:spPr bwMode="auto">
            <a:xfrm>
              <a:off x="4111622" y="4953000"/>
              <a:ext cx="382589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E08D0D5-F114-4C90-B7A8-5BAD332E85C4}"/>
                </a:ext>
              </a:extLst>
            </p:cNvPr>
            <p:cNvSpPr/>
            <p:nvPr/>
          </p:nvSpPr>
          <p:spPr bwMode="auto">
            <a:xfrm>
              <a:off x="4494211" y="4953000"/>
              <a:ext cx="382589" cy="3048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BC42DA0-543E-4291-8AF6-5581750A0E13}"/>
                </a:ext>
              </a:extLst>
            </p:cNvPr>
            <p:cNvSpPr/>
            <p:nvPr/>
          </p:nvSpPr>
          <p:spPr bwMode="auto">
            <a:xfrm>
              <a:off x="4106728" y="5314795"/>
              <a:ext cx="382589" cy="304800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1A42EDA-01CF-423F-AA05-12B38B8E05BF}"/>
                </a:ext>
              </a:extLst>
            </p:cNvPr>
            <p:cNvSpPr/>
            <p:nvPr/>
          </p:nvSpPr>
          <p:spPr bwMode="auto">
            <a:xfrm>
              <a:off x="4489317" y="5314795"/>
              <a:ext cx="382589" cy="304800"/>
            </a:xfrm>
            <a:prstGeom prst="rect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7D85725-A7AB-4725-A481-847940AE4329}"/>
                </a:ext>
              </a:extLst>
            </p:cNvPr>
            <p:cNvSpPr/>
            <p:nvPr/>
          </p:nvSpPr>
          <p:spPr bwMode="auto">
            <a:xfrm>
              <a:off x="4106728" y="5681173"/>
              <a:ext cx="382589" cy="304800"/>
            </a:xfrm>
            <a:prstGeom prst="rect">
              <a:avLst/>
            </a:prstGeom>
            <a:solidFill>
              <a:srgbClr val="FF99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0C71D5F-2DBA-4042-84CE-136CA9927159}"/>
                </a:ext>
              </a:extLst>
            </p:cNvPr>
            <p:cNvSpPr/>
            <p:nvPr/>
          </p:nvSpPr>
          <p:spPr bwMode="auto">
            <a:xfrm>
              <a:off x="4489317" y="5681173"/>
              <a:ext cx="382589" cy="304800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FC73194-6A28-4BF3-B1C2-D7F9C0F45C6C}"/>
                </a:ext>
              </a:extLst>
            </p:cNvPr>
            <p:cNvSpPr/>
            <p:nvPr/>
          </p:nvSpPr>
          <p:spPr bwMode="auto">
            <a:xfrm>
              <a:off x="4106728" y="6044755"/>
              <a:ext cx="382589" cy="3048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23FFC45-ED30-4DBA-A0F7-87347B314446}"/>
                </a:ext>
              </a:extLst>
            </p:cNvPr>
            <p:cNvSpPr/>
            <p:nvPr/>
          </p:nvSpPr>
          <p:spPr bwMode="auto">
            <a:xfrm>
              <a:off x="4489317" y="6044755"/>
              <a:ext cx="382589" cy="304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4052715-3D8F-47D1-B07E-2A0F7E92B4A1}"/>
                </a:ext>
              </a:extLst>
            </p:cNvPr>
            <p:cNvSpPr/>
            <p:nvPr/>
          </p:nvSpPr>
          <p:spPr bwMode="auto">
            <a:xfrm>
              <a:off x="4114005" y="4584477"/>
              <a:ext cx="757901" cy="3048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185AE536-E6C2-4D64-B261-AF7BE4E13CA4}"/>
              </a:ext>
            </a:extLst>
          </p:cNvPr>
          <p:cNvSpPr txBox="1"/>
          <p:nvPr/>
        </p:nvSpPr>
        <p:spPr>
          <a:xfrm>
            <a:off x="6629400" y="4114800"/>
            <a:ext cx="20008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Center Frequency [MHz]</a:t>
            </a:r>
          </a:p>
          <a:p>
            <a:r>
              <a:rPr lang="en-US" sz="1400" dirty="0"/>
              <a:t>20 MHz Channels</a:t>
            </a:r>
          </a:p>
          <a:p>
            <a:r>
              <a:rPr lang="en-US" sz="1400" dirty="0"/>
              <a:t>40 MHz Channels</a:t>
            </a:r>
          </a:p>
          <a:p>
            <a:r>
              <a:rPr lang="en-US" sz="1400" dirty="0"/>
              <a:t>80 MHz Channels</a:t>
            </a:r>
          </a:p>
          <a:p>
            <a:r>
              <a:rPr lang="en-US" sz="1400" dirty="0"/>
              <a:t>160 MHz Channels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00189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Previously Proposed Channel Allocation in the 6 GHz in 11ax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FD7D67B-7C79-42CC-8605-1B5CAF762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Shifting the </a:t>
            </a:r>
            <a:r>
              <a:rPr lang="en-US" sz="1800" b="1" u="sng" dirty="0"/>
              <a:t>starting frequency </a:t>
            </a:r>
            <a:r>
              <a:rPr lang="en-US" sz="1800" dirty="0"/>
              <a:t>from 5940 to 5950 MHz provides 20 MHz of Guard band and,</a:t>
            </a:r>
          </a:p>
          <a:p>
            <a:pPr lvl="1"/>
            <a:r>
              <a:rPr lang="en-US" sz="1600" dirty="0"/>
              <a:t>More relaxed filter design</a:t>
            </a:r>
          </a:p>
          <a:p>
            <a:pPr lvl="1"/>
            <a:r>
              <a:rPr lang="en-US" sz="1600" dirty="0"/>
              <a:t>Similar to the U-NII-1 band</a:t>
            </a:r>
          </a:p>
          <a:p>
            <a:pPr lvl="1"/>
            <a:r>
              <a:rPr lang="en-US" sz="1600" dirty="0"/>
              <a:t>One complete 80 MHz channel in the U-NII-6 band</a:t>
            </a:r>
          </a:p>
          <a:p>
            <a:pPr lvl="1"/>
            <a:r>
              <a:rPr lang="en-US" sz="1600" dirty="0"/>
              <a:t>Two 40 MHz channels in the U-NII-6 band</a:t>
            </a:r>
          </a:p>
          <a:p>
            <a:pPr lvl="1"/>
            <a:r>
              <a:rPr lang="en-US" sz="1600" dirty="0"/>
              <a:t>The U-NII-5 band still has three 160 MHz channels</a:t>
            </a:r>
          </a:p>
          <a:p>
            <a:pPr marL="57150" indent="0">
              <a:buNone/>
            </a:pPr>
            <a:endParaRPr lang="en-US" sz="1600" baseline="30000" dirty="0"/>
          </a:p>
          <a:p>
            <a:pPr marL="57150" indent="0">
              <a:buNone/>
            </a:pPr>
            <a:r>
              <a:rPr lang="en-US" sz="1600" baseline="30000" dirty="0"/>
              <a:t>Note: In Europe 6 GHz band ends at 6425 MHz and shifting the channel by 10 MHz can impact the filter design on the higher end of the 6 GHz band in order to meet the European OOBE limits.  </a:t>
            </a:r>
          </a:p>
          <a:p>
            <a:pPr lvl="1"/>
            <a:endParaRPr lang="en-US" sz="16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E2A93DF-BFFD-412B-B860-53FF44EF0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054993"/>
              </p:ext>
            </p:extLst>
          </p:nvPr>
        </p:nvGraphicFramePr>
        <p:xfrm>
          <a:off x="0" y="1600200"/>
          <a:ext cx="9144022" cy="2362199"/>
        </p:xfrm>
        <a:graphic>
          <a:graphicData uri="http://schemas.openxmlformats.org/drawingml/2006/table">
            <a:tbl>
              <a:tblPr/>
              <a:tblGrid>
                <a:gridCol w="73152">
                  <a:extLst>
                    <a:ext uri="{9D8B030D-6E8A-4147-A177-3AD203B41FA5}">
                      <a16:colId xmlns:a16="http://schemas.microsoft.com/office/drawing/2014/main" val="70048093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8312415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19364733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48443247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8462917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35037357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689008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70291715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98537971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69185552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458417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348259911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697001625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82192292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136587371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58388199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62974649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56993148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11649155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097739891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414335884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154402651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40762574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618990022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74509420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140910254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278482530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94638384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322574553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8821263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16163204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086605342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321748603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8857225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49916255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96406496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98059430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3449031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5287007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41380034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74092982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77010271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89479578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27402067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68548382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7314732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17891958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89872291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16965555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5091922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7037405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25263646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51490094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778521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65094995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6661640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88884419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68664695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52036951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8230967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54521957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1574788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51060232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8297862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7945802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1585005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4470141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80465029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32437607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27294394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34748601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79464156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57829568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07135649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69698136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08728133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10328680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472226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7986968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86369723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48412753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3322928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58492362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12492483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8587982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38414648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22304518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95971048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92684517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80463486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6237460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5639046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8515319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20840398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9063628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0822596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51694510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86827191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54145702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52267985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1512417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09335050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4046892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66720193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2885423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1294990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93316575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00455233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46934291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4767414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1873814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16873386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79531870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05177539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76715469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00234911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54483221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71528195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19012131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27075672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834847156"/>
                    </a:ext>
                  </a:extLst>
                </a:gridCol>
              </a:tblGrid>
              <a:tr h="278210">
                <a:tc gridSpan="5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U-NII-5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U-NII-6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U-NII-7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U-NII-8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86044"/>
                  </a:ext>
                </a:extLst>
              </a:tr>
              <a:tr h="2782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037076"/>
                  </a:ext>
                </a:extLst>
              </a:tr>
              <a:tr h="193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092199"/>
                  </a:ext>
                </a:extLst>
              </a:tr>
              <a:tr h="252436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277324"/>
                  </a:ext>
                </a:extLst>
              </a:tr>
              <a:tr h="15456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020657"/>
                  </a:ext>
                </a:extLst>
              </a:tr>
              <a:tr h="193202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683942"/>
                  </a:ext>
                </a:extLst>
              </a:tr>
              <a:tr h="15456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772106"/>
                  </a:ext>
                </a:extLst>
              </a:tr>
              <a:tr h="193202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51737"/>
                  </a:ext>
                </a:extLst>
              </a:tr>
              <a:tr h="15456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441455"/>
                  </a:ext>
                </a:extLst>
              </a:tr>
              <a:tr h="193202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213324"/>
                  </a:ext>
                </a:extLst>
              </a:tr>
              <a:tr h="15456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213377"/>
                  </a:ext>
                </a:extLst>
              </a:tr>
              <a:tr h="16229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507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39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 Efficient Channel Allocation in the 6 GHz in 11ax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FD7D67B-7C79-42CC-8605-1B5CAF762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5057775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600" dirty="0"/>
              <a:t>In addition to shifting starting frequency by 10 MHz we propose to further perform channelization independently for each U-NII band. </a:t>
            </a:r>
          </a:p>
          <a:p>
            <a:r>
              <a:rPr lang="en-US" sz="1600" dirty="0"/>
              <a:t>This has multiple benefits</a:t>
            </a:r>
          </a:p>
          <a:p>
            <a:pPr lvl="1"/>
            <a:r>
              <a:rPr lang="en-US" sz="1400" dirty="0"/>
              <a:t>Same channelization can be used worldwide, e.g. , FCC’s U-NII 5 seems to be EU’s 6 GHz band so it is beneficial to design channelization which can work for all regions</a:t>
            </a:r>
          </a:p>
          <a:p>
            <a:pPr lvl="1"/>
            <a:r>
              <a:rPr lang="en-US" sz="1400" dirty="0"/>
              <a:t>If different bands are under different access rules (AFC control) this channelization still will perform better</a:t>
            </a:r>
          </a:p>
          <a:p>
            <a:pPr lvl="1"/>
            <a:r>
              <a:rPr lang="en-US" sz="1400" dirty="0"/>
              <a:t>Overall, there are always same number of channels even with this optimized proposal</a:t>
            </a:r>
          </a:p>
          <a:p>
            <a:pPr lvl="1"/>
            <a:r>
              <a:rPr lang="en-US" sz="1400" dirty="0"/>
              <a:t>Provides huge flexibility for U-NII 5 lower end and also facilitates the filter design for all different U-NII bands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08FAD22-467A-4934-94DE-5720B0A583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022540"/>
              </p:ext>
            </p:extLst>
          </p:nvPr>
        </p:nvGraphicFramePr>
        <p:xfrm>
          <a:off x="0" y="1600198"/>
          <a:ext cx="9143970" cy="2286001"/>
        </p:xfrm>
        <a:graphic>
          <a:graphicData uri="http://schemas.openxmlformats.org/drawingml/2006/table">
            <a:tbl>
              <a:tblPr/>
              <a:tblGrid>
                <a:gridCol w="75570">
                  <a:extLst>
                    <a:ext uri="{9D8B030D-6E8A-4147-A177-3AD203B41FA5}">
                      <a16:colId xmlns:a16="http://schemas.microsoft.com/office/drawing/2014/main" val="120112399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50736761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58251318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83512056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55121153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408331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3316568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82221628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76636021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55175736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59531788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08992995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28513247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75440795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77099943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15504639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96989995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42929683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45636474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90204624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22701273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73362760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71372555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94260369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11698514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25052773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52049773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50431018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6077536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38655618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4512377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05361218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64009823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64898230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23714272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04926459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09876535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11140074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5863124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80955369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69111499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98590685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21625819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4303909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00302222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8319381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56972356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40722444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38663134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51632682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78389616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22791921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73796373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6225779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08651820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1971255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75190260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36536462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87549803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12260723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63855693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71128958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89077161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63353594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4344638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54113556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72204497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88995285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79366092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78178708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96540402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65039801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02059577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87028740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97140664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25833017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79464196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98608107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86619096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85938326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91804256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85423767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60070130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53528823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80564357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80475278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08259311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8245843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13776480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43281827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64495245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30490303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34080445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68015829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73051732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69081385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54979400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92399866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19796166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02615981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31381973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0959587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27846388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85732376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0188806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58660028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39345195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88667946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0833381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94809167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58618841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96777130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51112662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40486570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13577093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61416930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70615397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94615310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50164969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35045510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13611348"/>
                    </a:ext>
                  </a:extLst>
                </a:gridCol>
              </a:tblGrid>
              <a:tr h="181029">
                <a:tc gridSpan="50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U-NII-5</a:t>
                      </a:r>
                    </a:p>
                  </a:txBody>
                  <a:tcPr marL="2409" marR="2409" marT="2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U-NII-6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5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U-NII-7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6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U-NII-8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128831"/>
                  </a:ext>
                </a:extLst>
              </a:tr>
              <a:tr h="28821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5935</a:t>
                      </a:r>
                    </a:p>
                  </a:txBody>
                  <a:tcPr marL="2409" marR="2409" marT="2409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883654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021010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FA7D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595174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388470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425797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110540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673093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60838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645597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41159"/>
                  </a:ext>
                </a:extLst>
              </a:tr>
              <a:tr h="1874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512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576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1D8640-5F85-4E33-B2CF-642DB01E9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Newly Proposed Efficient Channel Allocation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BD3080-D3AF-4AA5-A16B-F5518EC03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4953000" cy="4495800"/>
          </a:xfrm>
        </p:spPr>
        <p:txBody>
          <a:bodyPr/>
          <a:lstStyle/>
          <a:p>
            <a:r>
              <a:rPr lang="en-US" sz="1800" dirty="0"/>
              <a:t>No reduction is number of 20, 40, 80 or 160 MHz channels as compared to current channelization but in fact increase of those</a:t>
            </a:r>
          </a:p>
          <a:p>
            <a:r>
              <a:rPr lang="en-US" sz="1800" dirty="0"/>
              <a:t>It might look that U-NII 5 has two 160 MHz channels as compared to three, but with this channelization, U-NII 7 gets two 160 MHz channels instead of one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Furthermore, moving the 160 MHz channels into middle of U-NII 5 band provides huge flexibility for the design of TX and RX filters as opposed to current design where lower end 160 MHz channel tends to be useless anyways.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77C2D3-58B4-4FD4-96EC-74FC7B36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Jul, 2019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BF6AA-3104-48FD-B6FB-9BEE092F5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8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88F6301-8F40-4851-A26E-474D8AB39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4515753"/>
            <a:ext cx="3200400" cy="8182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CAC3177-867E-4A27-BDF4-80A054FFE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5556729"/>
            <a:ext cx="3200400" cy="728977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27870AC-2EC4-4F5E-B749-B4B5E7DD51CD}"/>
              </a:ext>
            </a:extLst>
          </p:cNvPr>
          <p:cNvCxnSpPr>
            <a:cxnSpLocks/>
          </p:cNvCxnSpPr>
          <p:nvPr/>
        </p:nvCxnSpPr>
        <p:spPr bwMode="auto">
          <a:xfrm>
            <a:off x="5867400" y="5051956"/>
            <a:ext cx="457200" cy="8182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DA8785D-5BD7-453F-9AC3-297D107A027D}"/>
              </a:ext>
            </a:extLst>
          </p:cNvPr>
          <p:cNvCxnSpPr>
            <a:cxnSpLocks/>
          </p:cNvCxnSpPr>
          <p:nvPr/>
        </p:nvCxnSpPr>
        <p:spPr bwMode="auto">
          <a:xfrm>
            <a:off x="7848600" y="5051956"/>
            <a:ext cx="381000" cy="8182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5FCB91E4-F45E-4925-9769-E30E88F553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3177" y="2867054"/>
            <a:ext cx="3353789" cy="110184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D583600-8500-4BAE-B6FB-44E9806FFB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3177" y="1562999"/>
            <a:ext cx="3353789" cy="1061521"/>
          </a:xfrm>
          <a:prstGeom prst="rect">
            <a:avLst/>
          </a:pr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7B133148-8314-46F6-9839-F5DF66741524}"/>
              </a:ext>
            </a:extLst>
          </p:cNvPr>
          <p:cNvSpPr/>
          <p:nvPr/>
        </p:nvSpPr>
        <p:spPr bwMode="auto">
          <a:xfrm>
            <a:off x="5410200" y="2209800"/>
            <a:ext cx="3733800" cy="41472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5E56279-0F42-4A6A-BAEE-F2529AD8AC82}"/>
              </a:ext>
            </a:extLst>
          </p:cNvPr>
          <p:cNvSpPr/>
          <p:nvPr/>
        </p:nvSpPr>
        <p:spPr bwMode="auto">
          <a:xfrm>
            <a:off x="5377132" y="3553392"/>
            <a:ext cx="3733800" cy="41472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515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D77D0D9-721A-4D41-8F82-91576086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number of channels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5C7DA03-6E8B-4EDD-AA45-E95A083642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042395"/>
              </p:ext>
            </p:extLst>
          </p:nvPr>
        </p:nvGraphicFramePr>
        <p:xfrm>
          <a:off x="685800" y="1457960"/>
          <a:ext cx="7772400" cy="212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94229516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364407724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42306099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59766224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00405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 BW/</a:t>
                      </a:r>
                    </a:p>
                    <a:p>
                      <a:r>
                        <a:rPr lang="en-US" dirty="0"/>
                        <a:t>U-NII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624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124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267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75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99852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DC9E07-E918-434B-B4CA-64AE5D3D5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1EED18-5D5B-4CA6-8313-6B0A2AA2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1A0C64E7-5E96-4EE5-861F-51EF10598F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5009076"/>
              </p:ext>
            </p:extLst>
          </p:nvPr>
        </p:nvGraphicFramePr>
        <p:xfrm>
          <a:off x="697230" y="3886200"/>
          <a:ext cx="7772400" cy="212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94229516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364407724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42306099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59766224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00405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 BW/</a:t>
                      </a:r>
                    </a:p>
                    <a:p>
                      <a:r>
                        <a:rPr lang="en-US" dirty="0"/>
                        <a:t>U-NII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624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124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267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75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9985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58E83F6-18FD-4912-AF1E-665E24537022}"/>
              </a:ext>
            </a:extLst>
          </p:cNvPr>
          <p:cNvSpPr txBox="1"/>
          <p:nvPr/>
        </p:nvSpPr>
        <p:spPr>
          <a:xfrm>
            <a:off x="838200" y="11430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Current</a:t>
            </a:r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C4FCF1-D214-4C4B-A5F4-120E09908AA8}"/>
              </a:ext>
            </a:extLst>
          </p:cNvPr>
          <p:cNvSpPr txBox="1"/>
          <p:nvPr/>
        </p:nvSpPr>
        <p:spPr>
          <a:xfrm>
            <a:off x="838200" y="358902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Newly Proposed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133635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24584</TotalTime>
  <Words>1386</Words>
  <Application>Microsoft Office PowerPoint</Application>
  <PresentationFormat>On-screen Show (4:3)</PresentationFormat>
  <Paragraphs>2952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SimSun</vt:lpstr>
      <vt:lpstr>Arial</vt:lpstr>
      <vt:lpstr>Calibri</vt:lpstr>
      <vt:lpstr>Times New Roman</vt:lpstr>
      <vt:lpstr>802-11-Submission</vt:lpstr>
      <vt:lpstr>Worksheet</vt:lpstr>
      <vt:lpstr>Updated Channelization for 6 GHz</vt:lpstr>
      <vt:lpstr>Background</vt:lpstr>
      <vt:lpstr>Recap: Channel Allocation in the 6 GHz in 11ax</vt:lpstr>
      <vt:lpstr>6 GHz Uncertainties</vt:lpstr>
      <vt:lpstr>Current Channel Allocation in the 6 GHz in 11ax1</vt:lpstr>
      <vt:lpstr>Previously Proposed Channel Allocation in the 6 GHz in 11ax</vt:lpstr>
      <vt:lpstr> Efficient Channel Allocation in the 6 GHz in 11ax</vt:lpstr>
      <vt:lpstr>Newly Proposed Efficient Channel Allocation</vt:lpstr>
      <vt:lpstr>Comparison of number of channels</vt:lpstr>
      <vt:lpstr>Summary and Discussion</vt:lpstr>
      <vt:lpstr>Strawpoll</vt:lpstr>
      <vt:lpstr>CID 21378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GHz Channelization</dc:title>
  <dc:creator>ilatif@quantenna.com</dc:creator>
  <cp:lastModifiedBy>Imran Latif</cp:lastModifiedBy>
  <cp:revision>587</cp:revision>
  <cp:lastPrinted>1998-02-10T13:28:00Z</cp:lastPrinted>
  <dcterms:created xsi:type="dcterms:W3CDTF">2007-05-21T21:00:00Z</dcterms:created>
  <dcterms:modified xsi:type="dcterms:W3CDTF">2019-07-10T20:20:41Z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2052-10.8.2.6613</vt:lpwstr>
  </property>
</Properties>
</file>