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76" r:id="rId4"/>
    <p:sldId id="265" r:id="rId5"/>
    <p:sldId id="275" r:id="rId6"/>
    <p:sldId id="277" r:id="rId7"/>
    <p:sldId id="267" r:id="rId8"/>
    <p:sldId id="270" r:id="rId9"/>
    <p:sldId id="271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85" autoAdjust="0"/>
    <p:restoredTop sz="94660"/>
  </p:normalViewPr>
  <p:slideViewPr>
    <p:cSldViewPr>
      <p:cViewPr varScale="1">
        <p:scale>
          <a:sx n="111" d="100"/>
          <a:sy n="111" d="100"/>
        </p:scale>
        <p:origin x="240" y="7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802.11-19/1196r0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Sebastian Max,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09/2019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_2004-Dok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Combined HARQ and Rate Adaptation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047018"/>
              </p:ext>
            </p:extLst>
          </p:nvPr>
        </p:nvGraphicFramePr>
        <p:xfrm>
          <a:off x="993775" y="2311400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4" imgW="10439400" imgH="2755900" progId="Word.Document.8">
                  <p:embed/>
                </p:oleObj>
              </mc:Choice>
              <mc:Fallback>
                <p:oleObj name="Dokument" r:id="rId4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3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EE070-290C-6943-B03E-F34A073C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7803DC-AE46-3D47-9EE0-353CCFC39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Observe combined effects 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Rate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Time-varying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rate adaptation is not able to follow the channel quality fluctuations, HARQ provides gains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196629-171F-8F49-9F94-7F8CE73D84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B4648-DE55-1246-BE89-3FEFFEB239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CB79D82-FE5A-CC4D-AEB0-938730E442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88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Ron </a:t>
            </a:r>
            <a:r>
              <a:rPr lang="en-US" dirty="0" err="1"/>
              <a:t>Porat</a:t>
            </a:r>
            <a:r>
              <a:rPr lang="en-US" dirty="0"/>
              <a:t>, et. al., “HARQ Simulation Results,” IEEE 802.11-19/0798r0, May 2019</a:t>
            </a:r>
          </a:p>
          <a:p>
            <a:r>
              <a:rPr lang="en-US" dirty="0"/>
              <a:t>[2] Steve </a:t>
            </a:r>
            <a:r>
              <a:rPr lang="en-US" dirty="0" err="1"/>
              <a:t>Shellhammer</a:t>
            </a:r>
            <a:r>
              <a:rPr lang="en-US" dirty="0"/>
              <a:t>, et. al., “HARQ Simulation Results,” IEEE 802.11-19/1078r0, July 2019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66A70-88E3-6042-9C27-88C2E8EDC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27FBCD-6C3C-A04C-8753-723AB5C6E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Many HARQ presentations show different result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show combined results with rate adaptation [1, 2] with different capabilities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GB" dirty="0"/>
              <a:t>Assume a </a:t>
            </a:r>
            <a:r>
              <a:rPr lang="en-US" dirty="0"/>
              <a:t>MCS chosen based on known long term SNR (not instantaneous)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dirty="0"/>
              <a:t>MCS chosen with uniform instantaneous SNR feedback error within +/-5dB </a:t>
            </a:r>
            <a:endParaRPr lang="en-GB" dirty="0"/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What is the HARQ gain on a system level?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System-level simulations comprising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Abstract channel &amp; PHY model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Model for HARQ combining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EDCA, TXOP, A-MPDU, rate adaptation</a:t>
            </a:r>
          </a:p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00D2E2-C1EA-9742-A6B7-ADC8C8D18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002475-CC18-1249-B7A2-70025FC4DE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F819FD1-B135-B24D-B599-A249B71D4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59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8768D-2E82-0E4D-BC18-890A8470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&amp; </a:t>
            </a:r>
            <a:r>
              <a:rPr lang="en-US" dirty="0" err="1"/>
              <a:t>Phy</a:t>
            </a:r>
            <a:r>
              <a:rPr lang="en-US" dirty="0"/>
              <a:t> Model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2E0794-D4F8-E041-8274-67C25E27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981201"/>
            <a:ext cx="1022004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TGn</a:t>
            </a:r>
            <a:r>
              <a:rPr lang="en-US" dirty="0"/>
              <a:t> channel model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80MHz @ 5GHz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Pre-generated table of (correlated) channel realizations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every transmission (preamble, header, A-MPDU segment)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Take channel realization n from position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= x</a:t>
            </a:r>
            <a:r>
              <a:rPr lang="en-US" baseline="-25000" dirty="0"/>
              <a:t>n-1 </a:t>
            </a:r>
            <a:r>
              <a:rPr lang="en-US" dirty="0"/>
              <a:t>+ t</a:t>
            </a:r>
            <a:r>
              <a:rPr lang="en-US" baseline="-25000" dirty="0"/>
              <a:t>n-1 </a:t>
            </a:r>
            <a:r>
              <a:rPr lang="en-US" baseline="-25000" dirty="0">
                <a:sym typeface="Wingdings" pitchFamily="2" charset="2"/>
              </a:rPr>
              <a:t> </a:t>
            </a:r>
            <a:r>
              <a:rPr lang="en-US" baseline="-25000" dirty="0"/>
              <a:t>n </a:t>
            </a:r>
            <a:r>
              <a:rPr lang="en-US" dirty="0"/>
              <a:t>· 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Velocity v of the environment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mobility </a:t>
            </a:r>
            <a:r>
              <a:rPr lang="en-US" dirty="0">
                <a:sym typeface="Wingdings" pitchFamily="2" charset="2"/>
              </a:rPr>
              <a:t> v = 0m/s  Channel does not 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Mobility ~ v = 1m/s  Channel conditions change slowly, values are correlated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Mobility ~ v = 3m/s  Channel conditions change unpredictably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Calculate SINR from channel realization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L2S mapping for SINR </a:t>
            </a:r>
            <a:r>
              <a:rPr lang="en-US" dirty="0">
                <a:sym typeface="Wingdings" pitchFamily="2" charset="2"/>
              </a:rPr>
              <a:t>to Block Error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Assumes LDPC codes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3319A7-ABE2-A148-AE03-BA7A31B3B0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333A3A-A7C4-3E49-A98D-450DE58AB1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C6A8E30-24AA-AC40-88D3-968866C41F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66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3D3F6-4B1F-9E4D-833F-868B6E57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Operation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E5D128-CA90-3E47-816A-C8A3CDFBA7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6D1963-77DA-424D-B184-4F76B07EA2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A6F373F-9303-B74E-B6EB-AA90340BC9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636139EF-7C79-174B-9B70-3D22EF1DE28A}"/>
              </a:ext>
            </a:extLst>
          </p:cNvPr>
          <p:cNvCxnSpPr>
            <a:cxnSpLocks/>
          </p:cNvCxnSpPr>
          <p:nvPr/>
        </p:nvCxnSpPr>
        <p:spPr bwMode="auto">
          <a:xfrm>
            <a:off x="1847528" y="4145759"/>
            <a:ext cx="84249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B1C700E3-CB62-954A-A80C-65ECE10145AC}"/>
              </a:ext>
            </a:extLst>
          </p:cNvPr>
          <p:cNvSpPr txBox="1"/>
          <p:nvPr/>
        </p:nvSpPr>
        <p:spPr>
          <a:xfrm>
            <a:off x="10272464" y="4073751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7BE9BC91-13E6-5C4E-A6EE-A48865B33DE5}"/>
              </a:ext>
            </a:extLst>
          </p:cNvPr>
          <p:cNvCxnSpPr/>
          <p:nvPr/>
        </p:nvCxnSpPr>
        <p:spPr bwMode="auto">
          <a:xfrm>
            <a:off x="2186498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F646A7AA-74C2-0146-B538-6C0F87387F40}"/>
              </a:ext>
            </a:extLst>
          </p:cNvPr>
          <p:cNvCxnSpPr/>
          <p:nvPr/>
        </p:nvCxnSpPr>
        <p:spPr bwMode="auto">
          <a:xfrm>
            <a:off x="2279576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23A3A992-A0DA-6F42-AD62-5D7F41BC0FD4}"/>
              </a:ext>
            </a:extLst>
          </p:cNvPr>
          <p:cNvCxnSpPr/>
          <p:nvPr/>
        </p:nvCxnSpPr>
        <p:spPr bwMode="auto">
          <a:xfrm>
            <a:off x="235158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AAC7C247-DFBD-9F4F-B257-8828907F137C}"/>
              </a:ext>
            </a:extLst>
          </p:cNvPr>
          <p:cNvCxnSpPr/>
          <p:nvPr/>
        </p:nvCxnSpPr>
        <p:spPr bwMode="auto">
          <a:xfrm>
            <a:off x="2423592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D4A82B24-B3DD-3549-A9C7-F481BF6AE65E}"/>
              </a:ext>
            </a:extLst>
          </p:cNvPr>
          <p:cNvCxnSpPr/>
          <p:nvPr/>
        </p:nvCxnSpPr>
        <p:spPr bwMode="auto">
          <a:xfrm>
            <a:off x="199154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8AF4A16-0004-4E4E-99CA-8071793488F9}"/>
              </a:ext>
            </a:extLst>
          </p:cNvPr>
          <p:cNvCxnSpPr/>
          <p:nvPr/>
        </p:nvCxnSpPr>
        <p:spPr bwMode="auto">
          <a:xfrm>
            <a:off x="2495600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hteck 17">
            <a:extLst>
              <a:ext uri="{FF2B5EF4-FFF2-40B4-BE49-F238E27FC236}">
                <a16:creationId xmlns:a16="http://schemas.microsoft.com/office/drawing/2014/main" id="{70874C71-0D71-AB45-BB16-2D9609A6DB7B}"/>
              </a:ext>
            </a:extLst>
          </p:cNvPr>
          <p:cNvSpPr/>
          <p:nvPr/>
        </p:nvSpPr>
        <p:spPr bwMode="auto">
          <a:xfrm>
            <a:off x="3270437" y="3713711"/>
            <a:ext cx="2520271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167FDC8-D79A-B44B-AE2A-107E834A5C82}"/>
              </a:ext>
            </a:extLst>
          </p:cNvPr>
          <p:cNvSpPr txBox="1"/>
          <p:nvPr/>
        </p:nvSpPr>
        <p:spPr>
          <a:xfrm>
            <a:off x="767408" y="3713711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D464AE9-B3A5-194B-8F8E-B7C6446DE8A9}"/>
              </a:ext>
            </a:extLst>
          </p:cNvPr>
          <p:cNvSpPr txBox="1"/>
          <p:nvPr/>
        </p:nvSpPr>
        <p:spPr>
          <a:xfrm>
            <a:off x="767408" y="426127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BB9C5810-8B01-BC45-8D2E-D34787099F74}"/>
              </a:ext>
            </a:extLst>
          </p:cNvPr>
          <p:cNvCxnSpPr/>
          <p:nvPr/>
        </p:nvCxnSpPr>
        <p:spPr bwMode="auto">
          <a:xfrm>
            <a:off x="3630478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961F663D-8D3A-6A48-BCDA-2679FD140931}"/>
              </a:ext>
            </a:extLst>
          </p:cNvPr>
          <p:cNvCxnSpPr/>
          <p:nvPr/>
        </p:nvCxnSpPr>
        <p:spPr bwMode="auto">
          <a:xfrm>
            <a:off x="3990518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9A3DF093-9976-224D-B967-D850AC0B3E3B}"/>
              </a:ext>
            </a:extLst>
          </p:cNvPr>
          <p:cNvCxnSpPr/>
          <p:nvPr/>
        </p:nvCxnSpPr>
        <p:spPr bwMode="auto">
          <a:xfrm>
            <a:off x="4566582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91F3031F-B96D-814D-AA58-6F14626E03D7}"/>
              </a:ext>
            </a:extLst>
          </p:cNvPr>
          <p:cNvCxnSpPr/>
          <p:nvPr/>
        </p:nvCxnSpPr>
        <p:spPr bwMode="auto">
          <a:xfrm>
            <a:off x="485461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2AB3239B-2F71-3143-B1C6-AEF00707593E}"/>
              </a:ext>
            </a:extLst>
          </p:cNvPr>
          <p:cNvCxnSpPr/>
          <p:nvPr/>
        </p:nvCxnSpPr>
        <p:spPr bwMode="auto">
          <a:xfrm>
            <a:off x="557469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AA9E55C2-4B6E-BF4A-8DC6-1144C584EA7C}"/>
              </a:ext>
            </a:extLst>
          </p:cNvPr>
          <p:cNvSpPr/>
          <p:nvPr/>
        </p:nvSpPr>
        <p:spPr bwMode="auto">
          <a:xfrm>
            <a:off x="6006742" y="4145759"/>
            <a:ext cx="576064" cy="3896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25A4688-D564-8C41-8550-735F3EF69151}"/>
              </a:ext>
            </a:extLst>
          </p:cNvPr>
          <p:cNvSpPr/>
          <p:nvPr/>
        </p:nvSpPr>
        <p:spPr bwMode="auto">
          <a:xfrm>
            <a:off x="6795865" y="3707515"/>
            <a:ext cx="158225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20E21552-F7FE-6441-A75E-53C414B1A14B}"/>
              </a:ext>
            </a:extLst>
          </p:cNvPr>
          <p:cNvCxnSpPr/>
          <p:nvPr/>
        </p:nvCxnSpPr>
        <p:spPr bwMode="auto">
          <a:xfrm>
            <a:off x="6798830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D1970F34-6D05-9F41-8D7B-9325083ABD7B}"/>
              </a:ext>
            </a:extLst>
          </p:cNvPr>
          <p:cNvCxnSpPr/>
          <p:nvPr/>
        </p:nvCxnSpPr>
        <p:spPr bwMode="auto">
          <a:xfrm>
            <a:off x="737489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31014558-D970-9141-933E-69571B3FA310}"/>
              </a:ext>
            </a:extLst>
          </p:cNvPr>
          <p:cNvCxnSpPr/>
          <p:nvPr/>
        </p:nvCxnSpPr>
        <p:spPr bwMode="auto">
          <a:xfrm>
            <a:off x="7662926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10F73AE4-2EDB-0749-95FB-EDC1D3D07A7D}"/>
              </a:ext>
            </a:extLst>
          </p:cNvPr>
          <p:cNvCxnSpPr/>
          <p:nvPr/>
        </p:nvCxnSpPr>
        <p:spPr bwMode="auto">
          <a:xfrm>
            <a:off x="8383006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hteck 35">
            <a:extLst>
              <a:ext uri="{FF2B5EF4-FFF2-40B4-BE49-F238E27FC236}">
                <a16:creationId xmlns:a16="http://schemas.microsoft.com/office/drawing/2014/main" id="{2E6D7847-364E-B947-BCB0-FF9E313DF11A}"/>
              </a:ext>
            </a:extLst>
          </p:cNvPr>
          <p:cNvSpPr/>
          <p:nvPr/>
        </p:nvSpPr>
        <p:spPr bwMode="auto">
          <a:xfrm>
            <a:off x="8530073" y="4145759"/>
            <a:ext cx="576064" cy="3896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Gewitterblitz 39">
            <a:extLst>
              <a:ext uri="{FF2B5EF4-FFF2-40B4-BE49-F238E27FC236}">
                <a16:creationId xmlns:a16="http://schemas.microsoft.com/office/drawing/2014/main" id="{7A770C16-5F35-9849-A718-748148799D9F}"/>
              </a:ext>
            </a:extLst>
          </p:cNvPr>
          <p:cNvSpPr/>
          <p:nvPr/>
        </p:nvSpPr>
        <p:spPr bwMode="auto">
          <a:xfrm rot="896455">
            <a:off x="5029553" y="3775137"/>
            <a:ext cx="311525" cy="31112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Gewitterblitz 40">
            <a:extLst>
              <a:ext uri="{FF2B5EF4-FFF2-40B4-BE49-F238E27FC236}">
                <a16:creationId xmlns:a16="http://schemas.microsoft.com/office/drawing/2014/main" id="{4BEB19AE-02E7-6542-9881-0A8C54A372E6}"/>
              </a:ext>
            </a:extLst>
          </p:cNvPr>
          <p:cNvSpPr/>
          <p:nvPr/>
        </p:nvSpPr>
        <p:spPr bwMode="auto">
          <a:xfrm rot="896455">
            <a:off x="4546666" y="3751932"/>
            <a:ext cx="311525" cy="31112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Gewitterblitz 41">
            <a:extLst>
              <a:ext uri="{FF2B5EF4-FFF2-40B4-BE49-F238E27FC236}">
                <a16:creationId xmlns:a16="http://schemas.microsoft.com/office/drawing/2014/main" id="{C81D4279-D656-B14D-BD80-20689BD1F683}"/>
              </a:ext>
            </a:extLst>
          </p:cNvPr>
          <p:cNvSpPr/>
          <p:nvPr/>
        </p:nvSpPr>
        <p:spPr bwMode="auto">
          <a:xfrm rot="896455">
            <a:off x="4094119" y="3751932"/>
            <a:ext cx="311525" cy="31112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1EF17EC-7687-B046-8A7A-CA6EE78C27BF}"/>
              </a:ext>
            </a:extLst>
          </p:cNvPr>
          <p:cNvSpPr txBox="1"/>
          <p:nvPr/>
        </p:nvSpPr>
        <p:spPr>
          <a:xfrm>
            <a:off x="6006742" y="4146920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tx1"/>
                </a:solidFill>
              </a:rPr>
              <a:t>BlockACK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099EC7C-2E88-894D-AFF7-7B387AB4BD66}"/>
              </a:ext>
            </a:extLst>
          </p:cNvPr>
          <p:cNvSpPr txBox="1"/>
          <p:nvPr/>
        </p:nvSpPr>
        <p:spPr>
          <a:xfrm>
            <a:off x="8524045" y="4138737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tx1"/>
                </a:solidFill>
              </a:rPr>
              <a:t>BlockACK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43E03671-4B11-AF49-9F9D-D574165FEF60}"/>
              </a:ext>
            </a:extLst>
          </p:cNvPr>
          <p:cNvCxnSpPr>
            <a:cxnSpLocks/>
          </p:cNvCxnSpPr>
          <p:nvPr/>
        </p:nvCxnSpPr>
        <p:spPr bwMode="auto">
          <a:xfrm>
            <a:off x="4333357" y="4145759"/>
            <a:ext cx="0" cy="2020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29C6598A-F385-9F4B-996D-6F4805908459}"/>
              </a:ext>
            </a:extLst>
          </p:cNvPr>
          <p:cNvCxnSpPr>
            <a:cxnSpLocks/>
          </p:cNvCxnSpPr>
          <p:nvPr/>
        </p:nvCxnSpPr>
        <p:spPr bwMode="auto">
          <a:xfrm>
            <a:off x="4710598" y="4145759"/>
            <a:ext cx="0" cy="13917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005B41EA-B9AA-F945-BE52-D28AFCD0867B}"/>
              </a:ext>
            </a:extLst>
          </p:cNvPr>
          <p:cNvCxnSpPr>
            <a:cxnSpLocks/>
          </p:cNvCxnSpPr>
          <p:nvPr/>
        </p:nvCxnSpPr>
        <p:spPr bwMode="auto">
          <a:xfrm>
            <a:off x="5214654" y="4137633"/>
            <a:ext cx="0" cy="777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Abgerundetes Rechteck 56">
            <a:extLst>
              <a:ext uri="{FF2B5EF4-FFF2-40B4-BE49-F238E27FC236}">
                <a16:creationId xmlns:a16="http://schemas.microsoft.com/office/drawing/2014/main" id="{74574786-CD42-CF46-B739-C832A8D5FC70}"/>
              </a:ext>
            </a:extLst>
          </p:cNvPr>
          <p:cNvSpPr/>
          <p:nvPr/>
        </p:nvSpPr>
        <p:spPr bwMode="auto">
          <a:xfrm>
            <a:off x="5380687" y="5869729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1</a:t>
            </a:r>
          </a:p>
        </p:txBody>
      </p:sp>
      <p:sp>
        <p:nvSpPr>
          <p:cNvPr id="58" name="Abgerundetes Rechteck 57">
            <a:extLst>
              <a:ext uri="{FF2B5EF4-FFF2-40B4-BE49-F238E27FC236}">
                <a16:creationId xmlns:a16="http://schemas.microsoft.com/office/drawing/2014/main" id="{56451379-7ABE-B848-ACE2-CB8323E2B047}"/>
              </a:ext>
            </a:extLst>
          </p:cNvPr>
          <p:cNvSpPr/>
          <p:nvPr/>
        </p:nvSpPr>
        <p:spPr bwMode="auto">
          <a:xfrm>
            <a:off x="5380687" y="5249431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2</a:t>
            </a:r>
          </a:p>
        </p:txBody>
      </p:sp>
      <p:sp>
        <p:nvSpPr>
          <p:cNvPr id="59" name="Abgerundetes Rechteck 58">
            <a:extLst>
              <a:ext uri="{FF2B5EF4-FFF2-40B4-BE49-F238E27FC236}">
                <a16:creationId xmlns:a16="http://schemas.microsoft.com/office/drawing/2014/main" id="{2515FDA9-0B2F-E343-8637-A038021BF65F}"/>
              </a:ext>
            </a:extLst>
          </p:cNvPr>
          <p:cNvSpPr/>
          <p:nvPr/>
        </p:nvSpPr>
        <p:spPr bwMode="auto">
          <a:xfrm>
            <a:off x="5386716" y="4626823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3</a:t>
            </a:r>
          </a:p>
        </p:txBody>
      </p: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C70788AE-8AF0-1C42-808F-73297E08A532}"/>
              </a:ext>
            </a:extLst>
          </p:cNvPr>
          <p:cNvCxnSpPr>
            <a:cxnSpLocks/>
            <a:endCxn id="59" idx="1"/>
          </p:cNvCxnSpPr>
          <p:nvPr/>
        </p:nvCxnSpPr>
        <p:spPr bwMode="auto">
          <a:xfrm flipV="1">
            <a:off x="5214654" y="4914854"/>
            <a:ext cx="172062" cy="23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F38B2831-6C06-A54C-91B8-75698A6D9D0F}"/>
              </a:ext>
            </a:extLst>
          </p:cNvPr>
          <p:cNvCxnSpPr>
            <a:cxnSpLocks/>
            <a:endCxn id="58" idx="1"/>
          </p:cNvCxnSpPr>
          <p:nvPr/>
        </p:nvCxnSpPr>
        <p:spPr bwMode="auto">
          <a:xfrm>
            <a:off x="4710598" y="5537462"/>
            <a:ext cx="6700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Gerade Verbindung mit Pfeil 71">
            <a:extLst>
              <a:ext uri="{FF2B5EF4-FFF2-40B4-BE49-F238E27FC236}">
                <a16:creationId xmlns:a16="http://schemas.microsoft.com/office/drawing/2014/main" id="{7D4FC1D0-CAE4-DF40-BA44-14430AC998D4}"/>
              </a:ext>
            </a:extLst>
          </p:cNvPr>
          <p:cNvCxnSpPr>
            <a:endCxn id="57" idx="1"/>
          </p:cNvCxnSpPr>
          <p:nvPr/>
        </p:nvCxnSpPr>
        <p:spPr bwMode="auto">
          <a:xfrm flipV="1">
            <a:off x="4333357" y="6157760"/>
            <a:ext cx="1047330" cy="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73374B2E-65DF-0E4F-A1F0-94FB27A780A7}"/>
              </a:ext>
            </a:extLst>
          </p:cNvPr>
          <p:cNvCxnSpPr>
            <a:cxnSpLocks/>
          </p:cNvCxnSpPr>
          <p:nvPr/>
        </p:nvCxnSpPr>
        <p:spPr bwMode="auto">
          <a:xfrm>
            <a:off x="7030378" y="4153304"/>
            <a:ext cx="0" cy="2020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F5CABCE9-245C-5649-AEDF-647BBF560716}"/>
              </a:ext>
            </a:extLst>
          </p:cNvPr>
          <p:cNvCxnSpPr>
            <a:cxnSpLocks/>
          </p:cNvCxnSpPr>
          <p:nvPr/>
        </p:nvCxnSpPr>
        <p:spPr bwMode="auto">
          <a:xfrm>
            <a:off x="7407619" y="4153304"/>
            <a:ext cx="0" cy="13917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4619B8EB-3F6C-5441-A346-7B20F6EA62D3}"/>
              </a:ext>
            </a:extLst>
          </p:cNvPr>
          <p:cNvCxnSpPr>
            <a:cxnSpLocks/>
          </p:cNvCxnSpPr>
          <p:nvPr/>
        </p:nvCxnSpPr>
        <p:spPr bwMode="auto">
          <a:xfrm>
            <a:off x="7911675" y="4145178"/>
            <a:ext cx="0" cy="777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Abgerundetes Rechteck 80">
            <a:extLst>
              <a:ext uri="{FF2B5EF4-FFF2-40B4-BE49-F238E27FC236}">
                <a16:creationId xmlns:a16="http://schemas.microsoft.com/office/drawing/2014/main" id="{9E554CEB-9820-6F49-9EAB-469CED07F773}"/>
              </a:ext>
            </a:extLst>
          </p:cNvPr>
          <p:cNvSpPr/>
          <p:nvPr/>
        </p:nvSpPr>
        <p:spPr bwMode="auto">
          <a:xfrm>
            <a:off x="8077708" y="5877274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1</a:t>
            </a:r>
          </a:p>
        </p:txBody>
      </p:sp>
      <p:sp>
        <p:nvSpPr>
          <p:cNvPr id="82" name="Abgerundetes Rechteck 81">
            <a:extLst>
              <a:ext uri="{FF2B5EF4-FFF2-40B4-BE49-F238E27FC236}">
                <a16:creationId xmlns:a16="http://schemas.microsoft.com/office/drawing/2014/main" id="{17F58D83-9A6C-5F41-98A3-F55608A360ED}"/>
              </a:ext>
            </a:extLst>
          </p:cNvPr>
          <p:cNvSpPr/>
          <p:nvPr/>
        </p:nvSpPr>
        <p:spPr bwMode="auto">
          <a:xfrm>
            <a:off x="8077708" y="5256976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2</a:t>
            </a:r>
          </a:p>
        </p:txBody>
      </p:sp>
      <p:sp>
        <p:nvSpPr>
          <p:cNvPr id="83" name="Abgerundetes Rechteck 82">
            <a:extLst>
              <a:ext uri="{FF2B5EF4-FFF2-40B4-BE49-F238E27FC236}">
                <a16:creationId xmlns:a16="http://schemas.microsoft.com/office/drawing/2014/main" id="{049A021E-C775-A648-937B-8BE71FA00C0B}"/>
              </a:ext>
            </a:extLst>
          </p:cNvPr>
          <p:cNvSpPr/>
          <p:nvPr/>
        </p:nvSpPr>
        <p:spPr bwMode="auto">
          <a:xfrm>
            <a:off x="8083737" y="4634368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3</a:t>
            </a:r>
          </a:p>
        </p:txBody>
      </p:sp>
      <p:cxnSp>
        <p:nvCxnSpPr>
          <p:cNvPr id="84" name="Gerade Verbindung mit Pfeil 83">
            <a:extLst>
              <a:ext uri="{FF2B5EF4-FFF2-40B4-BE49-F238E27FC236}">
                <a16:creationId xmlns:a16="http://schemas.microsoft.com/office/drawing/2014/main" id="{08CF15E0-E613-F84A-8C86-EB50E10A32A1}"/>
              </a:ext>
            </a:extLst>
          </p:cNvPr>
          <p:cNvCxnSpPr>
            <a:cxnSpLocks/>
            <a:endCxn id="83" idx="1"/>
          </p:cNvCxnSpPr>
          <p:nvPr/>
        </p:nvCxnSpPr>
        <p:spPr bwMode="auto">
          <a:xfrm flipV="1">
            <a:off x="7911675" y="4922399"/>
            <a:ext cx="172062" cy="23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E6AEA58F-1FEE-8346-80FE-48D2DFDB4C6E}"/>
              </a:ext>
            </a:extLst>
          </p:cNvPr>
          <p:cNvCxnSpPr>
            <a:cxnSpLocks/>
            <a:endCxn id="82" idx="1"/>
          </p:cNvCxnSpPr>
          <p:nvPr/>
        </p:nvCxnSpPr>
        <p:spPr bwMode="auto">
          <a:xfrm>
            <a:off x="7407619" y="5545007"/>
            <a:ext cx="6700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Gerade Verbindung mit Pfeil 85">
            <a:extLst>
              <a:ext uri="{FF2B5EF4-FFF2-40B4-BE49-F238E27FC236}">
                <a16:creationId xmlns:a16="http://schemas.microsoft.com/office/drawing/2014/main" id="{A292D8FF-582F-824C-A34F-957CB5B7F483}"/>
              </a:ext>
            </a:extLst>
          </p:cNvPr>
          <p:cNvCxnSpPr>
            <a:endCxn id="81" idx="1"/>
          </p:cNvCxnSpPr>
          <p:nvPr/>
        </p:nvCxnSpPr>
        <p:spPr bwMode="auto">
          <a:xfrm flipV="1">
            <a:off x="7030378" y="6165305"/>
            <a:ext cx="1047330" cy="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" name="&quot;Nein&quot;-Symbol 86">
            <a:extLst>
              <a:ext uri="{FF2B5EF4-FFF2-40B4-BE49-F238E27FC236}">
                <a16:creationId xmlns:a16="http://schemas.microsoft.com/office/drawing/2014/main" id="{099A5645-D898-6C45-BCA5-0DC8C87680DD}"/>
              </a:ext>
            </a:extLst>
          </p:cNvPr>
          <p:cNvSpPr/>
          <p:nvPr/>
        </p:nvSpPr>
        <p:spPr bwMode="auto">
          <a:xfrm>
            <a:off x="6209226" y="5913277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&quot;Nein&quot;-Symbol 87">
            <a:extLst>
              <a:ext uri="{FF2B5EF4-FFF2-40B4-BE49-F238E27FC236}">
                <a16:creationId xmlns:a16="http://schemas.microsoft.com/office/drawing/2014/main" id="{2DDE15E8-6BCC-B247-AD25-74324DEEC73F}"/>
              </a:ext>
            </a:extLst>
          </p:cNvPr>
          <p:cNvSpPr/>
          <p:nvPr/>
        </p:nvSpPr>
        <p:spPr bwMode="auto">
          <a:xfrm>
            <a:off x="6209226" y="5318406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&quot;Nein&quot;-Symbol 88">
            <a:extLst>
              <a:ext uri="{FF2B5EF4-FFF2-40B4-BE49-F238E27FC236}">
                <a16:creationId xmlns:a16="http://schemas.microsoft.com/office/drawing/2014/main" id="{AED36580-6D7F-FF40-975F-04855578E65D}"/>
              </a:ext>
            </a:extLst>
          </p:cNvPr>
          <p:cNvSpPr/>
          <p:nvPr/>
        </p:nvSpPr>
        <p:spPr bwMode="auto">
          <a:xfrm>
            <a:off x="6177124" y="4655611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Kreuz 91">
            <a:extLst>
              <a:ext uri="{FF2B5EF4-FFF2-40B4-BE49-F238E27FC236}">
                <a16:creationId xmlns:a16="http://schemas.microsoft.com/office/drawing/2014/main" id="{9F78E498-44D9-D140-96C0-BBD43E0BB580}"/>
              </a:ext>
            </a:extLst>
          </p:cNvPr>
          <p:cNvSpPr/>
          <p:nvPr/>
        </p:nvSpPr>
        <p:spPr bwMode="auto">
          <a:xfrm>
            <a:off x="8917190" y="4690890"/>
            <a:ext cx="264118" cy="264118"/>
          </a:xfrm>
          <a:prstGeom prst="plus">
            <a:avLst>
              <a:gd name="adj" fmla="val 353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Kreuz 92">
            <a:extLst>
              <a:ext uri="{FF2B5EF4-FFF2-40B4-BE49-F238E27FC236}">
                <a16:creationId xmlns:a16="http://schemas.microsoft.com/office/drawing/2014/main" id="{9F3CF053-FD2A-4D40-8A82-46090284D386}"/>
              </a:ext>
            </a:extLst>
          </p:cNvPr>
          <p:cNvSpPr/>
          <p:nvPr/>
        </p:nvSpPr>
        <p:spPr bwMode="auto">
          <a:xfrm>
            <a:off x="8917190" y="5956323"/>
            <a:ext cx="264118" cy="264118"/>
          </a:xfrm>
          <a:prstGeom prst="plus">
            <a:avLst>
              <a:gd name="adj" fmla="val 353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201806D7-F64E-5742-B7DE-A12BD40AE0C9}"/>
              </a:ext>
            </a:extLst>
          </p:cNvPr>
          <p:cNvSpPr txBox="1"/>
          <p:nvPr/>
        </p:nvSpPr>
        <p:spPr>
          <a:xfrm>
            <a:off x="2561768" y="3645024"/>
            <a:ext cx="3134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05F4C7D3-9E87-B347-A3E7-65702ABB54FE}"/>
              </a:ext>
            </a:extLst>
          </p:cNvPr>
          <p:cNvSpPr/>
          <p:nvPr/>
        </p:nvSpPr>
        <p:spPr bwMode="auto">
          <a:xfrm>
            <a:off x="2580094" y="3717032"/>
            <a:ext cx="233274" cy="4206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001EBCF1-33E1-9144-9862-B0A62538C868}"/>
              </a:ext>
            </a:extLst>
          </p:cNvPr>
          <p:cNvSpPr/>
          <p:nvPr/>
        </p:nvSpPr>
        <p:spPr bwMode="auto">
          <a:xfrm>
            <a:off x="2927648" y="4144131"/>
            <a:ext cx="238765" cy="3896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54E07FD2-A73C-224D-A860-9EC66B5ECFD6}"/>
              </a:ext>
            </a:extLst>
          </p:cNvPr>
          <p:cNvSpPr txBox="1"/>
          <p:nvPr/>
        </p:nvSpPr>
        <p:spPr>
          <a:xfrm>
            <a:off x="2909119" y="4052972"/>
            <a:ext cx="3134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9" name="&quot;Nein&quot;-Symbol 68">
            <a:extLst>
              <a:ext uri="{FF2B5EF4-FFF2-40B4-BE49-F238E27FC236}">
                <a16:creationId xmlns:a16="http://schemas.microsoft.com/office/drawing/2014/main" id="{02D3EAFC-3CA1-A048-8BA4-FC1685DF1A7E}"/>
              </a:ext>
            </a:extLst>
          </p:cNvPr>
          <p:cNvSpPr/>
          <p:nvPr/>
        </p:nvSpPr>
        <p:spPr bwMode="auto">
          <a:xfrm>
            <a:off x="8877481" y="5311025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9139159-BB2B-A843-98C3-FDFAB4FD2667}"/>
              </a:ext>
            </a:extLst>
          </p:cNvPr>
          <p:cNvCxnSpPr/>
          <p:nvPr/>
        </p:nvCxnSpPr>
        <p:spPr bwMode="auto">
          <a:xfrm>
            <a:off x="9336360" y="5545007"/>
            <a:ext cx="5040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3" name="Textfeld 72">
            <a:extLst>
              <a:ext uri="{FF2B5EF4-FFF2-40B4-BE49-F238E27FC236}">
                <a16:creationId xmlns:a16="http://schemas.microsoft.com/office/drawing/2014/main" id="{E9A7BBA3-F046-5C4A-B042-3009C3BA0D8A}"/>
              </a:ext>
            </a:extLst>
          </p:cNvPr>
          <p:cNvSpPr txBox="1"/>
          <p:nvPr/>
        </p:nvSpPr>
        <p:spPr>
          <a:xfrm>
            <a:off x="9842578" y="5284954"/>
            <a:ext cx="1547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Retransmission in next TXOP</a:t>
            </a:r>
          </a:p>
        </p:txBody>
      </p:sp>
      <p:sp>
        <p:nvSpPr>
          <p:cNvPr id="74" name="Inhaltsplatzhalter 2">
            <a:extLst>
              <a:ext uri="{FF2B5EF4-FFF2-40B4-BE49-F238E27FC236}">
                <a16:creationId xmlns:a16="http://schemas.microsoft.com/office/drawing/2014/main" id="{324399A3-87CF-A548-AC51-8A2BCAE4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2938"/>
            <a:ext cx="10361084" cy="2210076"/>
          </a:xfrm>
        </p:spPr>
        <p:txBody>
          <a:bodyPr numCol="2"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protocol mechanism exists to determine which MPDUs can be combined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Retransmissions can use remaining TXOP duration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Soft Combining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log-likelihood ratios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Implemented by adding the effective SINRs of the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only MPDUs with the same MCS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0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7B22E4-E5F2-E74F-ADF8-629D1D4C4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Evaluated HARQ Variants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9B7CE9-2910-8440-A500-216C61CBA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Baseline: No HARQ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4ms TXOPs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Minstrel Rate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Retransmissions with lower MCS, depending on Minstrel retry chain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Retransmissions can use remaining TXOP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Soft Combining + fast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Initial MCS selected by Minstrel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 retransmissions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Retransmission in TXOP do not increase the retry counter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Do not change the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no success in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Increase retry counter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Lower MCS</a:t>
            </a:r>
          </a:p>
          <a:p>
            <a:pPr marL="914400" lvl="2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 + fast retransmissions + aggressive rate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Initial MCS is selected based on Minstrel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Keep MCS for all retransmissions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6DAAB1-0352-884E-A16E-EE144097EE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88B48F-8772-1A43-BFC1-823C774348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F842830-8B7B-0E4F-A9EE-71A7981B2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5BF38-41EC-7144-A662-87C99D47C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Scenario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EC3941-53D0-324D-9807-B1EAE3AC5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56992"/>
            <a:ext cx="10361084" cy="24700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AP, one STA, Single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Downlink traffic from AP to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sizes distributed 80B ... 1480B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 buffer 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 = 1m ... 30m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BB2824-ED89-044A-A9B0-7E35F32A03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4C1C1B-8FE9-F941-B2E9-286A0B8EFE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51AB114-3B04-8745-AAD8-F60C29C4FB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458BEC-2E36-3E43-B234-3E2D2C919D36}"/>
              </a:ext>
            </a:extLst>
          </p:cNvPr>
          <p:cNvSpPr/>
          <p:nvPr/>
        </p:nvSpPr>
        <p:spPr bwMode="auto">
          <a:xfrm>
            <a:off x="3575720" y="1916832"/>
            <a:ext cx="1080120" cy="108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228103B-ACDE-3C4B-AB57-8D84BFA0D3A4}"/>
              </a:ext>
            </a:extLst>
          </p:cNvPr>
          <p:cNvSpPr/>
          <p:nvPr/>
        </p:nvSpPr>
        <p:spPr bwMode="auto">
          <a:xfrm>
            <a:off x="7392144" y="1836742"/>
            <a:ext cx="1080120" cy="108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770420C8-5310-8142-A92E-4821E37341B9}"/>
              </a:ext>
            </a:extLst>
          </p:cNvPr>
          <p:cNvCxnSpPr/>
          <p:nvPr/>
        </p:nvCxnSpPr>
        <p:spPr bwMode="auto">
          <a:xfrm>
            <a:off x="4943872" y="2420888"/>
            <a:ext cx="2199885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2AA7E36B-D262-3E45-871A-2A08563C7FB5}"/>
              </a:ext>
            </a:extLst>
          </p:cNvPr>
          <p:cNvSpPr txBox="1"/>
          <p:nvPr/>
        </p:nvSpPr>
        <p:spPr>
          <a:xfrm>
            <a:off x="5780749" y="19503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0208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0C86B-C18D-024D-A527-5E2AE477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No Mobility (v = 0m/s)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841D3ED-5B3B-0F4C-8B68-D46C991D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4192" y="1981201"/>
            <a:ext cx="345129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Static channel, constant SINR for a fixed distance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HARQ has no effect for good SINR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Significant gains only for bad SINR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044E031-3428-C642-914F-0A359E3A5E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B6CA46-FBC3-4B4B-8916-EA10FC058F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118F5E-2193-A44D-A2D8-D4153D83C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A4DC76D9-4ECB-864D-98D4-D06A357DE4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399" y="1981200"/>
            <a:ext cx="7250025" cy="419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531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0C86B-C18D-024D-A527-5E2AE477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Mobility ~ 1m/s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841D3ED-5B3B-0F4C-8B68-D46C991D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4192" y="1981201"/>
            <a:ext cx="3451292" cy="4113213"/>
          </a:xfrm>
        </p:spPr>
        <p:txBody>
          <a:bodyPr>
            <a:normAutofit fontScale="70000" lnSpcReduction="20000"/>
          </a:bodyPr>
          <a:lstStyle/>
          <a:p>
            <a:pPr marL="0" indent="0"/>
            <a:r>
              <a:rPr lang="en-US" dirty="0"/>
              <a:t>Channel varies from transmission to 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Deep dips possible</a:t>
            </a:r>
          </a:p>
          <a:p>
            <a:pPr marL="0" indent="0"/>
            <a:r>
              <a:rPr lang="en-US" dirty="0"/>
              <a:t>Rate adaptation is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Too optimistic </a:t>
            </a:r>
            <a:r>
              <a:rPr lang="en-US" dirty="0">
                <a:sym typeface="Wingdings" pitchFamily="2" charset="2"/>
              </a:rPr>
              <a:t> requires retransmission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Too pessimistic  Inefficient channel usage</a:t>
            </a:r>
          </a:p>
          <a:p>
            <a:pPr marL="0" indent="0"/>
            <a:r>
              <a:rPr lang="en-US" dirty="0">
                <a:sym typeface="Wingdings" pitchFamily="2" charset="2"/>
              </a:rPr>
              <a:t>With HARQ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Retransmission during TXOP is not counted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Optimistic has less impact</a:t>
            </a:r>
          </a:p>
          <a:p>
            <a:pPr marL="0" indent="0"/>
            <a:r>
              <a:rPr lang="en-US" dirty="0">
                <a:sym typeface="Wingdings" pitchFamily="2" charset="2"/>
              </a:rPr>
              <a:t>Aggressive RA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Even more opportunities for combining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044E031-3428-C642-914F-0A359E3A5E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B6CA46-FBC3-4B4B-8916-EA10FC058F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118F5E-2193-A44D-A2D8-D4153D83C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A4DC76D9-4ECB-864D-98D4-D06A357DE4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1981200"/>
            <a:ext cx="7250023" cy="419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21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0C86B-C18D-024D-A527-5E2AE477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Mobility ~ 3m/s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841D3ED-5B3B-0F4C-8B68-D46C991D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4192" y="1981201"/>
            <a:ext cx="345129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Similar gains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044E031-3428-C642-914F-0A359E3A5E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B6CA46-FBC3-4B4B-8916-EA10FC058F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118F5E-2193-A44D-A2D8-D4153D83C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A4DC76D9-4ECB-864D-98D4-D06A357DE4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1981200"/>
            <a:ext cx="7250023" cy="419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42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662</Words>
  <Application>Microsoft Macintosh PowerPoint</Application>
  <PresentationFormat>Breitbild</PresentationFormat>
  <Paragraphs>150</Paragraphs>
  <Slides>11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</vt:lpstr>
      <vt:lpstr>Microsoft Word 97- 2004-Dokument</vt:lpstr>
      <vt:lpstr>Combined HARQ and Rate Adaptation</vt:lpstr>
      <vt:lpstr>Motivation</vt:lpstr>
      <vt:lpstr>Channel &amp; Phy Model</vt:lpstr>
      <vt:lpstr>HARQ Operation</vt:lpstr>
      <vt:lpstr>Evaluated HARQ Variants</vt:lpstr>
      <vt:lpstr>Evaluation Scenario</vt:lpstr>
      <vt:lpstr>Results: No Mobility (v = 0m/s)</vt:lpstr>
      <vt:lpstr>Results: Mobility ~ 1m/s</vt:lpstr>
      <vt:lpstr>Results: Mobility ~ 3m/s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HARQ and Rate Adaptation</dc:title>
  <dc:subject/>
  <dc:creator>Sebastian Max</dc:creator>
  <cp:keywords/>
  <dc:description/>
  <cp:lastModifiedBy>Sebastian Max</cp:lastModifiedBy>
  <cp:revision>10</cp:revision>
  <cp:lastPrinted>1601-01-01T00:00:00Z</cp:lastPrinted>
  <dcterms:created xsi:type="dcterms:W3CDTF">2019-07-10T11:22:37Z</dcterms:created>
  <dcterms:modified xsi:type="dcterms:W3CDTF">2019-09-15T05:40:51Z</dcterms:modified>
  <cp:category/>
</cp:coreProperties>
</file>