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286" r:id="rId4"/>
    <p:sldId id="299" r:id="rId5"/>
    <p:sldId id="287" r:id="rId6"/>
    <p:sldId id="292" r:id="rId7"/>
    <p:sldId id="293" r:id="rId8"/>
    <p:sldId id="294" r:id="rId9"/>
    <p:sldId id="296" r:id="rId10"/>
    <p:sldId id="29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B7D9"/>
    <a:srgbClr val="C2C2FE"/>
    <a:srgbClr val="1E1EFA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56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607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740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062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296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009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8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050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62285" y="332601"/>
            <a:ext cx="37832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802.11-19/1190-00-0be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3241" y="727471"/>
            <a:ext cx="8746067" cy="1078972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 smtClean="0">
                <a:solidFill>
                  <a:schemeClr val="tx1"/>
                </a:solidFill>
              </a:rPr>
              <a:t>Improved Preamble Puncturing in 802.11be</a:t>
            </a:r>
            <a:endParaRPr lang="en-US" kern="12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9243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2019-07-11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6438"/>
              </p:ext>
            </p:extLst>
          </p:nvPr>
        </p:nvGraphicFramePr>
        <p:xfrm>
          <a:off x="955675" y="2886075"/>
          <a:ext cx="7061200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8" name="Document" r:id="rId4" imgW="8240717" imgH="4425597" progId="Word.Document.8">
                  <p:embed/>
                </p:oleObj>
              </mc:Choice>
              <mc:Fallback>
                <p:oleObj name="Document" r:id="rId4" imgW="8240717" imgH="4425597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675" y="2886075"/>
                        <a:ext cx="7061200" cy="37782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305314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</a:t>
            </a:r>
            <a:r>
              <a:rPr lang="en-US" sz="2000" b="1" dirty="0" smtClean="0"/>
              <a:t>:</a:t>
            </a:r>
            <a:endParaRPr lang="en-US" sz="2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in adding Preamble Puncturing improvements in SU-PPDU to 802.11be?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  <a:endParaRPr lang="en-US" dirty="0" smtClean="0"/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1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34400" cy="5029200"/>
          </a:xfrm>
          <a:noFill/>
          <a:ln/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current 802.11ax standard there are 4 options (defined in HE-SIG-A for MU PPDU) for defining the preamble puncturing (SIG-B puncturing) when 80MHz or 160/80+80 MHz channel is defined 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These 4 options refer only to the segment in which the primary channel is located</a:t>
            </a:r>
          </a:p>
          <a:p>
            <a:pPr>
              <a:spcAft>
                <a:spcPts val="600"/>
              </a:spcAft>
            </a:pP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the other segment (for BW&gt;80MHz) puncturing is implicitly indicated in SIG-B (by using “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242-tone RU empty”)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is not supported in SU-PPDU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due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to the absence of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SIG-B; therefore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must be transmitted on the entire available contiguous BW</a:t>
            </a:r>
            <a:endParaRPr lang="en-US" altLang="zh-CN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spcAft>
                <a:spcPts val="600"/>
              </a:spcAft>
            </a:pP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presentation, we show some simulation results that demonstrate the improvement in channel utilization when applying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 improved preamble puncturing </a:t>
            </a:r>
            <a:r>
              <a:rPr lang="en-US" altLang="zh-CN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various network scenarios in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160MHz </a:t>
            </a:r>
            <a:r>
              <a:rPr lang="en-US" altLang="zh-CN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3" name="文本框 78"/>
          <p:cNvSpPr txBox="1"/>
          <p:nvPr/>
        </p:nvSpPr>
        <p:spPr>
          <a:xfrm>
            <a:off x="914400" y="2209800"/>
            <a:ext cx="7162800" cy="26161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802.11ax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preamble puncturing improves the channel utilization compared with previous 802.11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standards in which puncturing is not employed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channel utilization improvement is achieved by leveraging  the characteristics of OFDMA in order to transmit over a wide BW with 20MHz resolution</a:t>
            </a:r>
          </a:p>
          <a:p>
            <a:pPr marL="2857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way, 20MHz portions of the channel that are unavailable (e.g. occupied by other transmitters) may be skipped (punctured)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508404"/>
            <a:ext cx="34772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spcAft>
                <a:spcPts val="1200"/>
              </a:spcAft>
            </a:pPr>
            <a:r>
              <a:rPr lang="en-US" sz="20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Preamble Puncturing in 11ax</a:t>
            </a:r>
          </a:p>
        </p:txBody>
      </p:sp>
      <p:sp>
        <p:nvSpPr>
          <p:cNvPr id="76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Background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0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498697" y="484734"/>
            <a:ext cx="8393783" cy="871537"/>
          </a:xfrm>
        </p:spPr>
        <p:txBody>
          <a:bodyPr/>
          <a:lstStyle/>
          <a:p>
            <a:pPr lvl="0"/>
            <a:r>
              <a:rPr lang="en-US" dirty="0" smtClean="0"/>
              <a:t>Preamble Puncturing in </a:t>
            </a:r>
            <a:r>
              <a:rPr lang="en-US" dirty="0" smtClean="0"/>
              <a:t>11be</a:t>
            </a:r>
            <a:endParaRPr lang="zh-CN" altLang="en-US" dirty="0"/>
          </a:p>
        </p:txBody>
      </p:sp>
      <p:sp>
        <p:nvSpPr>
          <p:cNvPr id="43" name="文本框 78"/>
          <p:cNvSpPr txBox="1"/>
          <p:nvPr/>
        </p:nvSpPr>
        <p:spPr>
          <a:xfrm>
            <a:off x="381000" y="1313784"/>
            <a:ext cx="8305800" cy="236988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0" lvl="1">
              <a:spcAft>
                <a:spcPts val="1200"/>
              </a:spcAft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Nevertheless, the preamble puncturing may be further improved in 2 cases:</a:t>
            </a:r>
          </a:p>
          <a:p>
            <a:pPr marL="3429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Improve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support in MU-PPDU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the secondary 20MHz channel and the 4</a:t>
            </a:r>
            <a:r>
              <a:rPr lang="en-US" altLang="zh-CN" sz="16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20MHz channel within the primary segment are simultaneously not available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content-channel 2 cannot be </a:t>
            </a: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transmitted, therefore the BW reduces to 20MHz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overcome this by allowing all (or most of the) available BW when the above situation occurs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135" y="3683664"/>
            <a:ext cx="7761780" cy="262452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76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46253" y="575531"/>
            <a:ext cx="8393783" cy="608373"/>
          </a:xfrm>
        </p:spPr>
        <p:txBody>
          <a:bodyPr/>
          <a:lstStyle/>
          <a:p>
            <a:pPr lvl="0"/>
            <a:r>
              <a:rPr lang="en-US" dirty="0"/>
              <a:t>Preamble Puncturing </a:t>
            </a:r>
            <a:r>
              <a:rPr lang="en-US" dirty="0" smtClean="0"/>
              <a:t>in </a:t>
            </a:r>
            <a:r>
              <a:rPr lang="en-US" dirty="0" smtClean="0"/>
              <a:t>11be</a:t>
            </a:r>
            <a:endParaRPr lang="zh-CN" altLang="en-US" dirty="0"/>
          </a:p>
        </p:txBody>
      </p:sp>
      <p:sp>
        <p:nvSpPr>
          <p:cNvPr id="10" name="文本框 78"/>
          <p:cNvSpPr txBox="1"/>
          <p:nvPr/>
        </p:nvSpPr>
        <p:spPr>
          <a:xfrm>
            <a:off x="446253" y="1149835"/>
            <a:ext cx="8663880" cy="20928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lvl="1" indent="-457200">
              <a:spcAft>
                <a:spcPts val="1200"/>
              </a:spcAft>
              <a:buFont typeface="+mj-lt"/>
              <a:buAutoNum type="arabicPeriod" startAt="2"/>
            </a:pP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Add support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</a:t>
            </a: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SU-PPDU does not include SIG-B, nor does it include puncturing signaling in the  BW field within SIG-A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This means that SU-PPDU must be transmitted on the entire available 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 BW</a:t>
            </a:r>
          </a:p>
          <a:p>
            <a:pPr marL="639763" lvl="2" indent="-182563">
              <a:spcAft>
                <a:spcPts val="1200"/>
              </a:spcAft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suggest to improve the channel utilization in SU-PPDU by adding puncturing capability to it as well</a:t>
            </a:r>
            <a:endParaRPr lang="en-US" altLang="zh-CN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2010148" y="407609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2497623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3" name="Freeform 12"/>
          <p:cNvSpPr/>
          <p:nvPr/>
        </p:nvSpPr>
        <p:spPr bwMode="auto">
          <a:xfrm>
            <a:off x="3000396" y="406809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4" name="Freeform 13"/>
          <p:cNvSpPr/>
          <p:nvPr/>
        </p:nvSpPr>
        <p:spPr bwMode="auto">
          <a:xfrm>
            <a:off x="3495936" y="407376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5186250" y="407570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6" name="Freeform 15"/>
          <p:cNvSpPr/>
          <p:nvPr/>
        </p:nvSpPr>
        <p:spPr bwMode="auto">
          <a:xfrm>
            <a:off x="5673725" y="406731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7" name="Freeform 16"/>
          <p:cNvSpPr/>
          <p:nvPr/>
        </p:nvSpPr>
        <p:spPr bwMode="auto">
          <a:xfrm>
            <a:off x="6176498" y="406770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8" name="Freeform 17"/>
          <p:cNvSpPr/>
          <p:nvPr/>
        </p:nvSpPr>
        <p:spPr bwMode="auto">
          <a:xfrm>
            <a:off x="6672038" y="4073377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19" name="Freeform 18"/>
          <p:cNvSpPr/>
          <p:nvPr/>
        </p:nvSpPr>
        <p:spPr bwMode="auto">
          <a:xfrm>
            <a:off x="1964212" y="547875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0" name="Freeform 19"/>
          <p:cNvSpPr/>
          <p:nvPr/>
        </p:nvSpPr>
        <p:spPr bwMode="auto">
          <a:xfrm>
            <a:off x="2451687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954460" y="547076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3450000" y="547642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5140314" y="5478369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4" name="Freeform 23"/>
          <p:cNvSpPr/>
          <p:nvPr/>
        </p:nvSpPr>
        <p:spPr bwMode="auto">
          <a:xfrm>
            <a:off x="5627789" y="546998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6130562" y="5470370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6" name="Freeform 25"/>
          <p:cNvSpPr/>
          <p:nvPr/>
        </p:nvSpPr>
        <p:spPr bwMode="auto">
          <a:xfrm>
            <a:off x="6626102" y="5476038"/>
            <a:ext cx="1572370" cy="398513"/>
          </a:xfrm>
          <a:custGeom>
            <a:avLst/>
            <a:gdLst>
              <a:gd name="connsiteX0" fmla="*/ 0 w 5995987"/>
              <a:gd name="connsiteY0" fmla="*/ 1724025 h 1724025"/>
              <a:gd name="connsiteX1" fmla="*/ 995362 w 5995987"/>
              <a:gd name="connsiteY1" fmla="*/ 1647825 h 1724025"/>
              <a:gd name="connsiteX2" fmla="*/ 1652587 w 5995987"/>
              <a:gd name="connsiteY2" fmla="*/ 904875 h 1724025"/>
              <a:gd name="connsiteX3" fmla="*/ 2233612 w 5995987"/>
              <a:gd name="connsiteY3" fmla="*/ 657225 h 1724025"/>
              <a:gd name="connsiteX4" fmla="*/ 2395537 w 5995987"/>
              <a:gd name="connsiteY4" fmla="*/ 0 h 1724025"/>
              <a:gd name="connsiteX5" fmla="*/ 3543300 w 5995987"/>
              <a:gd name="connsiteY5" fmla="*/ 0 h 1724025"/>
              <a:gd name="connsiteX6" fmla="*/ 3724275 w 5995987"/>
              <a:gd name="connsiteY6" fmla="*/ 666750 h 1724025"/>
              <a:gd name="connsiteX7" fmla="*/ 4305300 w 5995987"/>
              <a:gd name="connsiteY7" fmla="*/ 904875 h 1724025"/>
              <a:gd name="connsiteX8" fmla="*/ 4953000 w 5995987"/>
              <a:gd name="connsiteY8" fmla="*/ 1643062 h 1724025"/>
              <a:gd name="connsiteX9" fmla="*/ 5995987 w 5995987"/>
              <a:gd name="connsiteY9" fmla="*/ 1724025 h 1724025"/>
              <a:gd name="connsiteX10" fmla="*/ 0 w 5995987"/>
              <a:gd name="connsiteY10" fmla="*/ 1724025 h 1724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995987" h="1724025">
                <a:moveTo>
                  <a:pt x="0" y="1724025"/>
                </a:moveTo>
                <a:lnTo>
                  <a:pt x="995362" y="1647825"/>
                </a:lnTo>
                <a:lnTo>
                  <a:pt x="1652587" y="904875"/>
                </a:lnTo>
                <a:lnTo>
                  <a:pt x="2233612" y="657225"/>
                </a:lnTo>
                <a:lnTo>
                  <a:pt x="2395537" y="0"/>
                </a:lnTo>
                <a:lnTo>
                  <a:pt x="3543300" y="0"/>
                </a:lnTo>
                <a:lnTo>
                  <a:pt x="3724275" y="666750"/>
                </a:lnTo>
                <a:lnTo>
                  <a:pt x="4305300" y="904875"/>
                </a:lnTo>
                <a:lnTo>
                  <a:pt x="4953000" y="1643062"/>
                </a:lnTo>
                <a:lnTo>
                  <a:pt x="5995987" y="1724025"/>
                </a:lnTo>
                <a:lnTo>
                  <a:pt x="0" y="1724025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  <a:buFont typeface="Wingdings" pitchFamily="2" charset="2"/>
              <a:buChar char="n"/>
            </a:pPr>
            <a:endParaRPr lang="en-US">
              <a:latin typeface="Arial" charset="0"/>
              <a:ea typeface="宋体" charset="-122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720072" y="4830297"/>
            <a:ext cx="1080120" cy="432048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4046" y="4127385"/>
            <a:ext cx="146065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Available channels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76200" y="5299214"/>
            <a:ext cx="19755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Channels used in practice</a:t>
            </a:r>
          </a:p>
          <a:p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(available </a:t>
            </a:r>
            <a:r>
              <a:rPr lang="en-US" altLang="zh-CN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contiguous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altLang="zh-CN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BW)</a:t>
            </a:r>
            <a:endParaRPr lang="en-US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61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0678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Improved Preamble Puncturing: Potential Gains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文本框 78"/>
          <p:cNvSpPr txBox="1"/>
          <p:nvPr/>
        </p:nvSpPr>
        <p:spPr>
          <a:xfrm>
            <a:off x="456556" y="1259001"/>
            <a:ext cx="7776864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zh-CN"/>
            </a:defPPr>
            <a:lvl1pPr marL="182563" indent="-182563">
              <a:spcAft>
                <a:spcPts val="1200"/>
              </a:spcAft>
              <a:buFont typeface="Arial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marL="285750" lvl="1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 order to evaluate the potential gain when more flexible puncturing is supported, we ran a system level simulation</a:t>
            </a:r>
          </a:p>
          <a:p>
            <a:pPr marL="285750" lvl="1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defined several </a:t>
            </a:r>
            <a:r>
              <a:rPr lang="en-US" altLang="zh-CN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simulation </a:t>
            </a: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scenarios in which the BSS AP (which is the “AP under test”) is located near several OBSS transmitters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951" y="3933431"/>
            <a:ext cx="5916974" cy="259740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6556" y="2495070"/>
            <a:ext cx="83572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Assumptions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:</a:t>
            </a: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Each of OBSS APs serves </a:t>
            </a: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1-3 </a:t>
            </a: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clients and may be any Legacy 802.11 (a/g, n, ac)</a:t>
            </a:r>
            <a:endParaRPr lang="en-US" altLang="zh-CN" sz="14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zh-CN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The puncturing structure may change rapidly (hence is referred to as “flexible”), even on any PPDU, especially in a dense environment where many STAs “compete” for the channel resources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95122"/>
            <a:ext cx="5901490" cy="2347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520" y="3877601"/>
            <a:ext cx="4347489" cy="25993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1103356" y="2600190"/>
            <a:ext cx="6192688" cy="360040"/>
          </a:xfrm>
          <a:prstGeom prst="ellipse">
            <a:avLst/>
          </a:prstGeom>
          <a:noFill/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3" name="Right Arrow 12"/>
          <p:cNvSpPr/>
          <p:nvPr/>
        </p:nvSpPr>
        <p:spPr bwMode="auto">
          <a:xfrm rot="2742628">
            <a:off x="4833197" y="4916813"/>
            <a:ext cx="1393270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4" name="Right Arrow 13"/>
          <p:cNvSpPr/>
          <p:nvPr/>
        </p:nvSpPr>
        <p:spPr bwMode="auto">
          <a:xfrm rot="4561091">
            <a:off x="4626805" y="4928333"/>
            <a:ext cx="1128105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5" name="Right Arrow 14"/>
          <p:cNvSpPr/>
          <p:nvPr/>
        </p:nvSpPr>
        <p:spPr bwMode="auto">
          <a:xfrm rot="1760446">
            <a:off x="4893372" y="5019220"/>
            <a:ext cx="2516431" cy="263633"/>
          </a:xfrm>
          <a:prstGeom prst="rightArrow">
            <a:avLst>
              <a:gd name="adj1" fmla="val 39436"/>
              <a:gd name="adj2" fmla="val 51322"/>
            </a:avLst>
          </a:prstGeom>
          <a:solidFill>
            <a:srgbClr val="00B050"/>
          </a:solidFill>
          <a:ln>
            <a:solidFill>
              <a:srgbClr val="FF0000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5492653" y="1962161"/>
            <a:ext cx="1102286" cy="1680850"/>
          </a:xfrm>
          <a:prstGeom prst="ellipse">
            <a:avLst/>
          </a:prstGeom>
          <a:solidFill>
            <a:srgbClr val="92D050">
              <a:alpha val="21000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7" name="Right Arrow 16"/>
          <p:cNvSpPr/>
          <p:nvPr/>
        </p:nvSpPr>
        <p:spPr bwMode="auto">
          <a:xfrm rot="11278739">
            <a:off x="6633005" y="2968768"/>
            <a:ext cx="1087003" cy="288032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772126" y="2576090"/>
            <a:ext cx="12727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US" sz="1600" b="1" dirty="0" smtClean="0"/>
              <a:t>Significant channel utilization gain</a:t>
            </a:r>
            <a:endParaRPr lang="en-US" sz="1600" b="1" dirty="0"/>
          </a:p>
        </p:txBody>
      </p:sp>
      <p:sp>
        <p:nvSpPr>
          <p:cNvPr id="19" name="标题 1"/>
          <p:cNvSpPr txBox="1">
            <a:spLocks/>
          </p:cNvSpPr>
          <p:nvPr/>
        </p:nvSpPr>
        <p:spPr bwMode="auto">
          <a:xfrm>
            <a:off x="651097" y="477838"/>
            <a:ext cx="8393783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Arial" pitchFamily="34" charset="0"/>
                <a:ea typeface="黑体" pitchFamily="49" charset="-122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黑体" pitchFamily="49" charset="-122"/>
                <a:ea typeface="黑体" pitchFamily="49" charset="-122"/>
                <a:cs typeface="宋体" charset="-122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0000"/>
                </a:solidFill>
                <a:latin typeface="FrutigerNext LT Medium" pitchFamily="34" charset="0"/>
                <a:ea typeface="华文细黑" pitchFamily="2" charset="-122"/>
                <a:cs typeface="宋体" charset="-122"/>
              </a:defRPr>
            </a:lvl9pPr>
          </a:lstStyle>
          <a:p>
            <a:pPr algn="ctr"/>
            <a:r>
              <a:rPr lang="en-US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Simulation Results: 20MHz Resolution</a:t>
            </a:r>
            <a:endParaRPr lang="zh-CN" altLang="en-US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293" y="3901632"/>
            <a:ext cx="4093174" cy="2575368"/>
          </a:xfrm>
          <a:prstGeom prst="rect">
            <a:avLst/>
          </a:prstGeom>
        </p:spPr>
      </p:pic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2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30472"/>
            <a:ext cx="8153400" cy="3456802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 presented simulation results that show a significant gain in channel utilization when using a more effective channel puncturing than is used in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11ax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BW=160MHz, a dramatic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SU-PPDU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while significant gain was achieved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for the MU-PPDU case as </a:t>
            </a: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well. It is reasonable to assume that higher gain may be achieved for BW&gt;160MHz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800" b="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work should be done in order to define the necessary additional signaling to support the above </a:t>
            </a:r>
            <a:r>
              <a:rPr lang="en-US" sz="1800" b="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puncturing</a:t>
            </a:r>
            <a:endParaRPr lang="en-US" sz="1800" b="0" kern="12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66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altLang="zh-CN" dirty="0"/>
              <a:t>July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765" y="6475413"/>
            <a:ext cx="1473160" cy="184666"/>
          </a:xfrm>
        </p:spPr>
        <p:txBody>
          <a:bodyPr/>
          <a:lstStyle/>
          <a:p>
            <a:r>
              <a:rPr lang="en-US" dirty="0" smtClean="0"/>
              <a:t>Oded Redlich (Huawei)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1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3528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support in adding Preamble Puncturing improvements in MU-PPDU to 802.11be? 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</a:t>
            </a:r>
            <a:endParaRPr lang="en-US" dirty="0" smtClean="0"/>
          </a:p>
          <a:p>
            <a:pPr lvl="1"/>
            <a:r>
              <a:rPr lang="en-US" dirty="0" smtClean="0"/>
              <a:t>No</a:t>
            </a:r>
          </a:p>
          <a:p>
            <a:pPr lvl="1"/>
            <a:r>
              <a:rPr lang="en-US" dirty="0" smtClean="0"/>
              <a:t>Abstain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57944</TotalTime>
  <Words>787</Words>
  <Application>Microsoft Office PowerPoint</Application>
  <PresentationFormat>On-screen Show (4:3)</PresentationFormat>
  <Paragraphs>122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 Unicode MS</vt:lpstr>
      <vt:lpstr>ＭＳ Ｐゴシック</vt:lpstr>
      <vt:lpstr>宋体</vt:lpstr>
      <vt:lpstr>Arial</vt:lpstr>
      <vt:lpstr>黑体</vt:lpstr>
      <vt:lpstr>Times New Roman</vt:lpstr>
      <vt:lpstr>Wingdings</vt:lpstr>
      <vt:lpstr>802-11-Submission</vt:lpstr>
      <vt:lpstr>Document</vt:lpstr>
      <vt:lpstr>Improved Preamble Puncturing in 802.11be</vt:lpstr>
      <vt:lpstr>Background</vt:lpstr>
      <vt:lpstr>PowerPoint Presentation</vt:lpstr>
      <vt:lpstr>Preamble Puncturing in 11be</vt:lpstr>
      <vt:lpstr>Preamble Puncturing in 11be</vt:lpstr>
      <vt:lpstr>Improved Preamble Puncturing: Potential Gains</vt:lpstr>
      <vt:lpstr>PowerPoint Presentation</vt:lpstr>
      <vt:lpstr>Conclusions</vt:lpstr>
      <vt:lpstr>Straw Poll 1</vt:lpstr>
      <vt:lpstr>Straw Poll 2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Oded Redlich (TRC)</cp:lastModifiedBy>
  <cp:revision>312</cp:revision>
  <cp:lastPrinted>1998-02-10T13:28:06Z</cp:lastPrinted>
  <dcterms:created xsi:type="dcterms:W3CDTF">2013-11-12T18:41:50Z</dcterms:created>
  <dcterms:modified xsi:type="dcterms:W3CDTF">2019-07-14T08:20:47Z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(3)7pnQEmUtDBmcrR2aygpzHj5i5o/teNBReJ7jPb2OMlK6uYOSawqBnVbCoUxwftKQoG8Ot9a/
pHXZTecHfwvFCB8y+pOK8p+0brcAMv/wtT1P/9O38CCuWtv6UC9tYCxFyiyMdzjPDpusWnD+
ceOItylpfpinVBD4ecmhlplmow4BM9eSH5drkLYvpcT8bhx2HcKfs0Q00pgRYvSb+lYZfJRu
qYQMKPr2yLU6K1fzwT</vt:lpwstr>
  </property>
  <property fmtid="{D5CDD505-2E9C-101B-9397-08002B2CF9AE}" pid="4" name="_2015_ms_pID_7253431">
    <vt:lpwstr>uLkt99nCYNm1DAcD98GWjevCsUA7JoxGZExnfjWpZYfMjkc5zJeH/A
jBKj7Y1d45nhhw2NfBAKdJUTpCb1GKZtgOaa9XeC2HEO3GCvE8rruP581ephfMKNYJwSeNDf
wfQPehIyHXO6OTu1M4U0cssyzohI1hNBj8uLQfreE5L5DZytJKholiqq5V2ovPQbJQD6I0HN
Fwl4OBCjfLw9abQ1bo2SXXR2to3/avfGOWSw</vt:lpwstr>
  </property>
  <property fmtid="{D5CDD505-2E9C-101B-9397-08002B2CF9AE}" pid="5" name="_2015_ms_pID_7253432">
    <vt:lpwstr>LA==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1556519040</vt:lpwstr>
  </property>
</Properties>
</file>