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80" r:id="rId6"/>
    <p:sldId id="281" r:id="rId7"/>
    <p:sldId id="275" r:id="rId8"/>
    <p:sldId id="278" r:id="rId9"/>
    <p:sldId id="279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8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91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99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390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7820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0372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2019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69804" y="6475413"/>
            <a:ext cx="21741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802.11-19/1187r0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P802.11ay </a:t>
            </a:r>
            <a:r>
              <a:rPr lang="en-US" dirty="0"/>
              <a:t>Report to EC on </a:t>
            </a:r>
            <a:r>
              <a:rPr lang="en-US" dirty="0" smtClean="0"/>
              <a:t>             Unconditional Approval </a:t>
            </a:r>
            <a:r>
              <a:rPr lang="en-US" dirty="0"/>
              <a:t>to go to </a:t>
            </a:r>
            <a:r>
              <a:rPr lang="en-US" dirty="0" smtClean="0"/>
              <a:t>SA </a:t>
            </a:r>
            <a:r>
              <a:rPr lang="en-US" dirty="0"/>
              <a:t>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2019-11-10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403700"/>
              </p:ext>
            </p:extLst>
          </p:nvPr>
        </p:nvGraphicFramePr>
        <p:xfrm>
          <a:off x="520700" y="2833812"/>
          <a:ext cx="8155756" cy="2683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9" name="Document" r:id="rId5" imgW="8245941" imgH="2759751" progId="Word.Document.8">
                  <p:embed/>
                </p:oleObj>
              </mc:Choice>
              <mc:Fallback>
                <p:oleObj name="Document" r:id="rId5" imgW="8245941" imgH="275975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33812"/>
                        <a:ext cx="8155756" cy="268342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9552" y="239992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 smtClean="0"/>
              <a:t>Author: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(EC) in support of a request for unconditional approval to send IEEE P802.11ay Draft 5.0 to Standards Association (SA) Ballot</a:t>
            </a:r>
          </a:p>
          <a:p>
            <a:pPr lvl="1" algn="just"/>
            <a:r>
              <a:rPr lang="en-GB" dirty="0" smtClean="0">
                <a:ea typeface="ＭＳ Ｐゴシック" pitchFamily="34" charset="-128"/>
              </a:rPr>
              <a:t>Note:  The SA ballot will be started only after the opening of the </a:t>
            </a:r>
            <a:r>
              <a:rPr lang="en-GB" dirty="0" err="1" smtClean="0">
                <a:ea typeface="ＭＳ Ｐゴシック" pitchFamily="34" charset="-128"/>
              </a:rPr>
              <a:t>TGmd</a:t>
            </a:r>
            <a:r>
              <a:rPr lang="en-GB" dirty="0" smtClean="0">
                <a:ea typeface="ＭＳ Ｐゴシック" pitchFamily="34" charset="-128"/>
              </a:rPr>
              <a:t> and </a:t>
            </a:r>
            <a:r>
              <a:rPr lang="en-GB" dirty="0" err="1" smtClean="0">
                <a:ea typeface="ＭＳ Ｐゴシック" pitchFamily="34" charset="-128"/>
              </a:rPr>
              <a:t>TGax</a:t>
            </a:r>
            <a:r>
              <a:rPr lang="en-GB" dirty="0" smtClean="0">
                <a:ea typeface="ＭＳ Ｐゴシック" pitchFamily="34" charset="-128"/>
              </a:rPr>
              <a:t> SA ballots</a:t>
            </a:r>
          </a:p>
          <a:p>
            <a:pPr algn="just"/>
            <a:r>
              <a:rPr lang="en-GB" dirty="0" smtClean="0">
                <a:ea typeface="ＭＳ Ｐゴシック" pitchFamily="34" charset="-128"/>
              </a:rPr>
              <a:t>This document was approved during the plenary session of the IEEE 802.11 working group on November 15, 2019.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Results:  TBD yes, TBD no , TBD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IEEE 802.11 WG Letter Ballot Results – P802.11ay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114975"/>
              </p:ext>
            </p:extLst>
          </p:nvPr>
        </p:nvGraphicFramePr>
        <p:xfrm>
          <a:off x="304800" y="1905001"/>
          <a:ext cx="8534400" cy="31676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31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P802.11ay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 28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Jul 8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8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IEEE 802.11 WG Letter Ballot Comments – P802.11ay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65703"/>
              </p:ext>
            </p:extLst>
          </p:nvPr>
        </p:nvGraphicFramePr>
        <p:xfrm>
          <a:off x="762000" y="1905001"/>
          <a:ext cx="7698433" cy="371296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16501"/>
                <a:gridCol w="1360835"/>
                <a:gridCol w="3654811"/>
                <a:gridCol w="1866286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31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742 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(431 T, 282 E, 29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 28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478 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(338 T, 133 E, 7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Jul 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 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(21 T, 43 E, 0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P802.11ay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(2 T, 5 E, 0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1291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(792 T</a:t>
                      </a:r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463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36 G)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IEEE-SA Mandatory </a:t>
            </a:r>
            <a:r>
              <a:rPr lang="en-GB" dirty="0">
                <a:ea typeface="ＭＳ Ｐゴシック" pitchFamily="34" charset="-128"/>
              </a:rPr>
              <a:t>Editorial Coordination</a:t>
            </a:r>
            <a:br>
              <a:rPr lang="en-GB" dirty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(https</a:t>
            </a:r>
            <a:r>
              <a:rPr lang="en-GB" sz="1800" dirty="0">
                <a:ea typeface="ＭＳ Ｐゴシック" pitchFamily="34" charset="-128"/>
              </a:rPr>
              <a:t>://</a:t>
            </a:r>
            <a:r>
              <a:rPr lang="en-GB" sz="1800" dirty="0" smtClean="0">
                <a:ea typeface="ＭＳ Ｐゴシック" pitchFamily="34" charset="-128"/>
              </a:rPr>
              <a:t>mentor.ieee.org/802.11/dcn/19/11-19-0681-06-0000-tgay-mdr-report.docx)</a:t>
            </a:r>
            <a:endParaRPr lang="en-CA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3624" t="19256" r="18888" b="9485"/>
          <a:stretch/>
        </p:blipFill>
        <p:spPr>
          <a:xfrm>
            <a:off x="1454655" y="1687543"/>
            <a:ext cx="6624736" cy="461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commenters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(No must-be-satisfied comments received in LB246)</a:t>
            </a:r>
            <a:endParaRPr lang="en-CA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55576" y="1826094"/>
          <a:ext cx="7632848" cy="17763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74273"/>
                <a:gridCol w="978055"/>
                <a:gridCol w="1008112"/>
                <a:gridCol w="936104"/>
                <a:gridCol w="936104"/>
                <a:gridCol w="1800200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LB234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LB239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LB242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LB246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James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Yee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Yongho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Seok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Yunsong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Yang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SUB-TOTAL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0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</a:t>
            </a:r>
            <a:r>
              <a:rPr lang="en-GB" smtClean="0">
                <a:ea typeface="ＭＳ Ｐゴシック" pitchFamily="34" charset="-128"/>
              </a:rPr>
              <a:t>by topics</a:t>
            </a:r>
            <a:r>
              <a:rPr lang="en-GB" dirty="0" smtClean="0">
                <a:ea typeface="ＭＳ Ｐゴシック" pitchFamily="34" charset="-128"/>
              </a:rPr>
              <a:t/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(No must-be-satisfied comments received in LB246)</a:t>
            </a:r>
            <a:endParaRPr lang="en-CA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057620"/>
              </p:ext>
            </p:extLst>
          </p:nvPr>
        </p:nvGraphicFramePr>
        <p:xfrm>
          <a:off x="685800" y="1981200"/>
          <a:ext cx="7702624" cy="236310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518048"/>
                <a:gridCol w="1008112"/>
                <a:gridCol w="2016224"/>
                <a:gridCol w="1224136"/>
                <a:gridCol w="936104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Topic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(frame formats)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MAC (others)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TDD channel access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Security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Beamforming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QMF policies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SUB-TOTAL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5830416" cy="4114800"/>
          </a:xfrm>
        </p:spPr>
        <p:txBody>
          <a:bodyPr/>
          <a:lstStyle/>
          <a:p>
            <a:pPr algn="just"/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/>
            <a:r>
              <a:rPr lang="en-GB" sz="1600" dirty="0" smtClean="0">
                <a:ea typeface="ＭＳ Ｐゴシック" pitchFamily="34" charset="-128"/>
              </a:rPr>
              <a:t>Double click on the icon to the right to open this. </a:t>
            </a: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986563"/>
              </p:ext>
            </p:extLst>
          </p:nvPr>
        </p:nvGraphicFramePr>
        <p:xfrm>
          <a:off x="6795812" y="2156919"/>
          <a:ext cx="1662388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Worksheet" showAsIcon="1" r:id="rId4" imgW="914400" imgH="792360" progId="Excel.Sheet.12">
                  <p:embed/>
                </p:oleObj>
              </mc:Choice>
              <mc:Fallback>
                <p:oleObj name="Worksheet" showAsIcon="1" r:id="rId4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95812" y="2156919"/>
                        <a:ext cx="1662388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TGay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724904"/>
              </p:ext>
            </p:extLst>
          </p:nvPr>
        </p:nvGraphicFramePr>
        <p:xfrm>
          <a:off x="395536" y="1905000"/>
          <a:ext cx="8350696" cy="3322320"/>
        </p:xfrm>
        <a:graphic>
          <a:graphicData uri="http://schemas.openxmlformats.org/drawingml/2006/table">
            <a:tbl>
              <a:tblPr/>
              <a:tblGrid>
                <a:gridCol w="4534272"/>
                <a:gridCol w="1903343"/>
                <a:gridCol w="1913081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 ballot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 31,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SA ballot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2019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2019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SA ballot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27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 10,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SA ballot (unchanged draft)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 31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14,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submittal deadline: October 13, 2020)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6,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December 2020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19397</TotalTime>
  <Words>747</Words>
  <Application>Microsoft Office PowerPoint</Application>
  <PresentationFormat>On-screen Show (4:3)</PresentationFormat>
  <Paragraphs>252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802-11-Submission</vt:lpstr>
      <vt:lpstr>Document</vt:lpstr>
      <vt:lpstr>Microsoft Excel Worksheet</vt:lpstr>
      <vt:lpstr>P802.11ay Report to EC on              Unconditional Approval to go to SA Ballot </vt:lpstr>
      <vt:lpstr>Introduction</vt:lpstr>
      <vt:lpstr>IEEE 802.11 WG Letter Ballot Results – P802.11ay</vt:lpstr>
      <vt:lpstr>IEEE 802.11 WG Letter Ballot Comments – P802.11ay</vt:lpstr>
      <vt:lpstr>IEEE-SA Mandatory Editorial Coordination (https://mentor.ieee.org/802.11/dcn/19/11-19-0681-06-0000-tgay-mdr-report.docx)</vt:lpstr>
      <vt:lpstr>Unsatisfied comments by commenters (No must-be-satisfied comments received in LB246)</vt:lpstr>
      <vt:lpstr>Unsatisfied comments by topics (No must-be-satisfied comments received in LB246)</vt:lpstr>
      <vt:lpstr>Unsatisfied comments</vt:lpstr>
      <vt:lpstr>TGay Timeline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P802.11ay Report to EC on Conditional Approval to go to SA Ballot</dc:title>
  <dc:creator>dstanley@arubanetworks.com;edward.ks.au@gmail.com</dc:creator>
  <cp:lastModifiedBy>Edward Au</cp:lastModifiedBy>
  <cp:revision>283</cp:revision>
  <cp:lastPrinted>1998-02-10T13:28:06Z</cp:lastPrinted>
  <dcterms:created xsi:type="dcterms:W3CDTF">2013-03-03T00:01:21Z</dcterms:created>
  <dcterms:modified xsi:type="dcterms:W3CDTF">2019-11-12T08:05:44Z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