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1" r:id="rId4"/>
    <p:sldId id="273" r:id="rId5"/>
    <p:sldId id="267" r:id="rId6"/>
    <p:sldId id="272" r:id="rId7"/>
    <p:sldId id="268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416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802.11-19/1175r0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Xin Zuo, Tencent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802.11-19/1175r0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Xin Zuo, Tencent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802.11-19/1175r0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Xin Zuo, Tencent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802.11-19/1175r0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Xin Zuo, Tencent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802.11-19/1175r0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Xin Zuo, Tencent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Xin Zuo, Tencent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Xin Zuo, Tencent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Xin Zuo, Tencent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Xin Zuo, Tencent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Xin Zuo, Tencent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Xin Zuo, Tencent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Xin Zuo, Tencent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Xin Zuo, Tencent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Considerations of New Queue Mechanism for Real-Time Application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2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428588"/>
              </p:ext>
            </p:extLst>
          </p:nvPr>
        </p:nvGraphicFramePr>
        <p:xfrm>
          <a:off x="520700" y="2055813"/>
          <a:ext cx="9493250" cy="327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4" imgW="8255000" imgH="2857500" progId="Word.Document.8">
                  <p:embed/>
                </p:oleObj>
              </mc:Choice>
              <mc:Fallback>
                <p:oleObj name="Document" r:id="rId4" imgW="8255000" imgH="2857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055813"/>
                        <a:ext cx="9493250" cy="327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few frames having worst-case latency are critical for some RTAs.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There is lack of means to improve the worst-case latency/jitter for RTA, in current .11 design.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Careful design is required to achieve the </a:t>
            </a:r>
            <a:r>
              <a:rPr lang="en-GB" dirty="0" err="1"/>
              <a:t>tradeoff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Latency-critical traffic that is medium/low in transmitting frequency and small in frame size, may have the design freedom to fulfil the requirement by RTA.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40CB9C-46E6-4EA8-B97A-0E87A1B0ED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Xin Zuo, Tencent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8E80-42BA-48A9-A768-32CFE2159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0C844-F8C7-4A7C-8D2D-98FC553C1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Goal/Requirement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PAR: “This amendment defines at least one mode of operation capable of improved worst case latency and jitter.”</a:t>
            </a:r>
            <a:r>
              <a:rPr lang="en-US" altLang="zh-CN" dirty="0"/>
              <a:t>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few frames experiencing worst-case latency may not degrade the average latency, but are critical to some RTAs.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 no responds in </a:t>
            </a:r>
            <a:r>
              <a:rPr lang="en-GB" dirty="0"/>
              <a:t>online mobile games, damaging the user experiences.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accidents in remote control in manufacturing,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 etc.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/>
          </a:p>
          <a:p>
            <a:pPr lvl="2">
              <a:buFont typeface="Arial" panose="020B0604020202020204" pitchFamily="34" charset="0"/>
              <a:buChar char="•"/>
            </a:pPr>
            <a:endParaRPr lang="en-GB" altLang="zh-CN" dirty="0"/>
          </a:p>
          <a:p>
            <a:pPr lvl="2">
              <a:buFont typeface="Arial" panose="020B0604020202020204" pitchFamily="34" charset="0"/>
              <a:buChar char="•"/>
            </a:pPr>
            <a:endParaRPr lang="en-GB" altLang="zh-CN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6570D-FED6-47F3-BA3B-61C1DD8DC0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8349E-C8FC-4A26-B7DF-CBF02F3EFA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2C2FBE-B527-402B-9108-47D101FC60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64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24DC9-40F6-43CC-A18B-7EB40A24B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47340-B28F-48BE-8278-5B24BAE75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Current EDCA may be unable to help improve worst-case latency.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800" dirty="0"/>
              <a:t>Discriminating AC queues is mainly in the probability to access to the wireless medium, </a:t>
            </a:r>
            <a:r>
              <a:rPr lang="en-GB" altLang="zh-CN" sz="1800" dirty="0" err="1"/>
              <a:t>w.r.t.</a:t>
            </a:r>
            <a:r>
              <a:rPr lang="en-GB" altLang="zh-CN" sz="1800" dirty="0"/>
              <a:t> large number of frames.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sz="1600" dirty="0">
                <a:sym typeface="Wingdings" panose="05000000000000000000" pitchFamily="2" charset="2"/>
              </a:rPr>
              <a:t>Good at average  potential worst-case latency.</a:t>
            </a:r>
            <a:endParaRPr lang="en-GB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800" dirty="0"/>
              <a:t>Once </a:t>
            </a:r>
            <a:r>
              <a:rPr lang="en-GB" altLang="zh-CN" sz="1800" dirty="0" err="1"/>
              <a:t>backoff</a:t>
            </a:r>
            <a:r>
              <a:rPr lang="en-GB" altLang="zh-CN" sz="1800" dirty="0"/>
              <a:t> counter is determined from [0,CW], the latency is almost determined.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sz="1600" dirty="0">
                <a:sym typeface="Wingdings" panose="05000000000000000000" pitchFamily="2" charset="2"/>
              </a:rPr>
              <a:t>Some high-AC frames get unlucky  potential worst-case latency</a:t>
            </a:r>
            <a:endParaRPr lang="en-GB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800" dirty="0"/>
              <a:t>ACs differentiate traffic, only according to QoS fields (DSCP, UP, etc.).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sz="1600" dirty="0"/>
              <a:t>Latency-critical traffic may be treated equally as throughput-critical traffic.</a:t>
            </a:r>
            <a:r>
              <a:rPr lang="en-GB" altLang="zh-CN" sz="1600" dirty="0">
                <a:sym typeface="Wingdings" panose="05000000000000000000" pitchFamily="2" charset="2"/>
              </a:rPr>
              <a:t>  potential worst-case latency</a:t>
            </a:r>
            <a:endParaRPr lang="en-GB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800" dirty="0"/>
              <a:t>AC could be stacked with frames. </a:t>
            </a:r>
            <a:r>
              <a:rPr lang="en-GB" altLang="zh-CN" sz="1800" dirty="0">
                <a:sym typeface="Wingdings" panose="05000000000000000000" pitchFamily="2" charset="2"/>
              </a:rPr>
              <a:t> </a:t>
            </a:r>
            <a:r>
              <a:rPr lang="en-GB" altLang="zh-CN" sz="1800" dirty="0"/>
              <a:t>Potential worst-case latency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5154D-EB3E-41AB-983B-003456FF0D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5E798-18A6-4063-99D1-789066BB8F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C0FCF0-36E8-493E-A9B5-3890F67DA5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15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71B8E-83D9-4337-BB3B-4F885D7C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7C0BD-B3C0-4C88-B5BE-9AC25DDF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new design of queue may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improve by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linking access delay directly to the latency required by the l</a:t>
            </a:r>
            <a:r>
              <a:rPr lang="en-GB" altLang="zh-CN" sz="1400" dirty="0"/>
              <a:t>atency-critical traffic;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sz="1400" dirty="0"/>
              <a:t>categorizing traffic, taking into consideration more parameters;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sz="1400" dirty="0"/>
              <a:t>being grant with higher priority in channel access;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Need to consider the </a:t>
            </a:r>
            <a:r>
              <a:rPr lang="en-GB" sz="1800" dirty="0" err="1"/>
              <a:t>tradeoff</a:t>
            </a:r>
            <a:r>
              <a:rPr lang="en-GB" sz="1800" dirty="0"/>
              <a:t>, such as </a:t>
            </a:r>
            <a:r>
              <a:rPr lang="en-GB" sz="1600" dirty="0"/>
              <a:t>that between latency and throughput; that between prioritization and fairness; etc.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Latency-critical traffic could be characterized into 4 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Frequent and large in size </a:t>
            </a:r>
            <a:r>
              <a:rPr lang="en-GB" sz="1800" dirty="0">
                <a:sym typeface="Wingdings" panose="05000000000000000000" pitchFamily="2" charset="2"/>
              </a:rPr>
              <a:t> too difficult to satisfy both.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Frequent and small </a:t>
            </a:r>
            <a:r>
              <a:rPr lang="en-GB" sz="1800" dirty="0">
                <a:sym typeface="Wingdings" panose="05000000000000000000" pitchFamily="2" charset="2"/>
              </a:rPr>
              <a:t> may damage the fairness, throughput, etc.. 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Less frequent and large </a:t>
            </a:r>
            <a:r>
              <a:rPr lang="en-GB" sz="1800" dirty="0">
                <a:sym typeface="Wingdings" panose="05000000000000000000" pitchFamily="2" charset="2"/>
              </a:rPr>
              <a:t> possible to satisfy, but maybe challenging.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C00000"/>
                </a:solidFill>
              </a:rPr>
              <a:t>Less frequent and small </a:t>
            </a:r>
            <a:r>
              <a:rPr lang="en-GB" sz="1800" dirty="0">
                <a:solidFill>
                  <a:srgbClr val="C00000"/>
                </a:solidFill>
                <a:sym typeface="Wingdings" panose="05000000000000000000" pitchFamily="2" charset="2"/>
              </a:rPr>
              <a:t> possible to satisfy, without much damaging.</a:t>
            </a:r>
            <a:endParaRPr lang="en-GB" sz="1800" dirty="0">
              <a:solidFill>
                <a:srgbClr val="C0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Also matches with the </a:t>
            </a:r>
            <a:r>
              <a:rPr lang="en-GB" dirty="0">
                <a:solidFill>
                  <a:srgbClr val="C00000"/>
                </a:solidFill>
              </a:rPr>
              <a:t>realistic</a:t>
            </a:r>
            <a:r>
              <a:rPr lang="en-GB" dirty="0"/>
              <a:t> RTA traffic, including online mobile gaming, remote control in manufacturing, specific IoT application,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8A78F-CAC1-4E87-BE92-1B764AC37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82ACD-1D80-4F38-BD10-4C466C6F95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00C540-FF21-4296-9441-8588B5B530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33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Manual Operation 11">
            <a:extLst>
              <a:ext uri="{FF2B5EF4-FFF2-40B4-BE49-F238E27FC236}">
                <a16:creationId xmlns:a16="http://schemas.microsoft.com/office/drawing/2014/main" id="{E761BEA1-DE2C-42C0-BB12-A137F2E18376}"/>
              </a:ext>
            </a:extLst>
          </p:cNvPr>
          <p:cNvSpPr/>
          <p:nvPr/>
        </p:nvSpPr>
        <p:spPr bwMode="auto">
          <a:xfrm>
            <a:off x="7284581" y="4331670"/>
            <a:ext cx="1162026" cy="338554"/>
          </a:xfrm>
          <a:prstGeom prst="flowChartManualOperation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filter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BB4532-10FF-42D6-9CDC-36AB2668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Sketch</a:t>
            </a:r>
            <a:r>
              <a:rPr lang="en-GB" dirty="0"/>
              <a:t> of New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B571C-5798-4B13-BDAC-3DE70713C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6190456" cy="44001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new design of queue respects EDCA.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 “Speeding up” the channel access procedure, when the frame waiting time is close to the required latency advertised.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i.e., reducing </a:t>
            </a:r>
            <a:r>
              <a:rPr lang="en-GB" sz="1600" dirty="0" err="1"/>
              <a:t>backoff</a:t>
            </a:r>
            <a:r>
              <a:rPr lang="en-GB" sz="1600" dirty="0"/>
              <a:t> counter.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other ways to “speed up”.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Filtering frames according to not just QoS fields, but the size and frequency.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Maintaining the throughput, fairness,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new queue could be dynamically opened/terminated.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Adapting to the change in network/channel.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Avoiding stacking/abusing.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E1FFC-90D0-4B23-9F4B-9FAF6F1CB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E75A4-4427-49F1-B22D-C5AA46103C1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Xin Zuo, Tencent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28A95C-ECAF-49BE-A555-9B7ECCA87D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5868C3-90BF-4BE5-836E-492162DBF354}"/>
              </a:ext>
            </a:extLst>
          </p:cNvPr>
          <p:cNvSpPr/>
          <p:nvPr/>
        </p:nvSpPr>
        <p:spPr bwMode="auto">
          <a:xfrm>
            <a:off x="7525445" y="4940327"/>
            <a:ext cx="648072" cy="9484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5BA869-24BC-4754-B99E-8760773F4F5A}"/>
              </a:ext>
            </a:extLst>
          </p:cNvPr>
          <p:cNvSpPr/>
          <p:nvPr/>
        </p:nvSpPr>
        <p:spPr bwMode="auto">
          <a:xfrm>
            <a:off x="7885485" y="3319037"/>
            <a:ext cx="576064" cy="2160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F487DF-5D61-49FD-98D3-6CD66246D8C9}"/>
              </a:ext>
            </a:extLst>
          </p:cNvPr>
          <p:cNvSpPr/>
          <p:nvPr/>
        </p:nvSpPr>
        <p:spPr bwMode="auto">
          <a:xfrm>
            <a:off x="7525445" y="5672731"/>
            <a:ext cx="648072" cy="2160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4091CA11-E6E0-4D27-8E16-CE0E6FEA714E}"/>
              </a:ext>
            </a:extLst>
          </p:cNvPr>
          <p:cNvSpPr/>
          <p:nvPr/>
        </p:nvSpPr>
        <p:spPr bwMode="auto">
          <a:xfrm rot="1128597">
            <a:off x="7967386" y="4190952"/>
            <a:ext cx="288032" cy="740102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952CE2-5440-4F56-8105-90B83E6FBD47}"/>
              </a:ext>
            </a:extLst>
          </p:cNvPr>
          <p:cNvSpPr txBox="1"/>
          <p:nvPr/>
        </p:nvSpPr>
        <p:spPr>
          <a:xfrm>
            <a:off x="7504882" y="5106935"/>
            <a:ext cx="95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New Queue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0A460-72E3-479E-A692-C8D82F64FD76}"/>
              </a:ext>
            </a:extLst>
          </p:cNvPr>
          <p:cNvSpPr/>
          <p:nvPr/>
        </p:nvSpPr>
        <p:spPr bwMode="auto">
          <a:xfrm>
            <a:off x="6876257" y="3758302"/>
            <a:ext cx="828092" cy="3315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644E76-AE83-4489-AC25-5AB51821163F}"/>
              </a:ext>
            </a:extLst>
          </p:cNvPr>
          <p:cNvSpPr/>
          <p:nvPr/>
        </p:nvSpPr>
        <p:spPr bwMode="auto">
          <a:xfrm>
            <a:off x="7885485" y="3817134"/>
            <a:ext cx="576064" cy="2160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8C5F43-B69C-4F7D-AC03-D8A32A914C1F}"/>
              </a:ext>
            </a:extLst>
          </p:cNvPr>
          <p:cNvSpPr/>
          <p:nvPr/>
        </p:nvSpPr>
        <p:spPr bwMode="auto">
          <a:xfrm>
            <a:off x="6876257" y="3314829"/>
            <a:ext cx="828092" cy="39178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3A2CF89-5F6A-4C83-B41A-FF00AC2633F6}"/>
              </a:ext>
            </a:extLst>
          </p:cNvPr>
          <p:cNvSpPr/>
          <p:nvPr/>
        </p:nvSpPr>
        <p:spPr bwMode="auto">
          <a:xfrm>
            <a:off x="6876257" y="2977437"/>
            <a:ext cx="828092" cy="2853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8" name="Multiplication Sign 17">
            <a:extLst>
              <a:ext uri="{FF2B5EF4-FFF2-40B4-BE49-F238E27FC236}">
                <a16:creationId xmlns:a16="http://schemas.microsoft.com/office/drawing/2014/main" id="{9E74F8A5-920E-4DEC-B2FA-403A254D9283}"/>
              </a:ext>
            </a:extLst>
          </p:cNvPr>
          <p:cNvSpPr/>
          <p:nvPr/>
        </p:nvSpPr>
        <p:spPr bwMode="auto">
          <a:xfrm>
            <a:off x="7099612" y="3891720"/>
            <a:ext cx="504056" cy="355490"/>
          </a:xfrm>
          <a:prstGeom prst="mathMultiply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2D8373-28F3-4139-80FB-C5CBA8905279}"/>
              </a:ext>
            </a:extLst>
          </p:cNvPr>
          <p:cNvSpPr/>
          <p:nvPr/>
        </p:nvSpPr>
        <p:spPr bwMode="auto">
          <a:xfrm>
            <a:off x="7885485" y="2845175"/>
            <a:ext cx="576064" cy="2160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20" name="Arrow: Curved Right 19">
            <a:extLst>
              <a:ext uri="{FF2B5EF4-FFF2-40B4-BE49-F238E27FC236}">
                <a16:creationId xmlns:a16="http://schemas.microsoft.com/office/drawing/2014/main" id="{E966FD18-083C-466F-8566-F30BF9F15E2B}"/>
              </a:ext>
            </a:extLst>
          </p:cNvPr>
          <p:cNvSpPr/>
          <p:nvPr/>
        </p:nvSpPr>
        <p:spPr bwMode="auto">
          <a:xfrm flipH="1">
            <a:off x="8316412" y="5130513"/>
            <a:ext cx="504056" cy="1065213"/>
          </a:xfrm>
          <a:prstGeom prst="curved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Callout: Line 20">
            <a:extLst>
              <a:ext uri="{FF2B5EF4-FFF2-40B4-BE49-F238E27FC236}">
                <a16:creationId xmlns:a16="http://schemas.microsoft.com/office/drawing/2014/main" id="{D738DD8A-0D73-49A0-A3A1-6704ADE20E94}"/>
              </a:ext>
            </a:extLst>
          </p:cNvPr>
          <p:cNvSpPr/>
          <p:nvPr/>
        </p:nvSpPr>
        <p:spPr bwMode="auto">
          <a:xfrm>
            <a:off x="8505531" y="4060204"/>
            <a:ext cx="746989" cy="707925"/>
          </a:xfrm>
          <a:prstGeom prst="borderCallout1">
            <a:avLst>
              <a:gd name="adj1" fmla="val 23278"/>
              <a:gd name="adj2" fmla="val 4600"/>
              <a:gd name="adj3" fmla="val -8943"/>
              <a:gd name="adj4" fmla="val -4698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Indicates latency  required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30C22D-7459-4A29-88EA-CD2F3D37BDBF}"/>
              </a:ext>
            </a:extLst>
          </p:cNvPr>
          <p:cNvSpPr txBox="1"/>
          <p:nvPr/>
        </p:nvSpPr>
        <p:spPr>
          <a:xfrm>
            <a:off x="7078735" y="5928182"/>
            <a:ext cx="1367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Reduce </a:t>
            </a:r>
            <a:r>
              <a:rPr lang="en-GB" sz="1400" dirty="0" err="1">
                <a:solidFill>
                  <a:schemeClr val="tx1"/>
                </a:solidFill>
              </a:rPr>
              <a:t>backoff</a:t>
            </a:r>
            <a:r>
              <a:rPr lang="en-GB" sz="1400" dirty="0">
                <a:solidFill>
                  <a:schemeClr val="tx1"/>
                </a:solidFill>
              </a:rPr>
              <a:t> counter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1E2D500-C2B7-49F9-834C-443ADAFEEC16}"/>
              </a:ext>
            </a:extLst>
          </p:cNvPr>
          <p:cNvGrpSpPr/>
          <p:nvPr/>
        </p:nvGrpSpPr>
        <p:grpSpPr>
          <a:xfrm>
            <a:off x="8603159" y="4850826"/>
            <a:ext cx="360204" cy="338554"/>
            <a:chOff x="8838773" y="3316042"/>
            <a:chExt cx="360204" cy="338554"/>
          </a:xfrm>
        </p:grpSpPr>
        <p:sp>
          <p:nvSpPr>
            <p:cNvPr id="23" name="Flowchart: Connector 22">
              <a:extLst>
                <a:ext uri="{FF2B5EF4-FFF2-40B4-BE49-F238E27FC236}">
                  <a16:creationId xmlns:a16="http://schemas.microsoft.com/office/drawing/2014/main" id="{48B302C4-60E0-4F83-83FD-0EA81653717E}"/>
                </a:ext>
              </a:extLst>
            </p:cNvPr>
            <p:cNvSpPr/>
            <p:nvPr/>
          </p:nvSpPr>
          <p:spPr bwMode="auto">
            <a:xfrm>
              <a:off x="8838773" y="3316042"/>
              <a:ext cx="360204" cy="338554"/>
            </a:xfrm>
            <a:prstGeom prst="flowChartConnector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240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E1C2EFB-C4D6-40E0-A237-4164342518AF}"/>
                </a:ext>
              </a:extLst>
            </p:cNvPr>
            <p:cNvCxnSpPr>
              <a:cxnSpLocks/>
              <a:endCxn id="23" idx="6"/>
            </p:cNvCxnSpPr>
            <p:nvPr/>
          </p:nvCxnSpPr>
          <p:spPr bwMode="auto">
            <a:xfrm>
              <a:off x="9027868" y="3483366"/>
              <a:ext cx="171109" cy="1953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1EE3867-71F8-4BB6-BC46-1E57A028560A}"/>
                </a:ext>
              </a:extLst>
            </p:cNvPr>
            <p:cNvCxnSpPr/>
            <p:nvPr/>
          </p:nvCxnSpPr>
          <p:spPr bwMode="auto">
            <a:xfrm>
              <a:off x="9009883" y="3483366"/>
              <a:ext cx="144016" cy="0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841B934-469F-43E6-AC86-E0C75645EA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18875" y="3374634"/>
              <a:ext cx="1" cy="108732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5306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8AA2-9822-4A61-BD5E-9071590FF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D018A-1456-46EC-8707-49F74739A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Detail design and simulations…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DB618-C355-418D-A453-426DD53F72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07D5F-2171-4FFC-A56C-7ED0C7935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63B499-7402-451D-865C-466E139DF3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18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5E90-A968-4609-B597-304D22B4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00FCB-169D-4B16-9EBB-D2D1266C3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We emphasized the challenges the current EDCA trying to improve worst-case latency.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Latency requirement of RTA can not be directly reflected.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Current EDCA is good at average, but may need pay more attention on individual frames.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QoS fields are not sufficient to discriminate among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new queue design could help improve the worst-case latency.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We have sketch out the new design.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7C2FC-C6ED-477C-B952-9DDD41F815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E103A-1072-487B-B6B9-446E044ECC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566E17-19E7-498D-BF5B-6FBDC72D83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37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Xin Zuo, Tencent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802.11-18/1231r6 EHT draft proposed PAR</a:t>
            </a:r>
            <a:endParaRPr lang="en-US" altLang="zh-TW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3184</TotalTime>
  <Words>723</Words>
  <Application>Microsoft Macintosh PowerPoint</Application>
  <PresentationFormat>On-screen Show (4:3)</PresentationFormat>
  <Paragraphs>110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97 - 2004 Document</vt:lpstr>
      <vt:lpstr>Considerations of New Queue Mechanism for Real-Time Application</vt:lpstr>
      <vt:lpstr>Abstract</vt:lpstr>
      <vt:lpstr>Background</vt:lpstr>
      <vt:lpstr>Background </vt:lpstr>
      <vt:lpstr>Background</vt:lpstr>
      <vt:lpstr>Sketch of New Queue</vt:lpstr>
      <vt:lpstr>Simulations</vt:lpstr>
      <vt:lpstr>Conclusions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Xin Zuo(左鑫)</dc:creator>
  <cp:lastModifiedBy>Zuo Xin</cp:lastModifiedBy>
  <cp:revision>55</cp:revision>
  <cp:lastPrinted>1601-01-01T00:00:00Z</cp:lastPrinted>
  <dcterms:created xsi:type="dcterms:W3CDTF">2019-06-24T02:45:38Z</dcterms:created>
  <dcterms:modified xsi:type="dcterms:W3CDTF">2019-07-15T07:30:08Z</dcterms:modified>
</cp:coreProperties>
</file>