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365" r:id="rId2"/>
    <p:sldId id="321" r:id="rId3"/>
    <p:sldId id="404" r:id="rId4"/>
    <p:sldId id="378" r:id="rId5"/>
    <p:sldId id="385" r:id="rId6"/>
    <p:sldId id="388" r:id="rId7"/>
    <p:sldId id="403" r:id="rId8"/>
    <p:sldId id="381" r:id="rId9"/>
    <p:sldId id="320" r:id="rId10"/>
    <p:sldId id="369" r:id="rId11"/>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66"/>
    <a:srgbClr val="CCFF9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52" autoAdjust="0"/>
  </p:normalViewPr>
  <p:slideViewPr>
    <p:cSldViewPr>
      <p:cViewPr varScale="1">
        <p:scale>
          <a:sx n="131" d="100"/>
          <a:sy n="131" d="100"/>
        </p:scale>
        <p:origin x="1026" y="1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8" d="100"/>
          <a:sy n="98" d="100"/>
        </p:scale>
        <p:origin x="3546" y="84"/>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smtClean="0"/>
              <a:t>doc.: IEEE 802.11-19/1162r0</a:t>
            </a:r>
            <a:endParaRPr lang="en-GB" dirty="0"/>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US" altLang="ja-JP" smtClean="0"/>
              <a:t>September 2019</a:t>
            </a:r>
            <a:endParaRPr lang="en-GB" dirty="0"/>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Hiroyuki Motozuka (Panasonic)</a:t>
            </a:r>
            <a:endParaRPr lang="en-GB" dirty="0"/>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smtClean="0"/>
              <a:t>doc.: IEEE 802.11-19/1162r0</a:t>
            </a:r>
            <a:endParaRPr lang="en-GB" dirty="0"/>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US" altLang="ja-JP" smtClean="0"/>
              <a:t>September 2019</a:t>
            </a:r>
            <a:endParaRPr lang="en-GB" dirty="0"/>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Hiroyuki Motozuka (Panasonic)</a:t>
            </a:r>
            <a:endParaRPr lang="en-GB" dirty="0"/>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smtClean="0"/>
              <a:t>doc.: IEEE 802.11-19/1162r0</a:t>
            </a:r>
            <a:endParaRPr lang="en-GB" sz="1400" dirty="0"/>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September 2019</a:t>
            </a:r>
            <a:endParaRPr lang="en-GB" sz="1400"/>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smtClean="0"/>
              <a:t>Hiroyuki Motozuka (Panasonic)</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802.11-19/1162r0</a:t>
            </a:r>
            <a:endParaRPr lang="en-GB" dirty="0"/>
          </a:p>
        </p:txBody>
      </p:sp>
      <p:sp>
        <p:nvSpPr>
          <p:cNvPr id="5" name="Date Placeholder 4"/>
          <p:cNvSpPr>
            <a:spLocks noGrp="1"/>
          </p:cNvSpPr>
          <p:nvPr>
            <p:ph type="dt" idx="11"/>
          </p:nvPr>
        </p:nvSpPr>
        <p:spPr/>
        <p:txBody>
          <a:bodyPr/>
          <a:lstStyle/>
          <a:p>
            <a:pPr>
              <a:defRPr/>
            </a:pPr>
            <a:r>
              <a:rPr lang="en-US" altLang="ja-JP" smtClean="0"/>
              <a:t>September 2019</a:t>
            </a:r>
            <a:endParaRPr lang="en-GB" dirty="0"/>
          </a:p>
        </p:txBody>
      </p:sp>
      <p:sp>
        <p:nvSpPr>
          <p:cNvPr id="6" name="Footer Placeholder 5"/>
          <p:cNvSpPr>
            <a:spLocks noGrp="1"/>
          </p:cNvSpPr>
          <p:nvPr>
            <p:ph type="ftr" sz="quarter" idx="12"/>
          </p:nvPr>
        </p:nvSpPr>
        <p:spPr/>
        <p:txBody>
          <a:bodyPr/>
          <a:lstStyle/>
          <a:p>
            <a:pPr lvl="4">
              <a:defRPr/>
            </a:pPr>
            <a:r>
              <a:rPr lang="en-GB" smtClean="0"/>
              <a:t>Hiroyuki Motozuka (Panasonic)</a:t>
            </a:r>
            <a:endParaRPr lang="en-GB" dirty="0"/>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2</a:t>
            </a:fld>
            <a:endParaRPr lang="en-GB" dirty="0"/>
          </a:p>
        </p:txBody>
      </p:sp>
    </p:spTree>
    <p:extLst>
      <p:ext uri="{BB962C8B-B14F-4D97-AF65-F5344CB8AC3E}">
        <p14:creationId xmlns:p14="http://schemas.microsoft.com/office/powerpoint/2010/main" val="3019778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662272" y="6475413"/>
            <a:ext cx="881653" cy="184666"/>
          </a:xfrm>
          <a:ln/>
        </p:spPr>
        <p:txBody>
          <a:bodyPr/>
          <a:lstStyle>
            <a:lvl1pPr>
              <a:defRPr/>
            </a:lvl1pPr>
          </a:lstStyle>
          <a:p>
            <a:pPr>
              <a:defRPr/>
            </a:pPr>
            <a:r>
              <a:rPr lang="en-GB" smtClean="0"/>
              <a:t>Hiroyuki Motozuka (Panasonic)</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1579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September 2019</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098301" y="332601"/>
            <a:ext cx="33471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802.11-19-1162/r2</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662272" y="6475413"/>
            <a:ext cx="88165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smtClean="0"/>
              <a:t>Hiroyuki Motozuka (Panasonic)</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OCB for 60 GHz V2X</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a:t>
            </a:r>
            <a:r>
              <a:rPr lang="en-GB" sz="2000" b="0" dirty="0" smtClean="0"/>
              <a:t>2019-9-16</a:t>
            </a:r>
            <a:endParaRPr lang="en-GB" sz="2000" b="0" dirty="0"/>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graphicFrame>
        <p:nvGraphicFramePr>
          <p:cNvPr id="9" name="Object 11"/>
          <p:cNvGraphicFramePr>
            <a:graphicFrameLocks noChangeAspect="1"/>
          </p:cNvGraphicFramePr>
          <p:nvPr>
            <p:extLst>
              <p:ext uri="{D42A27DB-BD31-4B8C-83A1-F6EECF244321}">
                <p14:modId xmlns:p14="http://schemas.microsoft.com/office/powerpoint/2010/main" val="2486142217"/>
              </p:ext>
            </p:extLst>
          </p:nvPr>
        </p:nvGraphicFramePr>
        <p:xfrm>
          <a:off x="424185" y="2705100"/>
          <a:ext cx="8396287" cy="3543300"/>
        </p:xfrm>
        <a:graphic>
          <a:graphicData uri="http://schemas.openxmlformats.org/presentationml/2006/ole">
            <mc:AlternateContent xmlns:mc="http://schemas.openxmlformats.org/markup-compatibility/2006">
              <mc:Choice xmlns:v="urn:schemas-microsoft-com:vml" Requires="v">
                <p:oleObj spid="_x0000_s4257" name="Document" r:id="rId4" imgW="8756606" imgH="3702998" progId="Word.Document.8">
                  <p:embed/>
                </p:oleObj>
              </mc:Choice>
              <mc:Fallback>
                <p:oleObj name="Document" r:id="rId4" imgW="8756606" imgH="3702998" progId="Word.Document.8">
                  <p:embed/>
                  <p:pic>
                    <p:nvPicPr>
                      <p:cNvPr id="0" name=""/>
                      <p:cNvPicPr>
                        <a:picLocks noChangeAspect="1" noChangeArrowheads="1"/>
                      </p:cNvPicPr>
                      <p:nvPr/>
                    </p:nvPicPr>
                    <p:blipFill>
                      <a:blip r:embed="rId5"/>
                      <a:srcRect/>
                      <a:stretch>
                        <a:fillRect/>
                      </a:stretch>
                    </p:blipFill>
                    <p:spPr bwMode="auto">
                      <a:xfrm>
                        <a:off x="424185" y="2705100"/>
                        <a:ext cx="8396287" cy="354330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text to Section 4 of SFD</a:t>
            </a:r>
          </a:p>
          <a:p>
            <a:pPr lvl="1"/>
            <a:r>
              <a:rPr lang="en-US" dirty="0" smtClean="0"/>
              <a:t>“11bd defines MAC sublayer functions and MLME extensions for DMG STAs in which dot11OCBActivated is true.”</a:t>
            </a:r>
            <a:endParaRPr lang="en-US" dirty="0"/>
          </a:p>
          <a:p>
            <a:endParaRPr lang="en-US" dirty="0" smtClean="0"/>
          </a:p>
          <a:p>
            <a:r>
              <a:rPr lang="en-US" dirty="0" smtClean="0"/>
              <a:t>Y </a:t>
            </a:r>
            <a:r>
              <a:rPr lang="en-US" dirty="0" smtClean="0"/>
              <a:t>6/N 0/A 18</a:t>
            </a:r>
            <a:endParaRPr lang="en-US" dirty="0" smtClean="0"/>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2080943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5800" y="1700808"/>
            <a:ext cx="8206680" cy="3536032"/>
          </a:xfrm>
        </p:spPr>
        <p:txBody>
          <a:bodyPr>
            <a:noAutofit/>
          </a:bodyPr>
          <a:lstStyle/>
          <a:p>
            <a:r>
              <a:rPr lang="en-US" dirty="0" smtClean="0"/>
              <a:t>In this submission we propose an OCB mode for 60GHz STAs to 11bd to enable high data rate V2V application proposed in [1].</a:t>
            </a:r>
          </a:p>
          <a:p>
            <a:r>
              <a:rPr lang="en-US" dirty="0" smtClean="0"/>
              <a:t>The submission discusses possible spec changes to define OCB mode for 60 GHz. </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
        <p:nvSpPr>
          <p:cNvPr id="4" name="正方形/長方形 3"/>
          <p:cNvSpPr/>
          <p:nvPr/>
        </p:nvSpPr>
        <p:spPr>
          <a:xfrm>
            <a:off x="1259632" y="5440628"/>
            <a:ext cx="5662576" cy="369332"/>
          </a:xfrm>
          <a:prstGeom prst="rect">
            <a:avLst/>
          </a:prstGeom>
        </p:spPr>
        <p:txBody>
          <a:bodyPr wrap="none">
            <a:spAutoFit/>
          </a:bodyPr>
          <a:lstStyle/>
          <a:p>
            <a:pPr marL="0" indent="0">
              <a:buNone/>
            </a:pPr>
            <a:r>
              <a:rPr lang="en-US" altLang="ja-JP" sz="1800" dirty="0"/>
              <a:t>[1] </a:t>
            </a:r>
            <a:r>
              <a:rPr lang="en-US" altLang="ja-JP" sz="1800" dirty="0" smtClean="0"/>
              <a:t>11-19/0840r2 </a:t>
            </a:r>
            <a:r>
              <a:rPr lang="en-US" altLang="ja-JP" sz="1800" dirty="0"/>
              <a:t>Use Cases for 11bd using High Data Rate</a:t>
            </a:r>
          </a:p>
        </p:txBody>
      </p:sp>
    </p:spTree>
    <p:extLst>
      <p:ext uri="{BB962C8B-B14F-4D97-AF65-F5344CB8AC3E}">
        <p14:creationId xmlns:p14="http://schemas.microsoft.com/office/powerpoint/2010/main" val="244112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V2V scenario using 60GHz</a:t>
            </a:r>
            <a:endParaRPr lang="en-US" dirty="0"/>
          </a:p>
        </p:txBody>
      </p:sp>
      <p:sp>
        <p:nvSpPr>
          <p:cNvPr id="3" name="Content Placeholder 2"/>
          <p:cNvSpPr>
            <a:spLocks noGrp="1"/>
          </p:cNvSpPr>
          <p:nvPr>
            <p:ph idx="1"/>
          </p:nvPr>
        </p:nvSpPr>
        <p:spPr>
          <a:xfrm>
            <a:off x="539552" y="2782789"/>
            <a:ext cx="8424936" cy="3814563"/>
          </a:xfrm>
        </p:spPr>
        <p:txBody>
          <a:bodyPr>
            <a:noAutofit/>
          </a:bodyPr>
          <a:lstStyle/>
          <a:p>
            <a:r>
              <a:rPr lang="en-US" altLang="ja-JP" sz="2000" b="0" dirty="0"/>
              <a:t>The </a:t>
            </a:r>
            <a:r>
              <a:rPr lang="en-US" altLang="ja-JP" sz="2000" b="0" dirty="0" smtClean="0"/>
              <a:t>submission [1] proposed </a:t>
            </a:r>
            <a:r>
              <a:rPr lang="en-US" altLang="ja-JP" sz="2000" b="0" dirty="0"/>
              <a:t>V2V See-through usage scenario that </a:t>
            </a:r>
            <a:r>
              <a:rPr lang="en-US" altLang="ja-JP" sz="2000" b="0" dirty="0" smtClean="0"/>
              <a:t>could </a:t>
            </a:r>
            <a:r>
              <a:rPr lang="en-US" altLang="ja-JP" sz="2000" b="0" dirty="0"/>
              <a:t>be realized by using high data rate of 60 GHz band.</a:t>
            </a:r>
          </a:p>
          <a:p>
            <a:r>
              <a:rPr lang="en-US" altLang="ja-JP" sz="2000" b="0" dirty="0" smtClean="0"/>
              <a:t>In V2V scenario, the peer STAs </a:t>
            </a:r>
            <a:r>
              <a:rPr lang="en-US" altLang="ja-JP" sz="2000" b="0" dirty="0"/>
              <a:t>within the communication range may be changed rapidly</a:t>
            </a:r>
            <a:r>
              <a:rPr lang="en-US" altLang="ja-JP" sz="2000" b="0" dirty="0" smtClean="0"/>
              <a:t>.</a:t>
            </a:r>
            <a:br>
              <a:rPr lang="en-US" altLang="ja-JP" sz="2000" b="0" dirty="0" smtClean="0"/>
            </a:br>
            <a:r>
              <a:rPr lang="en-US" altLang="ja-JP" sz="2000" b="0" dirty="0" smtClean="0"/>
              <a:t>--&gt; </a:t>
            </a:r>
            <a:r>
              <a:rPr lang="en-US" altLang="ja-JP" sz="2000" b="0" dirty="0"/>
              <a:t>Handover signaling cost may be large if we employ BSS.</a:t>
            </a:r>
            <a:endParaRPr lang="en-US" altLang="ja-JP" sz="1600" b="0" dirty="0"/>
          </a:p>
          <a:p>
            <a:r>
              <a:rPr lang="en-US" altLang="ja-JP" sz="2000" b="0" dirty="0" smtClean="0"/>
              <a:t>60 </a:t>
            </a:r>
            <a:r>
              <a:rPr lang="en-US" altLang="ja-JP" sz="2000" b="0" dirty="0"/>
              <a:t>GHz band </a:t>
            </a:r>
            <a:r>
              <a:rPr lang="en-US" altLang="ja-JP" sz="2000" b="0" dirty="0" smtClean="0"/>
              <a:t>V2V is expected to be used </a:t>
            </a:r>
            <a:r>
              <a:rPr lang="en-US" altLang="ja-JP" sz="2000" b="0" dirty="0"/>
              <a:t>as complement of 5.9 GHz </a:t>
            </a:r>
            <a:r>
              <a:rPr lang="en-US" altLang="ja-JP" sz="2000" b="0" dirty="0" smtClean="0"/>
              <a:t>(</a:t>
            </a:r>
            <a:r>
              <a:rPr lang="en-US" altLang="ja-JP" sz="2000" b="0" dirty="0"/>
              <a:t>11p/NGV</a:t>
            </a:r>
            <a:r>
              <a:rPr lang="en-US" altLang="ja-JP" sz="2000" b="0" dirty="0" smtClean="0"/>
              <a:t>)*.</a:t>
            </a:r>
            <a:br>
              <a:rPr lang="en-US" altLang="ja-JP" sz="2000" b="0" dirty="0" smtClean="0"/>
            </a:br>
            <a:r>
              <a:rPr lang="en-US" altLang="ja-JP" sz="2000" b="0" dirty="0" smtClean="0"/>
              <a:t>--&gt; Sharing </a:t>
            </a:r>
            <a:r>
              <a:rPr lang="en-US" altLang="ja-JP" sz="2000" b="0" dirty="0"/>
              <a:t>upper layer should reduce signaling costs, and enable </a:t>
            </a:r>
            <a:r>
              <a:rPr lang="en-US" altLang="ja-JP" sz="2000" b="0" dirty="0" smtClean="0"/>
              <a:t>enhancement on </a:t>
            </a:r>
            <a:r>
              <a:rPr lang="en-US" altLang="ja-JP" sz="2000" b="0" dirty="0"/>
              <a:t>DSRC/WAVE applications</a:t>
            </a:r>
            <a:r>
              <a:rPr lang="en-US" altLang="ja-JP" sz="2000" b="0" dirty="0" smtClean="0"/>
              <a:t>.</a:t>
            </a:r>
            <a:br>
              <a:rPr lang="en-US" altLang="ja-JP" sz="2000" b="0" dirty="0" smtClean="0"/>
            </a:br>
            <a:r>
              <a:rPr lang="en-US" altLang="ja-JP" sz="1600" b="0" dirty="0" smtClean="0"/>
              <a:t>* </a:t>
            </a:r>
            <a:r>
              <a:rPr lang="en-US" altLang="ja-JP" sz="1600" b="0" dirty="0"/>
              <a:t>60 GHz band transfers high volume data, while 5.9 GHz band provides more reliable link. </a:t>
            </a:r>
          </a:p>
          <a:p>
            <a:r>
              <a:rPr lang="en-US" altLang="ja-JP" sz="2000" dirty="0" smtClean="0"/>
              <a:t>We propose to consider OCB for 60 GHz band</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pic>
        <p:nvPicPr>
          <p:cNvPr id="15" name="図 14"/>
          <p:cNvPicPr>
            <a:picLocks noChangeAspect="1"/>
          </p:cNvPicPr>
          <p:nvPr/>
        </p:nvPicPr>
        <p:blipFill>
          <a:blip r:embed="rId2"/>
          <a:stretch>
            <a:fillRect/>
          </a:stretch>
        </p:blipFill>
        <p:spPr>
          <a:xfrm>
            <a:off x="6411803" y="1623678"/>
            <a:ext cx="838200" cy="333375"/>
          </a:xfrm>
          <a:prstGeom prst="rect">
            <a:avLst/>
          </a:prstGeom>
        </p:spPr>
      </p:pic>
      <p:pic>
        <p:nvPicPr>
          <p:cNvPr id="16" name="図 15"/>
          <p:cNvPicPr>
            <a:picLocks noChangeAspect="1"/>
          </p:cNvPicPr>
          <p:nvPr/>
        </p:nvPicPr>
        <p:blipFill>
          <a:blip r:embed="rId2"/>
          <a:stretch>
            <a:fillRect/>
          </a:stretch>
        </p:blipFill>
        <p:spPr>
          <a:xfrm>
            <a:off x="5868144" y="2254201"/>
            <a:ext cx="838200" cy="333375"/>
          </a:xfrm>
          <a:prstGeom prst="rect">
            <a:avLst/>
          </a:prstGeom>
        </p:spPr>
      </p:pic>
      <p:pic>
        <p:nvPicPr>
          <p:cNvPr id="17" name="図 16"/>
          <p:cNvPicPr>
            <a:picLocks noChangeAspect="1"/>
          </p:cNvPicPr>
          <p:nvPr/>
        </p:nvPicPr>
        <p:blipFill>
          <a:blip r:embed="rId2"/>
          <a:stretch>
            <a:fillRect/>
          </a:stretch>
        </p:blipFill>
        <p:spPr>
          <a:xfrm>
            <a:off x="2068024" y="2254201"/>
            <a:ext cx="838200" cy="333375"/>
          </a:xfrm>
          <a:prstGeom prst="rect">
            <a:avLst/>
          </a:prstGeom>
        </p:spPr>
      </p:pic>
      <p:pic>
        <p:nvPicPr>
          <p:cNvPr id="18" name="図 17"/>
          <p:cNvPicPr>
            <a:picLocks noChangeAspect="1"/>
          </p:cNvPicPr>
          <p:nvPr/>
        </p:nvPicPr>
        <p:blipFill>
          <a:blip r:embed="rId3"/>
          <a:stretch>
            <a:fillRect/>
          </a:stretch>
        </p:blipFill>
        <p:spPr>
          <a:xfrm>
            <a:off x="4041196" y="2204864"/>
            <a:ext cx="783715" cy="432048"/>
          </a:xfrm>
          <a:prstGeom prst="rect">
            <a:avLst/>
          </a:prstGeom>
        </p:spPr>
      </p:pic>
      <p:pic>
        <p:nvPicPr>
          <p:cNvPr id="19" name="図 18"/>
          <p:cNvPicPr>
            <a:picLocks noChangeAspect="1"/>
          </p:cNvPicPr>
          <p:nvPr/>
        </p:nvPicPr>
        <p:blipFill>
          <a:blip r:embed="rId3"/>
          <a:stretch>
            <a:fillRect/>
          </a:stretch>
        </p:blipFill>
        <p:spPr>
          <a:xfrm>
            <a:off x="3812511" y="1574341"/>
            <a:ext cx="783715" cy="432048"/>
          </a:xfrm>
          <a:prstGeom prst="rect">
            <a:avLst/>
          </a:prstGeom>
        </p:spPr>
      </p:pic>
      <p:pic>
        <p:nvPicPr>
          <p:cNvPr id="20" name="図 19"/>
          <p:cNvPicPr>
            <a:picLocks noChangeAspect="1"/>
          </p:cNvPicPr>
          <p:nvPr/>
        </p:nvPicPr>
        <p:blipFill>
          <a:blip r:embed="rId3"/>
          <a:stretch>
            <a:fillRect/>
          </a:stretch>
        </p:blipFill>
        <p:spPr>
          <a:xfrm>
            <a:off x="1857363" y="1574341"/>
            <a:ext cx="783715" cy="432048"/>
          </a:xfrm>
          <a:prstGeom prst="rect">
            <a:avLst/>
          </a:prstGeom>
        </p:spPr>
      </p:pic>
      <p:cxnSp>
        <p:nvCxnSpPr>
          <p:cNvPr id="21" name="直線矢印コネクタ 20"/>
          <p:cNvCxnSpPr>
            <a:stCxn id="19" idx="1"/>
            <a:endCxn id="20" idx="3"/>
          </p:cNvCxnSpPr>
          <p:nvPr/>
        </p:nvCxnSpPr>
        <p:spPr bwMode="auto">
          <a:xfrm flipH="1">
            <a:off x="2641078" y="1790365"/>
            <a:ext cx="1171433" cy="0"/>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8" idx="1"/>
            <a:endCxn id="17" idx="3"/>
          </p:cNvCxnSpPr>
          <p:nvPr/>
        </p:nvCxnSpPr>
        <p:spPr bwMode="auto">
          <a:xfrm flipH="1">
            <a:off x="2906224" y="2420888"/>
            <a:ext cx="1134972" cy="1"/>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flipH="1">
            <a:off x="2862490" y="1895069"/>
            <a:ext cx="950022" cy="369280"/>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flipH="1" flipV="1">
            <a:off x="2647672" y="1896573"/>
            <a:ext cx="1400125" cy="544050"/>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17" idx="0"/>
            <a:endCxn id="20" idx="2"/>
          </p:cNvCxnSpPr>
          <p:nvPr/>
        </p:nvCxnSpPr>
        <p:spPr bwMode="auto">
          <a:xfrm flipH="1" flipV="1">
            <a:off x="2249221" y="2006389"/>
            <a:ext cx="237903" cy="247812"/>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18" idx="0"/>
          </p:cNvCxnSpPr>
          <p:nvPr/>
        </p:nvCxnSpPr>
        <p:spPr bwMode="auto">
          <a:xfrm flipH="1" flipV="1">
            <a:off x="4204369" y="2073242"/>
            <a:ext cx="228685" cy="131622"/>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16" idx="0"/>
          </p:cNvCxnSpPr>
          <p:nvPr/>
        </p:nvCxnSpPr>
        <p:spPr bwMode="auto">
          <a:xfrm flipV="1">
            <a:off x="6287244" y="1913583"/>
            <a:ext cx="419100" cy="340618"/>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a:stCxn id="15" idx="1"/>
            <a:endCxn id="19" idx="3"/>
          </p:cNvCxnSpPr>
          <p:nvPr/>
        </p:nvCxnSpPr>
        <p:spPr bwMode="auto">
          <a:xfrm flipH="1" flipV="1">
            <a:off x="4596226" y="1790365"/>
            <a:ext cx="1815577" cy="1"/>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flipH="1" flipV="1">
            <a:off x="4443591" y="1984098"/>
            <a:ext cx="1424553" cy="384193"/>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stCxn id="16" idx="1"/>
            <a:endCxn id="18" idx="3"/>
          </p:cNvCxnSpPr>
          <p:nvPr/>
        </p:nvCxnSpPr>
        <p:spPr bwMode="auto">
          <a:xfrm flipH="1" flipV="1">
            <a:off x="4824911" y="2420888"/>
            <a:ext cx="1043233" cy="1"/>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flipH="1">
            <a:off x="4822271" y="1901771"/>
            <a:ext cx="1589532" cy="524933"/>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04015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OCB for 60GHz band </a:t>
            </a:r>
            <a:endParaRPr lang="en-US" dirty="0"/>
          </a:p>
        </p:txBody>
      </p:sp>
      <p:sp>
        <p:nvSpPr>
          <p:cNvPr id="3" name="Content Placeholder 2"/>
          <p:cNvSpPr>
            <a:spLocks noGrp="1"/>
          </p:cNvSpPr>
          <p:nvPr>
            <p:ph idx="1"/>
          </p:nvPr>
        </p:nvSpPr>
        <p:spPr>
          <a:xfrm>
            <a:off x="685800" y="1752600"/>
            <a:ext cx="7918648" cy="3620616"/>
          </a:xfrm>
        </p:spPr>
        <p:txBody>
          <a:bodyPr>
            <a:normAutofit/>
          </a:bodyPr>
          <a:lstStyle/>
          <a:p>
            <a:r>
              <a:rPr lang="en-US" sz="2000" dirty="0" smtClean="0"/>
              <a:t>PHY and lower MAC are reused from 11ad/11ay</a:t>
            </a:r>
            <a:endParaRPr lang="en-US" sz="2000" dirty="0"/>
          </a:p>
          <a:p>
            <a:r>
              <a:rPr lang="en-US" sz="2000" dirty="0" smtClean="0"/>
              <a:t>In 60 GHz OCB mode, synchronization, authentication, association or security defined in .11 are not used. </a:t>
            </a:r>
          </a:p>
          <a:p>
            <a:r>
              <a:rPr lang="en-US" sz="2000" dirty="0" smtClean="0"/>
              <a:t>The BSSID field in OCB mode frames are set to the wildcard BSSID value.</a:t>
            </a:r>
            <a:endParaRPr lang="en-US" sz="20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2066087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11ad/ay(pt.1)</a:t>
            </a: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5</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
        <p:nvSpPr>
          <p:cNvPr id="14" name="正方形/長方形 13"/>
          <p:cNvSpPr/>
          <p:nvPr/>
        </p:nvSpPr>
        <p:spPr bwMode="auto">
          <a:xfrm>
            <a:off x="1652729"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5" name="正方形/長方形 14"/>
          <p:cNvSpPr/>
          <p:nvPr/>
        </p:nvSpPr>
        <p:spPr bwMode="auto">
          <a:xfrm>
            <a:off x="1134519"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8" name="正方形/長方形 17"/>
          <p:cNvSpPr/>
          <p:nvPr/>
        </p:nvSpPr>
        <p:spPr bwMode="auto">
          <a:xfrm>
            <a:off x="2166020"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0" name="正方形/長方形 19"/>
          <p:cNvSpPr/>
          <p:nvPr/>
        </p:nvSpPr>
        <p:spPr bwMode="auto">
          <a:xfrm>
            <a:off x="3196650"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3" name="正方形/長方形 22"/>
          <p:cNvSpPr/>
          <p:nvPr/>
        </p:nvSpPr>
        <p:spPr bwMode="auto">
          <a:xfrm>
            <a:off x="1079025" y="2976939"/>
            <a:ext cx="1791058"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Discovery Mode = 1</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3" name="Content Placeholder 2"/>
          <p:cNvSpPr>
            <a:spLocks noGrp="1"/>
          </p:cNvSpPr>
          <p:nvPr>
            <p:ph idx="1"/>
          </p:nvPr>
        </p:nvSpPr>
        <p:spPr>
          <a:xfrm>
            <a:off x="685800" y="1556792"/>
            <a:ext cx="8278688" cy="4968553"/>
          </a:xfrm>
        </p:spPr>
        <p:txBody>
          <a:bodyPr>
            <a:normAutofit/>
          </a:bodyPr>
          <a:lstStyle/>
          <a:p>
            <a:r>
              <a:rPr lang="en-US" sz="2000" dirty="0" smtClean="0"/>
              <a:t>Discovery beacon</a:t>
            </a:r>
          </a:p>
          <a:p>
            <a:pPr lvl="1"/>
            <a:r>
              <a:rPr lang="en-US" altLang="ja-JP" sz="1600" dirty="0" smtClean="0"/>
              <a:t>11.1.4.3.3(</a:t>
            </a:r>
            <a:r>
              <a:rPr lang="en-US" altLang="ja-JP" sz="1600" dirty="0"/>
              <a:t>Active scanning procedure for a DMG </a:t>
            </a:r>
            <a:r>
              <a:rPr lang="en-US" altLang="ja-JP" sz="1600" dirty="0" smtClean="0"/>
              <a:t>STA) and </a:t>
            </a:r>
            <a:r>
              <a:rPr lang="en-US" altLang="ja-JP" sz="1600" dirty="0"/>
              <a:t>11.1.3.4 (DMG beacon generation before establishment of a BSS)</a:t>
            </a:r>
            <a:r>
              <a:rPr lang="en-US" altLang="ja-JP" sz="1600" dirty="0" smtClean="0"/>
              <a:t> of 802.11-2016</a:t>
            </a:r>
            <a:r>
              <a:rPr lang="en-US" altLang="ja-JP" sz="1600" baseline="30000" dirty="0" smtClean="0"/>
              <a:t>[2]</a:t>
            </a:r>
            <a:r>
              <a:rPr lang="en-US" altLang="ja-JP" sz="1600" dirty="0" smtClean="0"/>
              <a:t> will be used by OCB DMG STAs to discover MAC addresses of peer STAs</a:t>
            </a:r>
            <a:r>
              <a:rPr lang="en-US" altLang="ja-JP" sz="1600" dirty="0"/>
              <a:t> </a:t>
            </a:r>
            <a:r>
              <a:rPr lang="en-US" altLang="ja-JP" sz="1600" dirty="0" smtClean="0"/>
              <a:t>and initial beamforming training.</a:t>
            </a:r>
          </a:p>
          <a:p>
            <a:pPr lvl="1"/>
            <a:endParaRPr lang="en-US" altLang="ja-JP" sz="1600" dirty="0" smtClean="0"/>
          </a:p>
          <a:p>
            <a:pPr lvl="1"/>
            <a:endParaRPr lang="en-US" altLang="ja-JP" sz="1800" dirty="0"/>
          </a:p>
          <a:p>
            <a:pPr lvl="1"/>
            <a:endParaRPr lang="en-US" altLang="ja-JP" sz="1800" dirty="0" smtClean="0"/>
          </a:p>
          <a:p>
            <a:pPr lvl="1"/>
            <a:endParaRPr lang="en-US" altLang="ja-JP" sz="1800" dirty="0" smtClean="0"/>
          </a:p>
          <a:p>
            <a:pPr lvl="1"/>
            <a:endParaRPr lang="en-US" altLang="ja-JP" sz="1800" dirty="0"/>
          </a:p>
          <a:p>
            <a:pPr lvl="1"/>
            <a:endParaRPr lang="en-US" altLang="ja-JP" sz="1800" dirty="0" smtClean="0"/>
          </a:p>
          <a:p>
            <a:pPr lvl="1"/>
            <a:endParaRPr lang="en-US" altLang="ja-JP" sz="1800" dirty="0" smtClean="0"/>
          </a:p>
          <a:p>
            <a:pPr lvl="1"/>
            <a:r>
              <a:rPr lang="en-US" altLang="ja-JP" sz="1600" dirty="0" smtClean="0"/>
              <a:t>Expected spec changes for OCB:</a:t>
            </a:r>
          </a:p>
          <a:p>
            <a:pPr lvl="2"/>
            <a:r>
              <a:rPr lang="en-US" sz="1600" dirty="0" smtClean="0"/>
              <a:t>DMG beacon frame may include a field to indicate OCB mode.</a:t>
            </a:r>
          </a:p>
          <a:p>
            <a:pPr lvl="2"/>
            <a:r>
              <a:rPr lang="en-US" sz="1600" dirty="0" smtClean="0"/>
              <a:t>An MLME primitive to request discovery for OCB should be defined.</a:t>
            </a:r>
          </a:p>
          <a:p>
            <a:pPr lvl="2"/>
            <a:r>
              <a:rPr lang="en-US" sz="1600" dirty="0" smtClean="0"/>
              <a:t>The random Beacon Interval rule specified in the </a:t>
            </a:r>
            <a:r>
              <a:rPr lang="en-US" sz="1600" dirty="0" err="1" smtClean="0"/>
              <a:t>subclauses</a:t>
            </a:r>
            <a:r>
              <a:rPr lang="en-US" sz="1600" dirty="0" smtClean="0"/>
              <a:t> mentioned above</a:t>
            </a:r>
            <a:br>
              <a:rPr lang="en-US" sz="1600" dirty="0" smtClean="0"/>
            </a:br>
            <a:r>
              <a:rPr lang="en-US" sz="1600" dirty="0" smtClean="0"/>
              <a:t> may need to be optimized for mobility scenarios.</a:t>
            </a:r>
            <a:endParaRPr lang="en-US" sz="1600" dirty="0"/>
          </a:p>
        </p:txBody>
      </p:sp>
      <p:sp>
        <p:nvSpPr>
          <p:cNvPr id="9" name="テキスト ボックス 8"/>
          <p:cNvSpPr txBox="1"/>
          <p:nvPr/>
        </p:nvSpPr>
        <p:spPr>
          <a:xfrm>
            <a:off x="251520" y="3094329"/>
            <a:ext cx="603114" cy="276999"/>
          </a:xfrm>
          <a:prstGeom prst="rect">
            <a:avLst/>
          </a:prstGeom>
          <a:noFill/>
        </p:spPr>
        <p:txBody>
          <a:bodyPr wrap="none" rtlCol="0">
            <a:spAutoFit/>
          </a:bodyPr>
          <a:lstStyle/>
          <a:p>
            <a:r>
              <a:rPr kumimoji="1" lang="en-US" altLang="ja-JP" dirty="0" smtClean="0">
                <a:latin typeface="+mj-lt"/>
              </a:rPr>
              <a:t>A STA</a:t>
            </a:r>
            <a:endParaRPr kumimoji="1" lang="ja-JP" altLang="en-US" dirty="0">
              <a:latin typeface="+mj-lt"/>
            </a:endParaRPr>
          </a:p>
        </p:txBody>
      </p:sp>
      <p:sp>
        <p:nvSpPr>
          <p:cNvPr id="21" name="テキスト ボックス 20"/>
          <p:cNvSpPr txBox="1"/>
          <p:nvPr/>
        </p:nvSpPr>
        <p:spPr>
          <a:xfrm>
            <a:off x="179512" y="3942501"/>
            <a:ext cx="852028" cy="276999"/>
          </a:xfrm>
          <a:prstGeom prst="rect">
            <a:avLst/>
          </a:prstGeom>
          <a:noFill/>
        </p:spPr>
        <p:txBody>
          <a:bodyPr wrap="none" rtlCol="0">
            <a:spAutoFit/>
          </a:bodyPr>
          <a:lstStyle/>
          <a:p>
            <a:r>
              <a:rPr kumimoji="1" lang="en-US" altLang="ja-JP" dirty="0" smtClean="0">
                <a:latin typeface="+mj-lt"/>
              </a:rPr>
              <a:t>Peer STA1</a:t>
            </a:r>
            <a:endParaRPr kumimoji="1" lang="ja-JP" altLang="en-US" dirty="0">
              <a:latin typeface="+mj-lt"/>
            </a:endParaRPr>
          </a:p>
        </p:txBody>
      </p:sp>
      <p:sp>
        <p:nvSpPr>
          <p:cNvPr id="25" name="正方形/長方形 24"/>
          <p:cNvSpPr/>
          <p:nvPr/>
        </p:nvSpPr>
        <p:spPr bwMode="auto">
          <a:xfrm>
            <a:off x="3881177" y="3974798"/>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7" name="正方形/長方形 26"/>
          <p:cNvSpPr/>
          <p:nvPr/>
        </p:nvSpPr>
        <p:spPr bwMode="auto">
          <a:xfrm>
            <a:off x="4901687" y="3970423"/>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2" name="楕円 11"/>
          <p:cNvSpPr/>
          <p:nvPr/>
        </p:nvSpPr>
        <p:spPr bwMode="auto">
          <a:xfrm rot="3395711">
            <a:off x="1096024" y="3313610"/>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28" name="楕円 27"/>
          <p:cNvSpPr/>
          <p:nvPr/>
        </p:nvSpPr>
        <p:spPr bwMode="auto">
          <a:xfrm rot="1929720">
            <a:off x="1686764" y="3371229"/>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29" name="楕円 28"/>
          <p:cNvSpPr/>
          <p:nvPr/>
        </p:nvSpPr>
        <p:spPr bwMode="auto">
          <a:xfrm>
            <a:off x="2349697" y="3388846"/>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30" name="楕円 29"/>
          <p:cNvSpPr/>
          <p:nvPr/>
        </p:nvSpPr>
        <p:spPr bwMode="auto">
          <a:xfrm rot="18407058">
            <a:off x="3506432" y="3328900"/>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16" name="直線コネクタ 15"/>
          <p:cNvCxnSpPr/>
          <p:nvPr/>
        </p:nvCxnSpPr>
        <p:spPr bwMode="auto">
          <a:xfrm>
            <a:off x="2636164" y="3248065"/>
            <a:ext cx="531132"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4370555" y="4072439"/>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楕円 32"/>
          <p:cNvSpPr/>
          <p:nvPr/>
        </p:nvSpPr>
        <p:spPr bwMode="auto">
          <a:xfrm rot="18407058">
            <a:off x="3905419" y="3592405"/>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35" name="楕円 34"/>
          <p:cNvSpPr/>
          <p:nvPr/>
        </p:nvSpPr>
        <p:spPr bwMode="auto">
          <a:xfrm rot="3395711">
            <a:off x="5269972" y="3609786"/>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36" name="直線コネクタ 35"/>
          <p:cNvCxnSpPr/>
          <p:nvPr/>
        </p:nvCxnSpPr>
        <p:spPr bwMode="auto">
          <a:xfrm>
            <a:off x="2735248" y="3554982"/>
            <a:ext cx="531132"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p:nvPr/>
        </p:nvCxnSpPr>
        <p:spPr bwMode="auto">
          <a:xfrm>
            <a:off x="4370554" y="3808429"/>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テキスト ボックス 38"/>
          <p:cNvSpPr txBox="1"/>
          <p:nvPr/>
        </p:nvSpPr>
        <p:spPr>
          <a:xfrm>
            <a:off x="179512" y="4520153"/>
            <a:ext cx="852028" cy="276999"/>
          </a:xfrm>
          <a:prstGeom prst="rect">
            <a:avLst/>
          </a:prstGeom>
          <a:noFill/>
        </p:spPr>
        <p:txBody>
          <a:bodyPr wrap="none" rtlCol="0">
            <a:spAutoFit/>
          </a:bodyPr>
          <a:lstStyle/>
          <a:p>
            <a:r>
              <a:rPr kumimoji="1" lang="en-US" altLang="ja-JP" dirty="0" smtClean="0">
                <a:latin typeface="+mj-lt"/>
              </a:rPr>
              <a:t>Peer STA2</a:t>
            </a:r>
            <a:endParaRPr kumimoji="1" lang="ja-JP" altLang="en-US" dirty="0">
              <a:latin typeface="+mj-lt"/>
            </a:endParaRPr>
          </a:p>
        </p:txBody>
      </p:sp>
      <p:sp>
        <p:nvSpPr>
          <p:cNvPr id="40" name="正方形/長方形 39"/>
          <p:cNvSpPr/>
          <p:nvPr/>
        </p:nvSpPr>
        <p:spPr bwMode="auto">
          <a:xfrm>
            <a:off x="6294865" y="4564190"/>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41" name="正方形/長方形 40"/>
          <p:cNvSpPr/>
          <p:nvPr/>
        </p:nvSpPr>
        <p:spPr bwMode="auto">
          <a:xfrm>
            <a:off x="7315375" y="4559815"/>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42" name="直線コネクタ 41"/>
          <p:cNvCxnSpPr/>
          <p:nvPr/>
        </p:nvCxnSpPr>
        <p:spPr bwMode="auto">
          <a:xfrm>
            <a:off x="6784243" y="4661831"/>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楕円 42"/>
          <p:cNvSpPr/>
          <p:nvPr/>
        </p:nvSpPr>
        <p:spPr bwMode="auto">
          <a:xfrm rot="18407058">
            <a:off x="6357648" y="4181797"/>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44" name="楕円 43"/>
          <p:cNvSpPr/>
          <p:nvPr/>
        </p:nvSpPr>
        <p:spPr bwMode="auto">
          <a:xfrm rot="3395711">
            <a:off x="7683660" y="4199178"/>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45" name="直線コネクタ 44"/>
          <p:cNvCxnSpPr/>
          <p:nvPr/>
        </p:nvCxnSpPr>
        <p:spPr bwMode="auto">
          <a:xfrm>
            <a:off x="6784242" y="4397821"/>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5399544" y="3147394"/>
            <a:ext cx="648072"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SSW-FB</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48" name="正方形/長方形 47"/>
          <p:cNvSpPr/>
          <p:nvPr/>
        </p:nvSpPr>
        <p:spPr bwMode="auto">
          <a:xfrm>
            <a:off x="7884368" y="3147394"/>
            <a:ext cx="648072"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SSW-FB</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50" name="楕円 49"/>
          <p:cNvSpPr/>
          <p:nvPr/>
        </p:nvSpPr>
        <p:spPr bwMode="auto">
          <a:xfrm rot="2183631">
            <a:off x="8097611" y="3342918"/>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57" name="直線矢印コネクタ 56"/>
          <p:cNvCxnSpPr/>
          <p:nvPr/>
        </p:nvCxnSpPr>
        <p:spPr bwMode="auto">
          <a:xfrm>
            <a:off x="8294296" y="4870953"/>
            <a:ext cx="650304"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正方形/長方形 57"/>
          <p:cNvSpPr/>
          <p:nvPr/>
        </p:nvSpPr>
        <p:spPr bwMode="auto">
          <a:xfrm>
            <a:off x="8277631" y="4852753"/>
            <a:ext cx="830873"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000" dirty="0" smtClean="0">
                <a:latin typeface="+mj-lt"/>
                <a:cs typeface="Arial" panose="020B0604020202020204" pitchFamily="34" charset="0"/>
              </a:rPr>
              <a:t>time</a:t>
            </a:r>
            <a:endParaRPr kumimoji="0" lang="ja-JP" altLang="en-US" sz="10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59" name="テキスト ボックス 58"/>
          <p:cNvSpPr txBox="1"/>
          <p:nvPr/>
        </p:nvSpPr>
        <p:spPr>
          <a:xfrm>
            <a:off x="1043608" y="2780928"/>
            <a:ext cx="3539752" cy="261610"/>
          </a:xfrm>
          <a:prstGeom prst="rect">
            <a:avLst/>
          </a:prstGeom>
          <a:noFill/>
        </p:spPr>
        <p:txBody>
          <a:bodyPr wrap="none" rtlCol="0">
            <a:spAutoFit/>
          </a:bodyPr>
          <a:lstStyle/>
          <a:p>
            <a:r>
              <a:rPr kumimoji="1" lang="en-US" altLang="ja-JP" sz="1100" dirty="0" smtClean="0">
                <a:latin typeface="+mj-lt"/>
              </a:rPr>
              <a:t>A STA sweeps sectors using multiple DMG Beacon frames</a:t>
            </a:r>
            <a:endParaRPr kumimoji="1" lang="ja-JP" altLang="en-US" sz="1100" dirty="0">
              <a:latin typeface="+mj-lt"/>
            </a:endParaRPr>
          </a:p>
        </p:txBody>
      </p:sp>
      <p:cxnSp>
        <p:nvCxnSpPr>
          <p:cNvPr id="46" name="直線コネクタ 45"/>
          <p:cNvCxnSpPr/>
          <p:nvPr/>
        </p:nvCxnSpPr>
        <p:spPr bwMode="auto">
          <a:xfrm flipV="1">
            <a:off x="998447" y="3351426"/>
            <a:ext cx="7966041" cy="69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正方形/長方形 51"/>
          <p:cNvSpPr/>
          <p:nvPr/>
        </p:nvSpPr>
        <p:spPr bwMode="auto">
          <a:xfrm>
            <a:off x="2141034" y="3974314"/>
            <a:ext cx="438247" cy="204032"/>
          </a:xfrm>
          <a:prstGeom prst="rect">
            <a:avLst/>
          </a:prstGeom>
          <a:solidFill>
            <a:schemeClr val="bg1"/>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51" name="直線コネクタ 50"/>
          <p:cNvCxnSpPr/>
          <p:nvPr/>
        </p:nvCxnSpPr>
        <p:spPr bwMode="auto">
          <a:xfrm flipV="1">
            <a:off x="998447" y="4177406"/>
            <a:ext cx="7966041" cy="69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楕円 55"/>
          <p:cNvSpPr/>
          <p:nvPr/>
        </p:nvSpPr>
        <p:spPr bwMode="auto">
          <a:xfrm>
            <a:off x="5716465" y="3365531"/>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60" name="正方形/長方形 59"/>
          <p:cNvSpPr/>
          <p:nvPr/>
        </p:nvSpPr>
        <p:spPr bwMode="auto">
          <a:xfrm>
            <a:off x="1471909" y="4572476"/>
            <a:ext cx="438247" cy="204032"/>
          </a:xfrm>
          <a:prstGeom prst="rect">
            <a:avLst/>
          </a:prstGeom>
          <a:solidFill>
            <a:schemeClr val="bg1"/>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53" name="直線コネクタ 52"/>
          <p:cNvCxnSpPr/>
          <p:nvPr/>
        </p:nvCxnSpPr>
        <p:spPr bwMode="auto">
          <a:xfrm flipV="1">
            <a:off x="998447" y="4762055"/>
            <a:ext cx="7966041" cy="69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p:cNvSpPr txBox="1"/>
          <p:nvPr/>
        </p:nvSpPr>
        <p:spPr>
          <a:xfrm>
            <a:off x="3131840" y="4175502"/>
            <a:ext cx="2816797" cy="261610"/>
          </a:xfrm>
          <a:prstGeom prst="rect">
            <a:avLst/>
          </a:prstGeom>
          <a:noFill/>
        </p:spPr>
        <p:txBody>
          <a:bodyPr wrap="none" rtlCol="0">
            <a:spAutoFit/>
          </a:bodyPr>
          <a:lstStyle/>
          <a:p>
            <a:r>
              <a:rPr kumimoji="1" lang="en-US" altLang="ja-JP" sz="1100" dirty="0" smtClean="0">
                <a:latin typeface="+mj-lt"/>
              </a:rPr>
              <a:t>A peer STA sweeps sectors using SSW frames</a:t>
            </a:r>
            <a:endParaRPr kumimoji="1" lang="ja-JP" altLang="en-US" sz="1100" dirty="0">
              <a:latin typeface="+mj-lt"/>
            </a:endParaRPr>
          </a:p>
        </p:txBody>
      </p:sp>
      <p:sp>
        <p:nvSpPr>
          <p:cNvPr id="62" name="テキスト ボックス 61"/>
          <p:cNvSpPr txBox="1"/>
          <p:nvPr/>
        </p:nvSpPr>
        <p:spPr>
          <a:xfrm>
            <a:off x="6084168" y="4752026"/>
            <a:ext cx="2093843" cy="261610"/>
          </a:xfrm>
          <a:prstGeom prst="rect">
            <a:avLst/>
          </a:prstGeom>
          <a:noFill/>
        </p:spPr>
        <p:txBody>
          <a:bodyPr wrap="none" rtlCol="0">
            <a:spAutoFit/>
          </a:bodyPr>
          <a:lstStyle/>
          <a:p>
            <a:r>
              <a:rPr kumimoji="1" lang="en-US" altLang="ja-JP" sz="1100" dirty="0" smtClean="0">
                <a:latin typeface="+mj-lt"/>
              </a:rPr>
              <a:t>Another peer STA sweeps sectors</a:t>
            </a:r>
            <a:endParaRPr kumimoji="1" lang="ja-JP" altLang="en-US" sz="1100" dirty="0">
              <a:latin typeface="+mj-lt"/>
            </a:endParaRPr>
          </a:p>
        </p:txBody>
      </p:sp>
    </p:spTree>
    <p:extLst>
      <p:ext uri="{BB962C8B-B14F-4D97-AF65-F5344CB8AC3E}">
        <p14:creationId xmlns:p14="http://schemas.microsoft.com/office/powerpoint/2010/main" val="3405238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 (pt.2)</a:t>
            </a:r>
            <a:endParaRPr lang="en-US" dirty="0"/>
          </a:p>
        </p:txBody>
      </p:sp>
      <p:sp>
        <p:nvSpPr>
          <p:cNvPr id="3" name="Content Placeholder 2"/>
          <p:cNvSpPr>
            <a:spLocks noGrp="1"/>
          </p:cNvSpPr>
          <p:nvPr>
            <p:ph idx="1"/>
          </p:nvPr>
        </p:nvSpPr>
        <p:spPr>
          <a:xfrm>
            <a:off x="251520" y="1628799"/>
            <a:ext cx="8064896" cy="4846613"/>
          </a:xfrm>
        </p:spPr>
        <p:txBody>
          <a:bodyPr>
            <a:noAutofit/>
          </a:bodyPr>
          <a:lstStyle/>
          <a:p>
            <a:r>
              <a:rPr lang="en-US" sz="2200" dirty="0" smtClean="0"/>
              <a:t>A MIB variable is defined to indicate “OCB DMG STA”</a:t>
            </a:r>
          </a:p>
          <a:p>
            <a:pPr lvl="1"/>
            <a:r>
              <a:rPr lang="en-US" sz="1900" dirty="0" smtClean="0"/>
              <a:t>“dot11OCBActivated” defined in 11p can be referred</a:t>
            </a:r>
          </a:p>
          <a:p>
            <a:pPr lvl="1"/>
            <a:r>
              <a:rPr lang="en-US" sz="1900" dirty="0" smtClean="0"/>
              <a:t>Similar to 5.9GHz OCB, the following will be specified for the case of </a:t>
            </a:r>
            <a:r>
              <a:rPr lang="en-US" altLang="ja-JP" sz="1900" dirty="0" smtClean="0"/>
              <a:t>dot11OCBActivated is true </a:t>
            </a:r>
            <a:r>
              <a:rPr lang="en-US" altLang="ja-JP" sz="1800" dirty="0" smtClean="0"/>
              <a:t>(See 11.21 </a:t>
            </a:r>
            <a:r>
              <a:rPr lang="en-US" altLang="ja-JP" sz="1800" dirty="0"/>
              <a:t>STAs communicating Data frames outside the context of a </a:t>
            </a:r>
            <a:r>
              <a:rPr lang="en-US" altLang="ja-JP" sz="1800" dirty="0" smtClean="0"/>
              <a:t>BSS in IEEE802.11-2016[2] (or </a:t>
            </a:r>
            <a:r>
              <a:rPr lang="en-US" altLang="ja-JP" sz="1800" dirty="0" err="1" smtClean="0"/>
              <a:t>REVmd</a:t>
            </a:r>
            <a:r>
              <a:rPr lang="en-US" altLang="ja-JP" sz="1800" dirty="0" smtClean="0"/>
              <a:t>))</a:t>
            </a:r>
            <a:endParaRPr lang="en-US" altLang="ja-JP" sz="1800" dirty="0"/>
          </a:p>
          <a:p>
            <a:pPr marL="914400" lvl="1" indent="-457200">
              <a:buAutoNum type="alphaLcParenR"/>
            </a:pPr>
            <a:r>
              <a:rPr lang="en-US" altLang="ja-JP" sz="1600" dirty="0"/>
              <a:t>Synchronization, authentication, association, and frame classes as defined in 11.1 (Synchronization) and 11.3 (STA authentication and association) are not used. Data confidentiality as defined in Clause 12 (Security) is not used. The STA may send Action </a:t>
            </a:r>
            <a:r>
              <a:rPr lang="en-US" altLang="ja-JP" sz="1600" dirty="0" smtClean="0"/>
              <a:t>and</a:t>
            </a:r>
            <a:r>
              <a:rPr lang="en-US" altLang="ja-JP" sz="1600" dirty="0"/>
              <a:t>, if the STA maintains a TSF Timer, Timing Advertisement frames</a:t>
            </a:r>
            <a:r>
              <a:rPr lang="en-US" altLang="ja-JP" sz="1600" dirty="0" smtClean="0"/>
              <a:t>.</a:t>
            </a:r>
            <a:r>
              <a:rPr lang="en-US" altLang="ja-JP" sz="1600" dirty="0" smtClean="0">
                <a:solidFill>
                  <a:srgbClr val="FF0000"/>
                </a:solidFill>
              </a:rPr>
              <a:t> </a:t>
            </a:r>
            <a:r>
              <a:rPr lang="en-US" altLang="ja-JP" sz="1600" u="sng" dirty="0" smtClean="0">
                <a:solidFill>
                  <a:srgbClr val="FF0000"/>
                </a:solidFill>
              </a:rPr>
              <a:t>If the STA is a DMG STA, the STA may send DMG </a:t>
            </a:r>
            <a:r>
              <a:rPr lang="en-US" altLang="ja-JP" sz="1600" u="sng" dirty="0">
                <a:solidFill>
                  <a:srgbClr val="FF0000"/>
                </a:solidFill>
              </a:rPr>
              <a:t>Beacon frames with discovery mode </a:t>
            </a:r>
            <a:r>
              <a:rPr lang="en-US" altLang="ja-JP" sz="1600" u="sng" dirty="0" smtClean="0">
                <a:solidFill>
                  <a:srgbClr val="FF0000"/>
                </a:solidFill>
              </a:rPr>
              <a:t>field </a:t>
            </a:r>
            <a:r>
              <a:rPr lang="en-US" altLang="ja-JP" sz="1600" u="sng" dirty="0">
                <a:solidFill>
                  <a:srgbClr val="FF0000"/>
                </a:solidFill>
              </a:rPr>
              <a:t>set to </a:t>
            </a:r>
            <a:r>
              <a:rPr lang="en-US" altLang="ja-JP" sz="1600" u="sng" dirty="0" smtClean="0">
                <a:solidFill>
                  <a:srgbClr val="FF0000"/>
                </a:solidFill>
              </a:rPr>
              <a:t>one</a:t>
            </a:r>
            <a:r>
              <a:rPr lang="en-US" altLang="ja-JP" sz="1600" dirty="0" smtClean="0"/>
              <a:t>.</a:t>
            </a:r>
            <a:endParaRPr lang="en-US" altLang="ja-JP" sz="1600" dirty="0"/>
          </a:p>
          <a:p>
            <a:pPr marL="914400" lvl="1" indent="-457200">
              <a:buAutoNum type="alphaLcParenR"/>
            </a:pPr>
            <a:r>
              <a:rPr lang="en-US" altLang="ja-JP" sz="1600" dirty="0" smtClean="0"/>
              <a:t>The </a:t>
            </a:r>
            <a:r>
              <a:rPr lang="en-US" altLang="ja-JP" sz="1600" dirty="0"/>
              <a:t>STA may send Control frames, except those of subtype PS-Poll, CF-End, </a:t>
            </a:r>
            <a:r>
              <a:rPr lang="en-US" altLang="ja-JP" sz="1600" strike="sngStrike" dirty="0">
                <a:solidFill>
                  <a:srgbClr val="FF0000"/>
                </a:solidFill>
              </a:rPr>
              <a:t>and </a:t>
            </a:r>
            <a:r>
              <a:rPr lang="en-US" altLang="ja-JP" sz="1600" dirty="0"/>
              <a:t>CF-End +</a:t>
            </a:r>
            <a:r>
              <a:rPr lang="en-US" altLang="ja-JP" sz="1600" dirty="0" err="1" smtClean="0"/>
              <a:t>CFAck</a:t>
            </a:r>
            <a:r>
              <a:rPr lang="en-US" altLang="ja-JP" sz="1600" u="sng" dirty="0" smtClean="0">
                <a:solidFill>
                  <a:srgbClr val="FF0000"/>
                </a:solidFill>
              </a:rPr>
              <a:t>, Poll, SPR, Grant and Grant Ack</a:t>
            </a:r>
            <a:r>
              <a:rPr lang="en-US" altLang="ja-JP" sz="1600" dirty="0" smtClean="0"/>
              <a:t>.</a:t>
            </a:r>
            <a:endParaRPr lang="en-US" altLang="ja-JP" sz="1600" dirty="0"/>
          </a:p>
          <a:p>
            <a:pPr marL="914400" lvl="1" indent="-457200">
              <a:buAutoNum type="alphaLcParenR"/>
            </a:pPr>
            <a:r>
              <a:rPr lang="en-US" altLang="ja-JP" sz="1600" dirty="0"/>
              <a:t>The STA may send Data frames of subtype Data, Null, </a:t>
            </a:r>
            <a:r>
              <a:rPr lang="en-US" altLang="ja-JP" sz="1600" dirty="0" err="1"/>
              <a:t>QoS</a:t>
            </a:r>
            <a:r>
              <a:rPr lang="en-US" altLang="ja-JP" sz="1600" dirty="0"/>
              <a:t> Data, and </a:t>
            </a:r>
            <a:r>
              <a:rPr lang="en-US" altLang="ja-JP" sz="1600" dirty="0" err="1"/>
              <a:t>QoS</a:t>
            </a:r>
            <a:r>
              <a:rPr lang="en-US" altLang="ja-JP" sz="1600" dirty="0"/>
              <a:t> Null.</a:t>
            </a:r>
          </a:p>
          <a:p>
            <a:pPr marL="914400" lvl="1" indent="-457200">
              <a:buAutoNum type="alphaLcParenR"/>
            </a:pPr>
            <a:r>
              <a:rPr lang="en-US" altLang="ja-JP" sz="1600" dirty="0"/>
              <a:t>The STA shall set the BSSID field in all Management and Data frames to the wildcard BSSID value</a:t>
            </a:r>
            <a:r>
              <a:rPr lang="en-US" altLang="ja-JP" sz="1600" dirty="0" smtClean="0"/>
              <a:t>.</a:t>
            </a:r>
          </a:p>
          <a:p>
            <a:pPr marL="457200" lvl="1" indent="0">
              <a:buNone/>
            </a:pPr>
            <a:r>
              <a:rPr lang="en-US" altLang="ja-JP" sz="1600" dirty="0" smtClean="0"/>
              <a:t>[Note: </a:t>
            </a:r>
            <a:r>
              <a:rPr lang="en-US" altLang="ja-JP" sz="1600" u="sng" dirty="0" smtClean="0">
                <a:solidFill>
                  <a:srgbClr val="FF0000"/>
                </a:solidFill>
              </a:rPr>
              <a:t>Redline</a:t>
            </a:r>
            <a:r>
              <a:rPr lang="en-US" altLang="ja-JP" sz="1600" dirty="0" smtClean="0"/>
              <a:t> shows difference from 5.9GHz OCB]</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6</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3418197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 (pt.3) (cont’d)</a:t>
            </a:r>
            <a:endParaRPr lang="en-US" dirty="0"/>
          </a:p>
        </p:txBody>
      </p:sp>
      <p:sp>
        <p:nvSpPr>
          <p:cNvPr id="3" name="Content Placeholder 2"/>
          <p:cNvSpPr>
            <a:spLocks noGrp="1"/>
          </p:cNvSpPr>
          <p:nvPr>
            <p:ph idx="1"/>
          </p:nvPr>
        </p:nvSpPr>
        <p:spPr>
          <a:xfrm>
            <a:off x="251520" y="1916832"/>
            <a:ext cx="8064896" cy="4558580"/>
          </a:xfrm>
        </p:spPr>
        <p:txBody>
          <a:bodyPr>
            <a:noAutofit/>
          </a:bodyPr>
          <a:lstStyle/>
          <a:p>
            <a:r>
              <a:rPr lang="en-US" sz="2200" dirty="0" smtClean="0"/>
              <a:t>default EDCA parameter set</a:t>
            </a:r>
          </a:p>
          <a:p>
            <a:pPr lvl="1"/>
            <a:r>
              <a:rPr lang="en-US" sz="1800" dirty="0" smtClean="0"/>
              <a:t>5.9 GHz STAs have the dedicated default EDCA parameter set that is different from non-OCB OFDM STAs.</a:t>
            </a:r>
          </a:p>
          <a:p>
            <a:pPr lvl="1"/>
            <a:r>
              <a:rPr lang="en-US" sz="1800" dirty="0" smtClean="0"/>
              <a:t>For 60 GHz OCB, the default EDCA parameter set may be the same as 11ad/11ay (i.e. single AC)</a:t>
            </a:r>
          </a:p>
          <a:p>
            <a:pPr lvl="2"/>
            <a:r>
              <a:rPr lang="en-US" sz="1600" dirty="0" smtClean="0"/>
              <a:t>Need further study</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7</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1689670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In this submission, we propose to define an OCB mode for 60GHz/DMG STAs. Expected spec changes from 11ad/ay were discussed.</a:t>
            </a:r>
            <a:endParaRPr lang="en-US" dirty="0"/>
          </a:p>
          <a:p>
            <a:pPr marL="0" indent="0">
              <a:buNone/>
            </a:pP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8317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0" indent="0">
              <a:buNone/>
            </a:pPr>
            <a:r>
              <a:rPr lang="en-US" altLang="ja-JP" dirty="0" smtClean="0"/>
              <a:t>[1] 11-19/0840r0 Use Cases for 11bd using High Data Rate</a:t>
            </a:r>
          </a:p>
          <a:p>
            <a:pPr marL="0" indent="0">
              <a:buNone/>
            </a:pPr>
            <a:r>
              <a:rPr lang="en-US" dirty="0" smtClean="0"/>
              <a:t>[2] IEEE802.11-2016</a:t>
            </a: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3610724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749</Words>
  <Application>Microsoft Office PowerPoint</Application>
  <PresentationFormat>画面に合わせる (4:3)</PresentationFormat>
  <Paragraphs>102</Paragraphs>
  <Slides>10</Slides>
  <Notes>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5" baseType="lpstr">
      <vt:lpstr>ＭＳ Ｐゴシック</vt:lpstr>
      <vt:lpstr>Arial</vt:lpstr>
      <vt:lpstr>Times New Roman</vt:lpstr>
      <vt:lpstr>ACcord-Submission</vt:lpstr>
      <vt:lpstr>Document</vt:lpstr>
      <vt:lpstr>OCB for 60 GHz V2X</vt:lpstr>
      <vt:lpstr>Abstract</vt:lpstr>
      <vt:lpstr>V2V scenario using 60GHz</vt:lpstr>
      <vt:lpstr>OCB for 60GHz band </vt:lpstr>
      <vt:lpstr>Expected spec changes from 11ad/ay(pt.1)</vt:lpstr>
      <vt:lpstr>Expected spec changes from 11ad/ay (pt.2)</vt:lpstr>
      <vt:lpstr>Expected spec changes from 11ad/ay (pt.3) (cont’d)</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2018-11-14T16:25:22Z</dcterms:created>
  <dcterms:modified xsi:type="dcterms:W3CDTF">2019-09-17T02:14:06Z</dcterms:modified>
</cp:coreProperties>
</file>