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365" r:id="rId2"/>
    <p:sldId id="321" r:id="rId3"/>
    <p:sldId id="377" r:id="rId4"/>
    <p:sldId id="397" r:id="rId5"/>
    <p:sldId id="378" r:id="rId6"/>
    <p:sldId id="385" r:id="rId7"/>
    <p:sldId id="387" r:id="rId8"/>
    <p:sldId id="388" r:id="rId9"/>
    <p:sldId id="403" r:id="rId10"/>
    <p:sldId id="381" r:id="rId11"/>
    <p:sldId id="320" r:id="rId12"/>
    <p:sldId id="369" r:id="rId13"/>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66"/>
    <a:srgbClr val="CCFF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52" autoAdjust="0"/>
  </p:normalViewPr>
  <p:slideViewPr>
    <p:cSldViewPr>
      <p:cViewPr varScale="1">
        <p:scale>
          <a:sx n="131" d="100"/>
          <a:sy n="131" d="100"/>
        </p:scale>
        <p:origin x="1026"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July 2019</a:t>
            </a:r>
            <a:endParaRPr lang="en-GB" dirty="0"/>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Hiroyuki Motozuka (Panasonic)</a:t>
            </a:r>
            <a:endParaRPr lang="en-GB" dirty="0"/>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July 2019</a:t>
            </a:r>
            <a:endParaRPr lang="en-GB" dirty="0"/>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Hiroyuki Motozuka (Panasonic)</a:t>
            </a:r>
            <a:endParaRPr lang="en-GB" dirty="0"/>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smtClean="0"/>
              <a:t>doc.: IEEE 802.11-19/1162r0</a:t>
            </a:r>
            <a:endParaRPr lang="en-GB" sz="1400" dirty="0"/>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July 2019</a:t>
            </a:r>
            <a:endParaRPr lang="en-GB" sz="1400"/>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Hiroyuki Motozuka (Panasonic)</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802.11-19/1162r0</a:t>
            </a:r>
            <a:endParaRPr lang="en-GB" dirty="0"/>
          </a:p>
        </p:txBody>
      </p:sp>
      <p:sp>
        <p:nvSpPr>
          <p:cNvPr id="5" name="Date Placeholder 4"/>
          <p:cNvSpPr>
            <a:spLocks noGrp="1"/>
          </p:cNvSpPr>
          <p:nvPr>
            <p:ph type="dt" idx="11"/>
          </p:nvPr>
        </p:nvSpPr>
        <p:spPr/>
        <p:txBody>
          <a:bodyPr/>
          <a:lstStyle/>
          <a:p>
            <a:pPr>
              <a:defRPr/>
            </a:pPr>
            <a:r>
              <a:rPr lang="en-US" altLang="ja-JP" smtClean="0"/>
              <a:t>July 2019</a:t>
            </a:r>
            <a:endParaRPr lang="en-GB" dirty="0"/>
          </a:p>
        </p:txBody>
      </p:sp>
      <p:sp>
        <p:nvSpPr>
          <p:cNvPr id="6" name="Footer Placeholder 5"/>
          <p:cNvSpPr>
            <a:spLocks noGrp="1"/>
          </p:cNvSpPr>
          <p:nvPr>
            <p:ph type="ftr" sz="quarter" idx="12"/>
          </p:nvPr>
        </p:nvSpPr>
        <p:spPr/>
        <p:txBody>
          <a:bodyPr/>
          <a:lstStyle/>
          <a:p>
            <a:pPr lvl="4">
              <a:defRPr/>
            </a:pPr>
            <a:r>
              <a:rPr lang="en-GB" smtClean="0"/>
              <a:t>Hiroyuki Motozuka (Panasonic)</a:t>
            </a:r>
            <a:endParaRPr lang="en-GB" dirty="0"/>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smtClean="0"/>
              <a:t>Hiroyuki Motozuka (Panasonic)</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2019</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098301" y="332601"/>
            <a:ext cx="3347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802.11-19-1162/r0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smtClean="0"/>
              <a:t>Hiroyuki Motozuka (Panasonic)</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OCB for 60 GHz V2X</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a:t>
            </a:r>
            <a:r>
              <a:rPr lang="en-GB" sz="2000" b="0" dirty="0" smtClean="0"/>
              <a:t>2019-7-15</a:t>
            </a:r>
            <a:endParaRPr lang="en-GB" sz="2000" b="0" dirty="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graphicFrame>
        <p:nvGraphicFramePr>
          <p:cNvPr id="9" name="Object 11"/>
          <p:cNvGraphicFramePr>
            <a:graphicFrameLocks noChangeAspect="1"/>
          </p:cNvGraphicFramePr>
          <p:nvPr>
            <p:extLst>
              <p:ext uri="{D42A27DB-BD31-4B8C-83A1-F6EECF244321}">
                <p14:modId xmlns:p14="http://schemas.microsoft.com/office/powerpoint/2010/main" val="758042825"/>
              </p:ext>
            </p:extLst>
          </p:nvPr>
        </p:nvGraphicFramePr>
        <p:xfrm>
          <a:off x="542925" y="2706688"/>
          <a:ext cx="8421563" cy="3548256"/>
        </p:xfrm>
        <a:graphic>
          <a:graphicData uri="http://schemas.openxmlformats.org/presentationml/2006/ole">
            <mc:AlternateContent xmlns:mc="http://schemas.openxmlformats.org/markup-compatibility/2006">
              <mc:Choice xmlns:v="urn:schemas-microsoft-com:vml" Requires="v">
                <p:oleObj spid="_x0000_s4238" name="Document" r:id="rId4" imgW="8756606" imgH="3693632" progId="Word.Document.8">
                  <p:embed/>
                </p:oleObj>
              </mc:Choice>
              <mc:Fallback>
                <p:oleObj name="Document" r:id="rId4" imgW="8756606" imgH="3693632" progId="Word.Document.8">
                  <p:embed/>
                  <p:pic>
                    <p:nvPicPr>
                      <p:cNvPr id="0" name=""/>
                      <p:cNvPicPr>
                        <a:picLocks noChangeAspect="1" noChangeArrowheads="1"/>
                      </p:cNvPicPr>
                      <p:nvPr/>
                    </p:nvPicPr>
                    <p:blipFill>
                      <a:blip r:embed="rId5"/>
                      <a:srcRect/>
                      <a:stretch>
                        <a:fillRect/>
                      </a:stretch>
                    </p:blipFill>
                    <p:spPr bwMode="auto">
                      <a:xfrm>
                        <a:off x="542925" y="2706688"/>
                        <a:ext cx="8421563" cy="3548256"/>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this submission, we propose to define an OCB mode for 60GHz/DMG STAs. Expected spec changes from 11ad/ay were discussed.</a:t>
            </a:r>
            <a:endParaRPr lang="en-US" dirty="0"/>
          </a:p>
          <a:p>
            <a:pPr marL="0" indent="0">
              <a:buNone/>
            </a:pP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8317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0" indent="0">
              <a:buNone/>
            </a:pPr>
            <a:r>
              <a:rPr lang="en-US" altLang="ja-JP" dirty="0" smtClean="0"/>
              <a:t>[1] 11-19/0840r0 Use Cases for 11bd using High Data Rate</a:t>
            </a:r>
          </a:p>
          <a:p>
            <a:pPr marL="0" indent="0">
              <a:buNone/>
            </a:pPr>
            <a:r>
              <a:rPr lang="en-US" dirty="0" smtClean="0"/>
              <a:t>[2] IEEE802.11-2016</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text to Section 4 of SFD</a:t>
            </a:r>
          </a:p>
          <a:p>
            <a:pPr lvl="1"/>
            <a:r>
              <a:rPr lang="en-US" dirty="0" smtClean="0"/>
              <a:t>“11bd defines MAC sublayer functions and MLME extensions for DMG STAs in which dot11OCBActivated is true.”</a:t>
            </a:r>
            <a:endParaRPr lang="en-US" dirty="0"/>
          </a:p>
          <a:p>
            <a:endParaRPr lang="en-US" dirty="0" smtClean="0"/>
          </a:p>
          <a:p>
            <a:r>
              <a:rPr lang="en-US" dirty="0" smtClean="0"/>
              <a:t>Y /N /A</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80943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5800" y="1700808"/>
            <a:ext cx="8206680" cy="3536032"/>
          </a:xfrm>
        </p:spPr>
        <p:txBody>
          <a:bodyPr>
            <a:noAutofit/>
          </a:bodyPr>
          <a:lstStyle/>
          <a:p>
            <a:r>
              <a:rPr lang="en-US" dirty="0" smtClean="0"/>
              <a:t>In this submission we propose an OCB mode for 60GHz STAs to 11bd to enable high data rate V2V applications proposed in [1].</a:t>
            </a:r>
          </a:p>
          <a:p>
            <a:r>
              <a:rPr lang="en-US" dirty="0" smtClean="0"/>
              <a:t>The submission discusses possible spec changes to define OCB mode for 60 GHz. </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4" name="正方形/長方形 3"/>
          <p:cNvSpPr/>
          <p:nvPr/>
        </p:nvSpPr>
        <p:spPr>
          <a:xfrm>
            <a:off x="1259632" y="5440628"/>
            <a:ext cx="5662576" cy="369332"/>
          </a:xfrm>
          <a:prstGeom prst="rect">
            <a:avLst/>
          </a:prstGeom>
        </p:spPr>
        <p:txBody>
          <a:bodyPr wrap="none">
            <a:spAutoFit/>
          </a:bodyPr>
          <a:lstStyle/>
          <a:p>
            <a:pPr marL="0" indent="0">
              <a:buNone/>
            </a:pPr>
            <a:r>
              <a:rPr lang="en-US" altLang="ja-JP" sz="1800" dirty="0"/>
              <a:t>[1] 11-19/0840r0 Use Cases for 11bd using High Data Rate</a:t>
            </a:r>
          </a:p>
        </p:txBody>
      </p:sp>
    </p:spTree>
    <p:extLst>
      <p:ext uri="{BB962C8B-B14F-4D97-AF65-F5344CB8AC3E}">
        <p14:creationId xmlns:p14="http://schemas.microsoft.com/office/powerpoint/2010/main" val="244112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V2V scenario using 60GHz</a:t>
            </a:r>
            <a:endParaRPr lang="en-US" dirty="0"/>
          </a:p>
        </p:txBody>
      </p:sp>
      <p:sp>
        <p:nvSpPr>
          <p:cNvPr id="3" name="Content Placeholder 2"/>
          <p:cNvSpPr>
            <a:spLocks noGrp="1"/>
          </p:cNvSpPr>
          <p:nvPr>
            <p:ph idx="1"/>
          </p:nvPr>
        </p:nvSpPr>
        <p:spPr>
          <a:xfrm>
            <a:off x="685800" y="3318183"/>
            <a:ext cx="7414592" cy="3301245"/>
          </a:xfrm>
        </p:spPr>
        <p:txBody>
          <a:bodyPr>
            <a:normAutofit/>
          </a:bodyPr>
          <a:lstStyle/>
          <a:p>
            <a:r>
              <a:rPr lang="en-US" altLang="ja-JP" sz="2000" dirty="0" smtClean="0"/>
              <a:t>The submission [1] proposes V2V See-through usage scenario that can be realized by using high data rate of 60 GHz band.</a:t>
            </a:r>
          </a:p>
          <a:p>
            <a:r>
              <a:rPr lang="en-US" altLang="ja-JP" sz="2000" dirty="0" smtClean="0"/>
              <a:t>Also for 60 GHz band V2V, we think OCB is a suitable choice.</a:t>
            </a:r>
          </a:p>
          <a:p>
            <a:pPr lvl="1"/>
            <a:r>
              <a:rPr lang="en-US" altLang="ja-JP" sz="1600" dirty="0" smtClean="0"/>
              <a:t>In V2V scenario, peer STAs within the communication range may be changed </a:t>
            </a:r>
            <a:r>
              <a:rPr lang="en-US" altLang="ja-JP" sz="1700" dirty="0" smtClean="0"/>
              <a:t>rapidly. Handover signaling cost may be large if we employ BSS.</a:t>
            </a:r>
          </a:p>
          <a:p>
            <a:pPr lvl="1"/>
            <a:r>
              <a:rPr lang="en-US" altLang="ja-JP" sz="1600" dirty="0" smtClean="0"/>
              <a:t>It is expected that the 60 GHz band V2V is used as complement of 5.9 GHz V2V (11p/NGV).</a:t>
            </a:r>
            <a:r>
              <a:rPr lang="ja-JP" altLang="en-US" sz="1600" dirty="0" smtClean="0"/>
              <a:t> </a:t>
            </a:r>
            <a:r>
              <a:rPr lang="en-US" altLang="ja-JP" sz="1600" dirty="0" smtClean="0"/>
              <a:t>It transfers high volume data, while 5.9 GHz band provides more reliable link. </a:t>
            </a:r>
            <a:r>
              <a:rPr lang="en-US" altLang="ja-JP" sz="1800" dirty="0" smtClean="0"/>
              <a:t>Sharing upper layer should reduce signaling costs, and enable extension of DSRC/WAVE applications.</a:t>
            </a:r>
          </a:p>
          <a:p>
            <a:r>
              <a:rPr lang="en-US" altLang="ja-JP" sz="2000" dirty="0" smtClean="0"/>
              <a:t>We propose to consider OCB for 60GHz band</a:t>
            </a:r>
            <a:endParaRPr lang="en-US" altLang="ja-JP" sz="2000" dirty="0"/>
          </a:p>
          <a:p>
            <a:endParaRPr lang="en-US" sz="1800" dirty="0"/>
          </a:p>
          <a:p>
            <a:endParaRPr lang="en-US" sz="18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pic>
        <p:nvPicPr>
          <p:cNvPr id="8" name="図 7"/>
          <p:cNvPicPr>
            <a:picLocks noChangeAspect="1"/>
          </p:cNvPicPr>
          <p:nvPr/>
        </p:nvPicPr>
        <p:blipFill rotWithShape="1">
          <a:blip r:embed="rId2"/>
          <a:srcRect b="32432"/>
          <a:stretch/>
        </p:blipFill>
        <p:spPr>
          <a:xfrm>
            <a:off x="2263840" y="1484784"/>
            <a:ext cx="4756432" cy="1800200"/>
          </a:xfrm>
          <a:prstGeom prst="rect">
            <a:avLst/>
          </a:prstGeom>
        </p:spPr>
      </p:pic>
      <p:cxnSp>
        <p:nvCxnSpPr>
          <p:cNvPr id="10" name="直線矢印コネクタ 9"/>
          <p:cNvCxnSpPr/>
          <p:nvPr/>
        </p:nvCxnSpPr>
        <p:spPr bwMode="auto">
          <a:xfrm flipH="1">
            <a:off x="5652120" y="2636912"/>
            <a:ext cx="504056" cy="0"/>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H="1" flipV="1">
            <a:off x="5364088" y="2479590"/>
            <a:ext cx="792088" cy="111603"/>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flipH="1" flipV="1">
            <a:off x="4548254" y="2403313"/>
            <a:ext cx="743826" cy="57948"/>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p:nvPr/>
        </p:nvCxnSpPr>
        <p:spPr bwMode="auto">
          <a:xfrm flipH="1" flipV="1">
            <a:off x="3707905" y="2360291"/>
            <a:ext cx="720079" cy="43022"/>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flipH="1" flipV="1">
            <a:off x="3131840" y="2276872"/>
            <a:ext cx="504057" cy="83419"/>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p:nvPr/>
        </p:nvCxnSpPr>
        <p:spPr bwMode="auto">
          <a:xfrm flipH="1" flipV="1">
            <a:off x="5364088" y="2479591"/>
            <a:ext cx="216024" cy="157321"/>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4427984" y="2461261"/>
            <a:ext cx="1008112" cy="247659"/>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3179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図 62"/>
          <p:cNvPicPr>
            <a:picLocks noChangeAspect="1"/>
          </p:cNvPicPr>
          <p:nvPr/>
        </p:nvPicPr>
        <p:blipFill>
          <a:blip r:embed="rId2"/>
          <a:stretch>
            <a:fillRect/>
          </a:stretch>
        </p:blipFill>
        <p:spPr>
          <a:xfrm>
            <a:off x="4594342" y="4929886"/>
            <a:ext cx="783715" cy="432048"/>
          </a:xfrm>
          <a:prstGeom prst="rect">
            <a:avLst/>
          </a:prstGeom>
        </p:spPr>
      </p:pic>
      <p:sp>
        <p:nvSpPr>
          <p:cNvPr id="109" name="円 108"/>
          <p:cNvSpPr/>
          <p:nvPr/>
        </p:nvSpPr>
        <p:spPr bwMode="auto">
          <a:xfrm>
            <a:off x="4466080" y="4935398"/>
            <a:ext cx="332659" cy="388159"/>
          </a:xfrm>
          <a:prstGeom prst="pie">
            <a:avLst>
              <a:gd name="adj1" fmla="val 5640795"/>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58" name="図 57"/>
          <p:cNvPicPr>
            <a:picLocks noChangeAspect="1"/>
          </p:cNvPicPr>
          <p:nvPr/>
        </p:nvPicPr>
        <p:blipFill>
          <a:blip r:embed="rId2"/>
          <a:stretch>
            <a:fillRect/>
          </a:stretch>
        </p:blipFill>
        <p:spPr>
          <a:xfrm>
            <a:off x="2698541" y="4930135"/>
            <a:ext cx="783715" cy="432048"/>
          </a:xfrm>
          <a:prstGeom prst="rect">
            <a:avLst/>
          </a:prstGeom>
        </p:spPr>
      </p:pic>
      <p:sp>
        <p:nvSpPr>
          <p:cNvPr id="108" name="円 107"/>
          <p:cNvSpPr/>
          <p:nvPr/>
        </p:nvSpPr>
        <p:spPr bwMode="auto">
          <a:xfrm flipH="1">
            <a:off x="3265213" y="4823523"/>
            <a:ext cx="332659" cy="388159"/>
          </a:xfrm>
          <a:prstGeom prst="pie">
            <a:avLst>
              <a:gd name="adj1" fmla="val 5640795"/>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53" name="図 52"/>
          <p:cNvPicPr>
            <a:picLocks noChangeAspect="1"/>
          </p:cNvPicPr>
          <p:nvPr/>
        </p:nvPicPr>
        <p:blipFill>
          <a:blip r:embed="rId2"/>
          <a:stretch>
            <a:fillRect/>
          </a:stretch>
        </p:blipFill>
        <p:spPr>
          <a:xfrm>
            <a:off x="4365657" y="4123014"/>
            <a:ext cx="783715" cy="432048"/>
          </a:xfrm>
          <a:prstGeom prst="rect">
            <a:avLst/>
          </a:prstGeom>
        </p:spPr>
      </p:pic>
      <p:sp>
        <p:nvSpPr>
          <p:cNvPr id="96" name="円 95"/>
          <p:cNvSpPr/>
          <p:nvPr/>
        </p:nvSpPr>
        <p:spPr bwMode="auto">
          <a:xfrm>
            <a:off x="4187253" y="4141173"/>
            <a:ext cx="332659" cy="388159"/>
          </a:xfrm>
          <a:prstGeom prst="pie">
            <a:avLst>
              <a:gd name="adj1" fmla="val 5640795"/>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43" name="図 42"/>
          <p:cNvPicPr>
            <a:picLocks noChangeAspect="1"/>
          </p:cNvPicPr>
          <p:nvPr/>
        </p:nvPicPr>
        <p:blipFill>
          <a:blip r:embed="rId2"/>
          <a:stretch>
            <a:fillRect/>
          </a:stretch>
        </p:blipFill>
        <p:spPr>
          <a:xfrm>
            <a:off x="2410509" y="4123014"/>
            <a:ext cx="783715" cy="432048"/>
          </a:xfrm>
          <a:prstGeom prst="rect">
            <a:avLst/>
          </a:prstGeom>
        </p:spPr>
      </p:pic>
      <p:sp>
        <p:nvSpPr>
          <p:cNvPr id="97" name="円 96"/>
          <p:cNvSpPr/>
          <p:nvPr/>
        </p:nvSpPr>
        <p:spPr bwMode="auto">
          <a:xfrm flipH="1">
            <a:off x="2972188" y="4028402"/>
            <a:ext cx="332659" cy="388159"/>
          </a:xfrm>
          <a:prstGeom prst="pie">
            <a:avLst>
              <a:gd name="adj1" fmla="val 5640795"/>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Topology consideration</a:t>
            </a:r>
            <a:endParaRPr lang="en-US" dirty="0"/>
          </a:p>
        </p:txBody>
      </p:sp>
      <p:sp>
        <p:nvSpPr>
          <p:cNvPr id="3" name="Content Placeholder 2"/>
          <p:cNvSpPr>
            <a:spLocks noGrp="1"/>
          </p:cNvSpPr>
          <p:nvPr>
            <p:ph idx="1"/>
          </p:nvPr>
        </p:nvSpPr>
        <p:spPr>
          <a:xfrm>
            <a:off x="395536" y="1628801"/>
            <a:ext cx="8278688" cy="4896543"/>
          </a:xfrm>
        </p:spPr>
        <p:txBody>
          <a:bodyPr>
            <a:noAutofit/>
          </a:bodyPr>
          <a:lstStyle/>
          <a:p>
            <a:r>
              <a:rPr lang="en-US" sz="1800" dirty="0" smtClean="0"/>
              <a:t>Scenario 1: each vehicle has single STA with 360-degree coverage with beamforming (and possibly multi-DMG antennas (antenna arrays))</a:t>
            </a:r>
            <a:endParaRPr lang="en-US" sz="1800" dirty="0"/>
          </a:p>
          <a:p>
            <a:endParaRPr lang="en-US" sz="1800" dirty="0"/>
          </a:p>
          <a:p>
            <a:endParaRPr lang="en-US" sz="1800" dirty="0" smtClean="0"/>
          </a:p>
          <a:p>
            <a:endParaRPr lang="en-US" sz="1800" dirty="0" smtClean="0"/>
          </a:p>
          <a:p>
            <a:endParaRPr lang="en-US" sz="1800" dirty="0"/>
          </a:p>
          <a:p>
            <a:r>
              <a:rPr lang="en-US" sz="1800" dirty="0" smtClean="0"/>
              <a:t>Scenario 2: each vehicle may have multiple STA to cover 360 degrees.</a:t>
            </a:r>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OCB is suitable to handle multi-V2V topology including scenario 1 and scenario 2 since it doesn’t need to decide who’ll be an AP/PCP.</a:t>
            </a:r>
            <a:endParaRPr lang="en-US" sz="18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pic>
        <p:nvPicPr>
          <p:cNvPr id="14" name="図 13"/>
          <p:cNvPicPr>
            <a:picLocks noChangeAspect="1"/>
          </p:cNvPicPr>
          <p:nvPr/>
        </p:nvPicPr>
        <p:blipFill>
          <a:blip r:embed="rId2"/>
          <a:stretch>
            <a:fillRect/>
          </a:stretch>
        </p:blipFill>
        <p:spPr>
          <a:xfrm>
            <a:off x="1625813" y="2821049"/>
            <a:ext cx="783715" cy="432048"/>
          </a:xfrm>
          <a:prstGeom prst="rect">
            <a:avLst/>
          </a:prstGeom>
        </p:spPr>
      </p:pic>
      <p:pic>
        <p:nvPicPr>
          <p:cNvPr id="16" name="図 15"/>
          <p:cNvPicPr>
            <a:picLocks noChangeAspect="1"/>
          </p:cNvPicPr>
          <p:nvPr/>
        </p:nvPicPr>
        <p:blipFill>
          <a:blip r:embed="rId2"/>
          <a:stretch>
            <a:fillRect/>
          </a:stretch>
        </p:blipFill>
        <p:spPr>
          <a:xfrm>
            <a:off x="3137981" y="2821049"/>
            <a:ext cx="783715" cy="432048"/>
          </a:xfrm>
          <a:prstGeom prst="rect">
            <a:avLst/>
          </a:prstGeom>
        </p:spPr>
      </p:pic>
      <p:pic>
        <p:nvPicPr>
          <p:cNvPr id="17" name="図 16"/>
          <p:cNvPicPr>
            <a:picLocks noChangeAspect="1"/>
          </p:cNvPicPr>
          <p:nvPr/>
        </p:nvPicPr>
        <p:blipFill>
          <a:blip r:embed="rId2"/>
          <a:stretch>
            <a:fillRect/>
          </a:stretch>
        </p:blipFill>
        <p:spPr>
          <a:xfrm>
            <a:off x="4621327" y="2821049"/>
            <a:ext cx="783715" cy="432048"/>
          </a:xfrm>
          <a:prstGeom prst="rect">
            <a:avLst/>
          </a:prstGeom>
        </p:spPr>
      </p:pic>
      <p:pic>
        <p:nvPicPr>
          <p:cNvPr id="21" name="図 20"/>
          <p:cNvPicPr>
            <a:picLocks noChangeAspect="1"/>
          </p:cNvPicPr>
          <p:nvPr/>
        </p:nvPicPr>
        <p:blipFill>
          <a:blip r:embed="rId2"/>
          <a:stretch>
            <a:fillRect/>
          </a:stretch>
        </p:blipFill>
        <p:spPr>
          <a:xfrm>
            <a:off x="6162317" y="2821049"/>
            <a:ext cx="783715" cy="432048"/>
          </a:xfrm>
          <a:prstGeom prst="rect">
            <a:avLst/>
          </a:prstGeom>
        </p:spPr>
      </p:pic>
      <p:cxnSp>
        <p:nvCxnSpPr>
          <p:cNvPr id="24" name="直線矢印コネクタ 23"/>
          <p:cNvCxnSpPr/>
          <p:nvPr/>
        </p:nvCxnSpPr>
        <p:spPr bwMode="auto">
          <a:xfrm flipH="1">
            <a:off x="2017672" y="3016220"/>
            <a:ext cx="1497757" cy="1"/>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flipH="1">
            <a:off x="3561831" y="3013845"/>
            <a:ext cx="1497757" cy="1"/>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flipH="1">
            <a:off x="5105990" y="3013845"/>
            <a:ext cx="1497757" cy="1"/>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曲線コネクタ 28"/>
          <p:cNvCxnSpPr>
            <a:stCxn id="16" idx="0"/>
            <a:endCxn id="21" idx="0"/>
          </p:cNvCxnSpPr>
          <p:nvPr/>
        </p:nvCxnSpPr>
        <p:spPr bwMode="auto">
          <a:xfrm rot="5400000" flipH="1" flipV="1">
            <a:off x="5042007" y="1308881"/>
            <a:ext cx="12700" cy="3024336"/>
          </a:xfrm>
          <a:prstGeom prst="curvedConnector3">
            <a:avLst>
              <a:gd name="adj1" fmla="val 1800000"/>
            </a:avLst>
          </a:prstGeom>
          <a:solidFill>
            <a:schemeClr val="accent1"/>
          </a:solidFill>
          <a:ln w="12700" cap="flat" cmpd="sng" algn="ctr">
            <a:solidFill>
              <a:schemeClr val="bg1">
                <a:lumMod val="65000"/>
              </a:schemeClr>
            </a:solidFill>
            <a:prstDash val="dash"/>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1769829" y="3235758"/>
            <a:ext cx="576064" cy="276999"/>
          </a:xfrm>
          <a:prstGeom prst="rect">
            <a:avLst/>
          </a:prstGeom>
          <a:noFill/>
        </p:spPr>
        <p:txBody>
          <a:bodyPr wrap="square" rtlCol="0">
            <a:spAutoFit/>
          </a:bodyPr>
          <a:lstStyle/>
          <a:p>
            <a:r>
              <a:rPr kumimoji="1" lang="en-US" altLang="ja-JP" dirty="0" smtClean="0">
                <a:solidFill>
                  <a:srgbClr val="FF0000"/>
                </a:solidFill>
              </a:rPr>
              <a:t>STA1</a:t>
            </a:r>
            <a:endParaRPr kumimoji="1" lang="ja-JP" altLang="en-US" dirty="0">
              <a:solidFill>
                <a:srgbClr val="FF0000"/>
              </a:solidFill>
            </a:endParaRPr>
          </a:p>
        </p:txBody>
      </p:sp>
      <p:sp>
        <p:nvSpPr>
          <p:cNvPr id="31" name="テキスト ボックス 30"/>
          <p:cNvSpPr txBox="1"/>
          <p:nvPr/>
        </p:nvSpPr>
        <p:spPr>
          <a:xfrm>
            <a:off x="3281849" y="3235758"/>
            <a:ext cx="576064" cy="276999"/>
          </a:xfrm>
          <a:prstGeom prst="rect">
            <a:avLst/>
          </a:prstGeom>
          <a:noFill/>
        </p:spPr>
        <p:txBody>
          <a:bodyPr wrap="square" rtlCol="0">
            <a:spAutoFit/>
          </a:bodyPr>
          <a:lstStyle/>
          <a:p>
            <a:r>
              <a:rPr kumimoji="1" lang="en-US" altLang="ja-JP" dirty="0" smtClean="0">
                <a:solidFill>
                  <a:srgbClr val="FF0000"/>
                </a:solidFill>
              </a:rPr>
              <a:t>STA2</a:t>
            </a:r>
            <a:endParaRPr kumimoji="1" lang="ja-JP" altLang="en-US" dirty="0">
              <a:solidFill>
                <a:srgbClr val="FF0000"/>
              </a:solidFill>
            </a:endParaRPr>
          </a:p>
        </p:txBody>
      </p:sp>
      <p:sp>
        <p:nvSpPr>
          <p:cNvPr id="32" name="テキスト ボックス 31"/>
          <p:cNvSpPr txBox="1"/>
          <p:nvPr/>
        </p:nvSpPr>
        <p:spPr>
          <a:xfrm>
            <a:off x="4735267" y="3235758"/>
            <a:ext cx="576064" cy="276999"/>
          </a:xfrm>
          <a:prstGeom prst="rect">
            <a:avLst/>
          </a:prstGeom>
          <a:noFill/>
        </p:spPr>
        <p:txBody>
          <a:bodyPr wrap="square" rtlCol="0">
            <a:spAutoFit/>
          </a:bodyPr>
          <a:lstStyle/>
          <a:p>
            <a:r>
              <a:rPr kumimoji="1" lang="en-US" altLang="ja-JP" dirty="0" smtClean="0">
                <a:solidFill>
                  <a:srgbClr val="FF0000"/>
                </a:solidFill>
              </a:rPr>
              <a:t>STA3</a:t>
            </a:r>
            <a:endParaRPr kumimoji="1" lang="ja-JP" altLang="en-US" dirty="0">
              <a:solidFill>
                <a:srgbClr val="FF0000"/>
              </a:solidFill>
            </a:endParaRPr>
          </a:p>
        </p:txBody>
      </p:sp>
      <p:sp>
        <p:nvSpPr>
          <p:cNvPr id="33" name="テキスト ボックス 32"/>
          <p:cNvSpPr txBox="1"/>
          <p:nvPr/>
        </p:nvSpPr>
        <p:spPr>
          <a:xfrm>
            <a:off x="6291343" y="3235758"/>
            <a:ext cx="576064" cy="276999"/>
          </a:xfrm>
          <a:prstGeom prst="rect">
            <a:avLst/>
          </a:prstGeom>
          <a:noFill/>
        </p:spPr>
        <p:txBody>
          <a:bodyPr wrap="square" rtlCol="0">
            <a:spAutoFit/>
          </a:bodyPr>
          <a:lstStyle/>
          <a:p>
            <a:r>
              <a:rPr kumimoji="1" lang="en-US" altLang="ja-JP" dirty="0" smtClean="0">
                <a:solidFill>
                  <a:srgbClr val="FF0000"/>
                </a:solidFill>
              </a:rPr>
              <a:t>STA4</a:t>
            </a:r>
            <a:endParaRPr kumimoji="1" lang="ja-JP" altLang="en-US" dirty="0">
              <a:solidFill>
                <a:srgbClr val="FF0000"/>
              </a:solidFill>
            </a:endParaRPr>
          </a:p>
        </p:txBody>
      </p:sp>
      <p:cxnSp>
        <p:nvCxnSpPr>
          <p:cNvPr id="36" name="曲線コネクタ 35"/>
          <p:cNvCxnSpPr>
            <a:stCxn id="14" idx="0"/>
            <a:endCxn id="17" idx="0"/>
          </p:cNvCxnSpPr>
          <p:nvPr/>
        </p:nvCxnSpPr>
        <p:spPr bwMode="auto">
          <a:xfrm rot="5400000" flipH="1" flipV="1">
            <a:off x="3515428" y="1323292"/>
            <a:ext cx="12700" cy="2995514"/>
          </a:xfrm>
          <a:prstGeom prst="curvedConnector3">
            <a:avLst>
              <a:gd name="adj1" fmla="val 1800000"/>
            </a:avLst>
          </a:prstGeom>
          <a:solidFill>
            <a:schemeClr val="accent1"/>
          </a:solidFill>
          <a:ln w="12700" cap="flat" cmpd="sng" algn="ctr">
            <a:solidFill>
              <a:schemeClr val="bg1">
                <a:lumMod val="65000"/>
              </a:schemeClr>
            </a:solidFill>
            <a:prstDash val="dash"/>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p:cNvSpPr txBox="1"/>
          <p:nvPr/>
        </p:nvSpPr>
        <p:spPr>
          <a:xfrm>
            <a:off x="4578141" y="2348880"/>
            <a:ext cx="1249060" cy="276999"/>
          </a:xfrm>
          <a:prstGeom prst="rect">
            <a:avLst/>
          </a:prstGeom>
          <a:noFill/>
        </p:spPr>
        <p:txBody>
          <a:bodyPr wrap="none" rtlCol="0">
            <a:spAutoFit/>
          </a:bodyPr>
          <a:lstStyle/>
          <a:p>
            <a:r>
              <a:rPr kumimoji="1" lang="en-US" altLang="ja-JP" dirty="0" smtClean="0">
                <a:solidFill>
                  <a:schemeClr val="bg2"/>
                </a:solidFill>
              </a:rPr>
              <a:t>No available link</a:t>
            </a:r>
            <a:endParaRPr kumimoji="1" lang="ja-JP" altLang="en-US" dirty="0">
              <a:solidFill>
                <a:schemeClr val="bg2"/>
              </a:solidFill>
            </a:endParaRPr>
          </a:p>
        </p:txBody>
      </p:sp>
      <p:sp>
        <p:nvSpPr>
          <p:cNvPr id="40" name="テキスト ボックス 39"/>
          <p:cNvSpPr txBox="1"/>
          <p:nvPr/>
        </p:nvSpPr>
        <p:spPr>
          <a:xfrm>
            <a:off x="2627616" y="2348880"/>
            <a:ext cx="1249060" cy="276999"/>
          </a:xfrm>
          <a:prstGeom prst="rect">
            <a:avLst/>
          </a:prstGeom>
          <a:noFill/>
        </p:spPr>
        <p:txBody>
          <a:bodyPr wrap="none" rtlCol="0">
            <a:spAutoFit/>
          </a:bodyPr>
          <a:lstStyle/>
          <a:p>
            <a:r>
              <a:rPr kumimoji="1" lang="en-US" altLang="ja-JP" dirty="0" smtClean="0">
                <a:solidFill>
                  <a:schemeClr val="bg2"/>
                </a:solidFill>
              </a:rPr>
              <a:t>No available link</a:t>
            </a:r>
            <a:endParaRPr kumimoji="1" lang="ja-JP" altLang="en-US" dirty="0">
              <a:solidFill>
                <a:schemeClr val="bg2"/>
              </a:solidFill>
            </a:endParaRPr>
          </a:p>
        </p:txBody>
      </p:sp>
      <p:sp>
        <p:nvSpPr>
          <p:cNvPr id="46" name="テキスト ボックス 45"/>
          <p:cNvSpPr txBox="1"/>
          <p:nvPr/>
        </p:nvSpPr>
        <p:spPr>
          <a:xfrm>
            <a:off x="2088537" y="3925539"/>
            <a:ext cx="639699" cy="276999"/>
          </a:xfrm>
          <a:prstGeom prst="rect">
            <a:avLst/>
          </a:prstGeom>
          <a:noFill/>
        </p:spPr>
        <p:txBody>
          <a:bodyPr wrap="square" rtlCol="0">
            <a:spAutoFit/>
          </a:bodyPr>
          <a:lstStyle/>
          <a:p>
            <a:r>
              <a:rPr kumimoji="1" lang="en-US" altLang="ja-JP" dirty="0" smtClean="0">
                <a:solidFill>
                  <a:srgbClr val="FF0000"/>
                </a:solidFill>
              </a:rPr>
              <a:t>STA11</a:t>
            </a:r>
            <a:endParaRPr kumimoji="1" lang="ja-JP" altLang="en-US" dirty="0">
              <a:solidFill>
                <a:srgbClr val="FF0000"/>
              </a:solidFill>
            </a:endParaRPr>
          </a:p>
        </p:txBody>
      </p:sp>
      <p:sp>
        <p:nvSpPr>
          <p:cNvPr id="50" name="正方形/長方形 49"/>
          <p:cNvSpPr/>
          <p:nvPr/>
        </p:nvSpPr>
        <p:spPr bwMode="auto">
          <a:xfrm>
            <a:off x="2402286" y="4282063"/>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1" name="正方形/長方形 50"/>
          <p:cNvSpPr/>
          <p:nvPr/>
        </p:nvSpPr>
        <p:spPr bwMode="auto">
          <a:xfrm>
            <a:off x="3032326" y="4138047"/>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2863591" y="3789040"/>
            <a:ext cx="639699" cy="276999"/>
          </a:xfrm>
          <a:prstGeom prst="rect">
            <a:avLst/>
          </a:prstGeom>
          <a:noFill/>
        </p:spPr>
        <p:txBody>
          <a:bodyPr wrap="square" rtlCol="0">
            <a:spAutoFit/>
          </a:bodyPr>
          <a:lstStyle/>
          <a:p>
            <a:r>
              <a:rPr kumimoji="1" lang="en-US" altLang="ja-JP" dirty="0" smtClean="0">
                <a:solidFill>
                  <a:srgbClr val="FF0000"/>
                </a:solidFill>
              </a:rPr>
              <a:t>STA12</a:t>
            </a:r>
            <a:endParaRPr kumimoji="1" lang="ja-JP" altLang="en-US" dirty="0">
              <a:solidFill>
                <a:srgbClr val="FF0000"/>
              </a:solidFill>
            </a:endParaRPr>
          </a:p>
        </p:txBody>
      </p:sp>
      <p:sp>
        <p:nvSpPr>
          <p:cNvPr id="54" name="テキスト ボックス 53"/>
          <p:cNvSpPr txBox="1"/>
          <p:nvPr/>
        </p:nvSpPr>
        <p:spPr>
          <a:xfrm>
            <a:off x="4043685" y="3925539"/>
            <a:ext cx="639699" cy="276999"/>
          </a:xfrm>
          <a:prstGeom prst="rect">
            <a:avLst/>
          </a:prstGeom>
          <a:noFill/>
        </p:spPr>
        <p:txBody>
          <a:bodyPr wrap="square" rtlCol="0">
            <a:spAutoFit/>
          </a:bodyPr>
          <a:lstStyle/>
          <a:p>
            <a:r>
              <a:rPr kumimoji="1" lang="en-US" altLang="ja-JP" dirty="0" smtClean="0">
                <a:solidFill>
                  <a:srgbClr val="FF0000"/>
                </a:solidFill>
              </a:rPr>
              <a:t>STA31</a:t>
            </a:r>
            <a:endParaRPr kumimoji="1" lang="ja-JP" altLang="en-US" dirty="0">
              <a:solidFill>
                <a:srgbClr val="FF0000"/>
              </a:solidFill>
            </a:endParaRPr>
          </a:p>
        </p:txBody>
      </p:sp>
      <p:sp>
        <p:nvSpPr>
          <p:cNvPr id="55" name="正方形/長方形 54"/>
          <p:cNvSpPr/>
          <p:nvPr/>
        </p:nvSpPr>
        <p:spPr bwMode="auto">
          <a:xfrm>
            <a:off x="4357434" y="4282063"/>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正方形/長方形 55"/>
          <p:cNvSpPr/>
          <p:nvPr/>
        </p:nvSpPr>
        <p:spPr bwMode="auto">
          <a:xfrm>
            <a:off x="4987474" y="4138047"/>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7" name="テキスト ボックス 56"/>
          <p:cNvSpPr txBox="1"/>
          <p:nvPr/>
        </p:nvSpPr>
        <p:spPr>
          <a:xfrm>
            <a:off x="4739631" y="3922023"/>
            <a:ext cx="639699" cy="276999"/>
          </a:xfrm>
          <a:prstGeom prst="rect">
            <a:avLst/>
          </a:prstGeom>
          <a:noFill/>
        </p:spPr>
        <p:txBody>
          <a:bodyPr wrap="square" rtlCol="0">
            <a:spAutoFit/>
          </a:bodyPr>
          <a:lstStyle/>
          <a:p>
            <a:r>
              <a:rPr kumimoji="1" lang="en-US" altLang="ja-JP" dirty="0" smtClean="0">
                <a:solidFill>
                  <a:srgbClr val="FF0000"/>
                </a:solidFill>
              </a:rPr>
              <a:t>STA32</a:t>
            </a:r>
            <a:endParaRPr kumimoji="1" lang="ja-JP" altLang="en-US" dirty="0">
              <a:solidFill>
                <a:srgbClr val="FF0000"/>
              </a:solidFill>
            </a:endParaRPr>
          </a:p>
        </p:txBody>
      </p:sp>
      <p:sp>
        <p:nvSpPr>
          <p:cNvPr id="59" name="テキスト ボックス 58"/>
          <p:cNvSpPr txBox="1"/>
          <p:nvPr/>
        </p:nvSpPr>
        <p:spPr>
          <a:xfrm>
            <a:off x="2376569" y="5190074"/>
            <a:ext cx="639699" cy="276999"/>
          </a:xfrm>
          <a:prstGeom prst="rect">
            <a:avLst/>
          </a:prstGeom>
          <a:noFill/>
        </p:spPr>
        <p:txBody>
          <a:bodyPr wrap="square" rtlCol="0">
            <a:spAutoFit/>
          </a:bodyPr>
          <a:lstStyle/>
          <a:p>
            <a:r>
              <a:rPr kumimoji="1" lang="en-US" altLang="ja-JP" dirty="0" smtClean="0">
                <a:solidFill>
                  <a:srgbClr val="FF0000"/>
                </a:solidFill>
              </a:rPr>
              <a:t>STA21</a:t>
            </a:r>
            <a:endParaRPr kumimoji="1" lang="ja-JP" altLang="en-US" dirty="0">
              <a:solidFill>
                <a:srgbClr val="FF0000"/>
              </a:solidFill>
            </a:endParaRPr>
          </a:p>
        </p:txBody>
      </p:sp>
      <p:sp>
        <p:nvSpPr>
          <p:cNvPr id="60" name="正方形/長方形 59"/>
          <p:cNvSpPr/>
          <p:nvPr/>
        </p:nvSpPr>
        <p:spPr bwMode="auto">
          <a:xfrm>
            <a:off x="2690318" y="5089184"/>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正方形/長方形 60"/>
          <p:cNvSpPr/>
          <p:nvPr/>
        </p:nvSpPr>
        <p:spPr bwMode="auto">
          <a:xfrm>
            <a:off x="3320358" y="4945168"/>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テキスト ボックス 61"/>
          <p:cNvSpPr txBox="1"/>
          <p:nvPr/>
        </p:nvSpPr>
        <p:spPr>
          <a:xfrm>
            <a:off x="3034293" y="5218167"/>
            <a:ext cx="639699" cy="276999"/>
          </a:xfrm>
          <a:prstGeom prst="rect">
            <a:avLst/>
          </a:prstGeom>
          <a:noFill/>
        </p:spPr>
        <p:txBody>
          <a:bodyPr wrap="square" rtlCol="0">
            <a:spAutoFit/>
          </a:bodyPr>
          <a:lstStyle/>
          <a:p>
            <a:r>
              <a:rPr kumimoji="1" lang="en-US" altLang="ja-JP" dirty="0" smtClean="0">
                <a:solidFill>
                  <a:srgbClr val="FF0000"/>
                </a:solidFill>
              </a:rPr>
              <a:t>STA22</a:t>
            </a:r>
            <a:endParaRPr kumimoji="1" lang="ja-JP" altLang="en-US" dirty="0">
              <a:solidFill>
                <a:srgbClr val="FF0000"/>
              </a:solidFill>
            </a:endParaRPr>
          </a:p>
        </p:txBody>
      </p:sp>
      <p:sp>
        <p:nvSpPr>
          <p:cNvPr id="64" name="テキスト ボックス 63"/>
          <p:cNvSpPr txBox="1"/>
          <p:nvPr/>
        </p:nvSpPr>
        <p:spPr>
          <a:xfrm>
            <a:off x="4331717" y="5229200"/>
            <a:ext cx="639699" cy="276999"/>
          </a:xfrm>
          <a:prstGeom prst="rect">
            <a:avLst/>
          </a:prstGeom>
          <a:noFill/>
        </p:spPr>
        <p:txBody>
          <a:bodyPr wrap="square" rtlCol="0">
            <a:spAutoFit/>
          </a:bodyPr>
          <a:lstStyle/>
          <a:p>
            <a:r>
              <a:rPr kumimoji="1" lang="en-US" altLang="ja-JP" dirty="0" smtClean="0">
                <a:solidFill>
                  <a:srgbClr val="FF0000"/>
                </a:solidFill>
              </a:rPr>
              <a:t>STA41</a:t>
            </a:r>
            <a:endParaRPr kumimoji="1" lang="ja-JP" altLang="en-US" dirty="0">
              <a:solidFill>
                <a:srgbClr val="FF0000"/>
              </a:solidFill>
            </a:endParaRPr>
          </a:p>
        </p:txBody>
      </p:sp>
      <p:sp>
        <p:nvSpPr>
          <p:cNvPr id="65" name="正方形/長方形 64"/>
          <p:cNvSpPr/>
          <p:nvPr/>
        </p:nvSpPr>
        <p:spPr bwMode="auto">
          <a:xfrm>
            <a:off x="4645466" y="5089184"/>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正方形/長方形 65"/>
          <p:cNvSpPr/>
          <p:nvPr/>
        </p:nvSpPr>
        <p:spPr bwMode="auto">
          <a:xfrm>
            <a:off x="5275506" y="4945168"/>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7" name="テキスト ボックス 66"/>
          <p:cNvSpPr txBox="1"/>
          <p:nvPr/>
        </p:nvSpPr>
        <p:spPr>
          <a:xfrm>
            <a:off x="5106771" y="5229200"/>
            <a:ext cx="639699" cy="276999"/>
          </a:xfrm>
          <a:prstGeom prst="rect">
            <a:avLst/>
          </a:prstGeom>
          <a:noFill/>
        </p:spPr>
        <p:txBody>
          <a:bodyPr wrap="square" rtlCol="0">
            <a:spAutoFit/>
          </a:bodyPr>
          <a:lstStyle/>
          <a:p>
            <a:r>
              <a:rPr kumimoji="1" lang="en-US" altLang="ja-JP" dirty="0" smtClean="0">
                <a:solidFill>
                  <a:srgbClr val="FF0000"/>
                </a:solidFill>
              </a:rPr>
              <a:t>STA42</a:t>
            </a:r>
            <a:endParaRPr kumimoji="1" lang="ja-JP" altLang="en-US" dirty="0">
              <a:solidFill>
                <a:srgbClr val="FF0000"/>
              </a:solidFill>
            </a:endParaRPr>
          </a:p>
        </p:txBody>
      </p:sp>
      <p:cxnSp>
        <p:nvCxnSpPr>
          <p:cNvPr id="68" name="直線矢印コネクタ 67"/>
          <p:cNvCxnSpPr>
            <a:stCxn id="55" idx="1"/>
            <a:endCxn id="51" idx="3"/>
          </p:cNvCxnSpPr>
          <p:nvPr/>
        </p:nvCxnSpPr>
        <p:spPr bwMode="auto">
          <a:xfrm flipH="1" flipV="1">
            <a:off x="3136150" y="4191994"/>
            <a:ext cx="1221284" cy="144016"/>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5" idx="1"/>
            <a:endCxn id="61" idx="3"/>
          </p:cNvCxnSpPr>
          <p:nvPr/>
        </p:nvCxnSpPr>
        <p:spPr bwMode="auto">
          <a:xfrm flipH="1" flipV="1">
            <a:off x="3424182" y="4999115"/>
            <a:ext cx="1221284" cy="144016"/>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a:stCxn id="55" idx="1"/>
            <a:endCxn id="61" idx="3"/>
          </p:cNvCxnSpPr>
          <p:nvPr/>
        </p:nvCxnSpPr>
        <p:spPr bwMode="auto">
          <a:xfrm flipH="1">
            <a:off x="3424182" y="4336010"/>
            <a:ext cx="933252" cy="663105"/>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a:stCxn id="65" idx="1"/>
            <a:endCxn id="51" idx="3"/>
          </p:cNvCxnSpPr>
          <p:nvPr/>
        </p:nvCxnSpPr>
        <p:spPr bwMode="auto">
          <a:xfrm flipH="1" flipV="1">
            <a:off x="3136150" y="4191994"/>
            <a:ext cx="1509316" cy="951137"/>
          </a:xfrm>
          <a:prstGeom prst="straightConnector1">
            <a:avLst/>
          </a:prstGeom>
          <a:solidFill>
            <a:schemeClr val="accent1"/>
          </a:solidFill>
          <a:ln w="12700"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コネクタ 86"/>
          <p:cNvCxnSpPr/>
          <p:nvPr/>
        </p:nvCxnSpPr>
        <p:spPr bwMode="auto">
          <a:xfrm>
            <a:off x="1642014" y="4642103"/>
            <a:ext cx="4752528" cy="14401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テキスト ボックス 87"/>
          <p:cNvSpPr txBox="1"/>
          <p:nvPr/>
        </p:nvSpPr>
        <p:spPr>
          <a:xfrm>
            <a:off x="1302062" y="4185862"/>
            <a:ext cx="791158" cy="276999"/>
          </a:xfrm>
          <a:prstGeom prst="rect">
            <a:avLst/>
          </a:prstGeom>
          <a:noFill/>
        </p:spPr>
        <p:txBody>
          <a:bodyPr wrap="square" rtlCol="0">
            <a:spAutoFit/>
          </a:bodyPr>
          <a:lstStyle/>
          <a:p>
            <a:r>
              <a:rPr kumimoji="1" lang="en-US" altLang="ja-JP" dirty="0" smtClean="0">
                <a:solidFill>
                  <a:schemeClr val="bg2"/>
                </a:solidFill>
              </a:rPr>
              <a:t>Lane#1</a:t>
            </a:r>
            <a:endParaRPr kumimoji="1" lang="ja-JP" altLang="en-US" dirty="0">
              <a:solidFill>
                <a:schemeClr val="bg2"/>
              </a:solidFill>
            </a:endParaRPr>
          </a:p>
        </p:txBody>
      </p:sp>
      <p:sp>
        <p:nvSpPr>
          <p:cNvPr id="89" name="テキスト ボックス 88"/>
          <p:cNvSpPr txBox="1"/>
          <p:nvPr/>
        </p:nvSpPr>
        <p:spPr>
          <a:xfrm>
            <a:off x="1354912" y="4797152"/>
            <a:ext cx="791158" cy="276999"/>
          </a:xfrm>
          <a:prstGeom prst="rect">
            <a:avLst/>
          </a:prstGeom>
          <a:noFill/>
        </p:spPr>
        <p:txBody>
          <a:bodyPr wrap="square" rtlCol="0">
            <a:spAutoFit/>
          </a:bodyPr>
          <a:lstStyle/>
          <a:p>
            <a:r>
              <a:rPr kumimoji="1" lang="en-US" altLang="ja-JP" dirty="0" smtClean="0">
                <a:solidFill>
                  <a:schemeClr val="bg2"/>
                </a:solidFill>
              </a:rPr>
              <a:t>Lane#2</a:t>
            </a:r>
            <a:endParaRPr kumimoji="1" lang="ja-JP" altLang="en-US" dirty="0">
              <a:solidFill>
                <a:schemeClr val="bg2"/>
              </a:solidFill>
            </a:endParaRPr>
          </a:p>
        </p:txBody>
      </p:sp>
      <p:cxnSp>
        <p:nvCxnSpPr>
          <p:cNvPr id="93" name="直線矢印コネクタ 92"/>
          <p:cNvCxnSpPr>
            <a:stCxn id="61" idx="0"/>
            <a:endCxn id="51" idx="2"/>
          </p:cNvCxnSpPr>
          <p:nvPr/>
        </p:nvCxnSpPr>
        <p:spPr bwMode="auto">
          <a:xfrm flipH="1" flipV="1">
            <a:off x="3084238" y="4245941"/>
            <a:ext cx="288032" cy="699227"/>
          </a:xfrm>
          <a:prstGeom prst="straightConnector1">
            <a:avLst/>
          </a:prstGeom>
          <a:solidFill>
            <a:schemeClr val="accent1"/>
          </a:solidFill>
          <a:ln w="12700" cap="flat" cmpd="sng" algn="ctr">
            <a:solidFill>
              <a:schemeClr val="bg1">
                <a:lumMod val="65000"/>
              </a:schemeClr>
            </a:solidFill>
            <a:prstDash val="dash"/>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線矢印コネクタ 99"/>
          <p:cNvCxnSpPr>
            <a:stCxn id="65" idx="0"/>
            <a:endCxn id="55" idx="2"/>
          </p:cNvCxnSpPr>
          <p:nvPr/>
        </p:nvCxnSpPr>
        <p:spPr bwMode="auto">
          <a:xfrm flipH="1" flipV="1">
            <a:off x="4409346" y="4389957"/>
            <a:ext cx="288032" cy="699227"/>
          </a:xfrm>
          <a:prstGeom prst="straightConnector1">
            <a:avLst/>
          </a:prstGeom>
          <a:solidFill>
            <a:schemeClr val="accent1"/>
          </a:solidFill>
          <a:ln w="12700" cap="flat" cmpd="sng" algn="ctr">
            <a:solidFill>
              <a:schemeClr val="bg1">
                <a:lumMod val="65000"/>
              </a:schemeClr>
            </a:solidFill>
            <a:prstDash val="dash"/>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 name="テキスト ボックス 105"/>
          <p:cNvSpPr txBox="1"/>
          <p:nvPr/>
        </p:nvSpPr>
        <p:spPr>
          <a:xfrm>
            <a:off x="4466768" y="4510051"/>
            <a:ext cx="1249060" cy="276999"/>
          </a:xfrm>
          <a:prstGeom prst="rect">
            <a:avLst/>
          </a:prstGeom>
          <a:noFill/>
        </p:spPr>
        <p:txBody>
          <a:bodyPr wrap="none" rtlCol="0">
            <a:spAutoFit/>
          </a:bodyPr>
          <a:lstStyle/>
          <a:p>
            <a:r>
              <a:rPr kumimoji="1" lang="en-US" altLang="ja-JP" dirty="0" smtClean="0">
                <a:solidFill>
                  <a:schemeClr val="bg2"/>
                </a:solidFill>
              </a:rPr>
              <a:t>No available link</a:t>
            </a:r>
            <a:endParaRPr kumimoji="1" lang="ja-JP" altLang="en-US" dirty="0">
              <a:solidFill>
                <a:schemeClr val="bg2"/>
              </a:solidFill>
            </a:endParaRPr>
          </a:p>
        </p:txBody>
      </p:sp>
      <p:sp>
        <p:nvSpPr>
          <p:cNvPr id="107" name="テキスト ボックス 106"/>
          <p:cNvSpPr txBox="1"/>
          <p:nvPr/>
        </p:nvSpPr>
        <p:spPr>
          <a:xfrm>
            <a:off x="2148009" y="4675082"/>
            <a:ext cx="1249060" cy="276999"/>
          </a:xfrm>
          <a:prstGeom prst="rect">
            <a:avLst/>
          </a:prstGeom>
          <a:noFill/>
        </p:spPr>
        <p:txBody>
          <a:bodyPr wrap="none" rtlCol="0">
            <a:spAutoFit/>
          </a:bodyPr>
          <a:lstStyle/>
          <a:p>
            <a:r>
              <a:rPr kumimoji="1" lang="en-US" altLang="ja-JP" dirty="0" smtClean="0">
                <a:solidFill>
                  <a:schemeClr val="bg2"/>
                </a:solidFill>
              </a:rPr>
              <a:t>No available link</a:t>
            </a:r>
            <a:endParaRPr kumimoji="1" lang="ja-JP" altLang="en-US" dirty="0">
              <a:solidFill>
                <a:schemeClr val="bg2"/>
              </a:solidFill>
            </a:endParaRPr>
          </a:p>
        </p:txBody>
      </p:sp>
      <p:sp>
        <p:nvSpPr>
          <p:cNvPr id="110" name="テキスト ボックス 109"/>
          <p:cNvSpPr txBox="1"/>
          <p:nvPr/>
        </p:nvSpPr>
        <p:spPr>
          <a:xfrm>
            <a:off x="6454638" y="3946846"/>
            <a:ext cx="1737985" cy="646331"/>
          </a:xfrm>
          <a:prstGeom prst="rect">
            <a:avLst/>
          </a:prstGeom>
          <a:noFill/>
        </p:spPr>
        <p:txBody>
          <a:bodyPr wrap="square" rtlCol="0">
            <a:spAutoFit/>
          </a:bodyPr>
          <a:lstStyle/>
          <a:p>
            <a:r>
              <a:rPr kumimoji="1" lang="en-US" altLang="ja-JP" dirty="0" smtClean="0">
                <a:solidFill>
                  <a:srgbClr val="FFC000"/>
                </a:solidFill>
              </a:rPr>
              <a:t>each STA has 180-degree </a:t>
            </a:r>
          </a:p>
          <a:p>
            <a:r>
              <a:rPr kumimoji="1" lang="en-US" altLang="ja-JP" dirty="0" smtClean="0">
                <a:solidFill>
                  <a:srgbClr val="FFC000"/>
                </a:solidFill>
              </a:rPr>
              <a:t>horizontal scan coverage</a:t>
            </a:r>
          </a:p>
          <a:p>
            <a:r>
              <a:rPr kumimoji="1" lang="en-US" altLang="ja-JP" dirty="0" smtClean="0">
                <a:solidFill>
                  <a:srgbClr val="FFC000"/>
                </a:solidFill>
              </a:rPr>
              <a:t>with beamforming</a:t>
            </a:r>
            <a:endParaRPr kumimoji="1" lang="ja-JP" altLang="en-US" dirty="0">
              <a:solidFill>
                <a:srgbClr val="FFC000"/>
              </a:solidFill>
            </a:endParaRPr>
          </a:p>
        </p:txBody>
      </p:sp>
      <p:sp>
        <p:nvSpPr>
          <p:cNvPr id="111" name="円 110"/>
          <p:cNvSpPr/>
          <p:nvPr/>
        </p:nvSpPr>
        <p:spPr bwMode="auto">
          <a:xfrm flipH="1">
            <a:off x="8054478" y="4066149"/>
            <a:ext cx="332659" cy="388159"/>
          </a:xfrm>
          <a:prstGeom prst="pie">
            <a:avLst>
              <a:gd name="adj1" fmla="val 5640795"/>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9" name="正方形/長方形 68"/>
          <p:cNvSpPr/>
          <p:nvPr/>
        </p:nvSpPr>
        <p:spPr bwMode="auto">
          <a:xfrm>
            <a:off x="1965758" y="2873082"/>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0" name="正方形/長方形 69"/>
          <p:cNvSpPr/>
          <p:nvPr/>
        </p:nvSpPr>
        <p:spPr bwMode="auto">
          <a:xfrm>
            <a:off x="3494048" y="2881016"/>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2" name="正方形/長方形 71"/>
          <p:cNvSpPr/>
          <p:nvPr/>
        </p:nvSpPr>
        <p:spPr bwMode="auto">
          <a:xfrm>
            <a:off x="5045548" y="2873892"/>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正方形/長方形 72"/>
          <p:cNvSpPr/>
          <p:nvPr/>
        </p:nvSpPr>
        <p:spPr bwMode="auto">
          <a:xfrm>
            <a:off x="6527463" y="2873082"/>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6454638" y="2206605"/>
            <a:ext cx="1789896" cy="646331"/>
          </a:xfrm>
          <a:prstGeom prst="rect">
            <a:avLst/>
          </a:prstGeom>
          <a:noFill/>
        </p:spPr>
        <p:txBody>
          <a:bodyPr wrap="square" rtlCol="0">
            <a:spAutoFit/>
          </a:bodyPr>
          <a:lstStyle/>
          <a:p>
            <a:r>
              <a:rPr kumimoji="1" lang="en-US" altLang="ja-JP" dirty="0" smtClean="0">
                <a:solidFill>
                  <a:srgbClr val="FFC000"/>
                </a:solidFill>
              </a:rPr>
              <a:t>each STA has 360-degree </a:t>
            </a:r>
            <a:br>
              <a:rPr kumimoji="1" lang="en-US" altLang="ja-JP" dirty="0" smtClean="0">
                <a:solidFill>
                  <a:srgbClr val="FFC000"/>
                </a:solidFill>
              </a:rPr>
            </a:br>
            <a:r>
              <a:rPr kumimoji="1" lang="en-US" altLang="ja-JP" dirty="0" smtClean="0">
                <a:solidFill>
                  <a:srgbClr val="FFC000"/>
                </a:solidFill>
              </a:rPr>
              <a:t>horizontal scan coverage</a:t>
            </a:r>
          </a:p>
          <a:p>
            <a:r>
              <a:rPr kumimoji="1" lang="en-US" altLang="ja-JP" dirty="0" smtClean="0">
                <a:solidFill>
                  <a:srgbClr val="FFC000"/>
                </a:solidFill>
              </a:rPr>
              <a:t>with beamforming</a:t>
            </a:r>
            <a:endParaRPr kumimoji="1" lang="ja-JP" altLang="en-US" dirty="0">
              <a:solidFill>
                <a:srgbClr val="FFC000"/>
              </a:solidFill>
            </a:endParaRPr>
          </a:p>
        </p:txBody>
      </p:sp>
      <p:sp>
        <p:nvSpPr>
          <p:cNvPr id="76" name="円 75"/>
          <p:cNvSpPr/>
          <p:nvPr/>
        </p:nvSpPr>
        <p:spPr bwMode="auto">
          <a:xfrm flipH="1">
            <a:off x="8110822" y="2377807"/>
            <a:ext cx="332659" cy="388159"/>
          </a:xfrm>
          <a:prstGeom prst="pie">
            <a:avLst>
              <a:gd name="adj1" fmla="val 16313829"/>
              <a:gd name="adj2" fmla="val 16200000"/>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7" name="正方形/長方形 76"/>
          <p:cNvSpPr/>
          <p:nvPr/>
        </p:nvSpPr>
        <p:spPr bwMode="auto">
          <a:xfrm>
            <a:off x="8225239" y="2517985"/>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8" name="正方形/長方形 77"/>
          <p:cNvSpPr/>
          <p:nvPr/>
        </p:nvSpPr>
        <p:spPr bwMode="auto">
          <a:xfrm>
            <a:off x="8180612" y="4206281"/>
            <a:ext cx="103824" cy="107894"/>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 name="楕円 3"/>
          <p:cNvSpPr/>
          <p:nvPr/>
        </p:nvSpPr>
        <p:spPr bwMode="auto">
          <a:xfrm>
            <a:off x="8329063" y="2517985"/>
            <a:ext cx="258434" cy="107894"/>
          </a:xfrm>
          <a:prstGeom prst="ellips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9" name="楕円 78"/>
          <p:cNvSpPr/>
          <p:nvPr/>
        </p:nvSpPr>
        <p:spPr bwMode="auto">
          <a:xfrm>
            <a:off x="8284436" y="4207217"/>
            <a:ext cx="258434" cy="107894"/>
          </a:xfrm>
          <a:prstGeom prst="ellipse">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円弧 8"/>
          <p:cNvSpPr/>
          <p:nvPr/>
        </p:nvSpPr>
        <p:spPr bwMode="auto">
          <a:xfrm>
            <a:off x="8047333" y="2309810"/>
            <a:ext cx="456959" cy="511240"/>
          </a:xfrm>
          <a:prstGeom prst="arc">
            <a:avLst>
              <a:gd name="adj1" fmla="val 11390760"/>
              <a:gd name="adj2" fmla="val 20777512"/>
            </a:avLst>
          </a:prstGeom>
          <a:noFill/>
          <a:ln w="9525" cap="flat" cmpd="sng" algn="ctr">
            <a:solidFill>
              <a:schemeClr val="tx1"/>
            </a:solidFill>
            <a:prstDash val="dash"/>
            <a:round/>
            <a:headEnd type="triangl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flipV="1">
            <a:off x="8046129" y="2298817"/>
            <a:ext cx="456959" cy="511240"/>
          </a:xfrm>
          <a:prstGeom prst="arc">
            <a:avLst>
              <a:gd name="adj1" fmla="val 11390760"/>
              <a:gd name="adj2" fmla="val 20777512"/>
            </a:avLst>
          </a:prstGeom>
          <a:noFill/>
          <a:ln w="9525" cap="flat" cmpd="sng" algn="ctr">
            <a:solidFill>
              <a:schemeClr val="tx1"/>
            </a:solidFill>
            <a:prstDash val="dash"/>
            <a:round/>
            <a:headEnd type="triangl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a:off x="8004972" y="4016057"/>
            <a:ext cx="456959" cy="511240"/>
          </a:xfrm>
          <a:prstGeom prst="arc">
            <a:avLst>
              <a:gd name="adj1" fmla="val 15702191"/>
              <a:gd name="adj2" fmla="val 20777512"/>
            </a:avLst>
          </a:prstGeom>
          <a:noFill/>
          <a:ln w="9525" cap="flat" cmpd="sng" algn="ctr">
            <a:solidFill>
              <a:schemeClr val="tx1"/>
            </a:solidFill>
            <a:prstDash val="dash"/>
            <a:round/>
            <a:headEnd type="triangl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3" name="円弧 82"/>
          <p:cNvSpPr/>
          <p:nvPr/>
        </p:nvSpPr>
        <p:spPr bwMode="auto">
          <a:xfrm flipV="1">
            <a:off x="8003768" y="4005064"/>
            <a:ext cx="456959" cy="511240"/>
          </a:xfrm>
          <a:prstGeom prst="arc">
            <a:avLst>
              <a:gd name="adj1" fmla="val 16018904"/>
              <a:gd name="adj2" fmla="val 20777512"/>
            </a:avLst>
          </a:prstGeom>
          <a:noFill/>
          <a:ln w="9525" cap="flat" cmpd="sng" algn="ctr">
            <a:solidFill>
              <a:schemeClr val="tx1"/>
            </a:solidFill>
            <a:prstDash val="dash"/>
            <a:round/>
            <a:headEnd type="triangl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4" name="テキスト ボックス 83"/>
          <p:cNvSpPr txBox="1"/>
          <p:nvPr/>
        </p:nvSpPr>
        <p:spPr>
          <a:xfrm>
            <a:off x="8503088" y="2421495"/>
            <a:ext cx="677424" cy="461665"/>
          </a:xfrm>
          <a:prstGeom prst="rect">
            <a:avLst/>
          </a:prstGeom>
          <a:noFill/>
        </p:spPr>
        <p:txBody>
          <a:bodyPr wrap="square" rtlCol="0">
            <a:spAutoFit/>
          </a:bodyPr>
          <a:lstStyle/>
          <a:p>
            <a:r>
              <a:rPr kumimoji="1" lang="en-US" altLang="ja-JP" dirty="0" smtClean="0"/>
              <a:t>beam</a:t>
            </a:r>
          </a:p>
          <a:p>
            <a:r>
              <a:rPr kumimoji="1" lang="en-US" altLang="ja-JP" dirty="0" smtClean="0"/>
              <a:t>(sector)</a:t>
            </a:r>
            <a:endParaRPr kumimoji="1" lang="ja-JP" altLang="en-US" dirty="0"/>
          </a:p>
        </p:txBody>
      </p:sp>
      <p:sp>
        <p:nvSpPr>
          <p:cNvPr id="86" name="テキスト ボックス 85"/>
          <p:cNvSpPr txBox="1"/>
          <p:nvPr/>
        </p:nvSpPr>
        <p:spPr>
          <a:xfrm>
            <a:off x="8503088" y="4120101"/>
            <a:ext cx="677424" cy="461665"/>
          </a:xfrm>
          <a:prstGeom prst="rect">
            <a:avLst/>
          </a:prstGeom>
          <a:noFill/>
        </p:spPr>
        <p:txBody>
          <a:bodyPr wrap="square" rtlCol="0">
            <a:spAutoFit/>
          </a:bodyPr>
          <a:lstStyle/>
          <a:p>
            <a:r>
              <a:rPr kumimoji="1" lang="en-US" altLang="ja-JP" dirty="0" smtClean="0"/>
              <a:t>beam</a:t>
            </a:r>
          </a:p>
          <a:p>
            <a:r>
              <a:rPr kumimoji="1" lang="en-US" altLang="ja-JP" dirty="0" smtClean="0"/>
              <a:t>(sector)</a:t>
            </a:r>
            <a:endParaRPr kumimoji="1" lang="ja-JP" altLang="en-US" dirty="0"/>
          </a:p>
        </p:txBody>
      </p:sp>
    </p:spTree>
    <p:extLst>
      <p:ext uri="{BB962C8B-B14F-4D97-AF65-F5344CB8AC3E}">
        <p14:creationId xmlns:p14="http://schemas.microsoft.com/office/powerpoint/2010/main" val="3945094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OCB for 60GHz band </a:t>
            </a:r>
            <a:endParaRPr lang="en-US" dirty="0"/>
          </a:p>
        </p:txBody>
      </p:sp>
      <p:sp>
        <p:nvSpPr>
          <p:cNvPr id="3" name="Content Placeholder 2"/>
          <p:cNvSpPr>
            <a:spLocks noGrp="1"/>
          </p:cNvSpPr>
          <p:nvPr>
            <p:ph idx="1"/>
          </p:nvPr>
        </p:nvSpPr>
        <p:spPr>
          <a:xfrm>
            <a:off x="685800" y="1752600"/>
            <a:ext cx="7918648" cy="2540496"/>
          </a:xfrm>
        </p:spPr>
        <p:txBody>
          <a:bodyPr>
            <a:normAutofit/>
          </a:bodyPr>
          <a:lstStyle/>
          <a:p>
            <a:r>
              <a:rPr lang="en-US" sz="2000" dirty="0" smtClean="0"/>
              <a:t>PHY and lower MAC are reused from 11ad/11ay</a:t>
            </a:r>
            <a:endParaRPr lang="en-US" sz="2000" dirty="0"/>
          </a:p>
          <a:p>
            <a:r>
              <a:rPr lang="en-US" sz="2000" dirty="0" smtClean="0"/>
              <a:t>In 60 GHz OCB mode, synchronization, authentication, association or security defined in .11 are not used. </a:t>
            </a:r>
          </a:p>
          <a:p>
            <a:r>
              <a:rPr lang="en-US" sz="2000" dirty="0" smtClean="0"/>
              <a:t>The BSSID field in OCB mode frames are set to the wildcard BSSID value.</a:t>
            </a:r>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6608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11ad/ay(pt.1)</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6</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14" name="正方形/長方形 13"/>
          <p:cNvSpPr/>
          <p:nvPr/>
        </p:nvSpPr>
        <p:spPr bwMode="auto">
          <a:xfrm>
            <a:off x="1652729" y="4778209"/>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5" name="正方形/長方形 14"/>
          <p:cNvSpPr/>
          <p:nvPr/>
        </p:nvSpPr>
        <p:spPr bwMode="auto">
          <a:xfrm>
            <a:off x="1134519" y="4778209"/>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8" name="正方形/長方形 17"/>
          <p:cNvSpPr/>
          <p:nvPr/>
        </p:nvSpPr>
        <p:spPr bwMode="auto">
          <a:xfrm>
            <a:off x="2166020" y="4778209"/>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0" name="正方形/長方形 19"/>
          <p:cNvSpPr/>
          <p:nvPr/>
        </p:nvSpPr>
        <p:spPr bwMode="auto">
          <a:xfrm>
            <a:off x="3196650" y="4778209"/>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2" name="正方形/長方形 21"/>
          <p:cNvSpPr/>
          <p:nvPr/>
        </p:nvSpPr>
        <p:spPr bwMode="auto">
          <a:xfrm>
            <a:off x="347853" y="5853156"/>
            <a:ext cx="2660561" cy="377440"/>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err="1" smtClean="0">
                <a:ln>
                  <a:noFill/>
                </a:ln>
                <a:solidFill>
                  <a:schemeClr val="tx1"/>
                </a:solidFill>
                <a:effectLst/>
                <a:latin typeface="+mj-lt"/>
                <a:cs typeface="Arial" panose="020B0604020202020204" pitchFamily="34" charset="0"/>
              </a:rPr>
              <a:t>DBcn</a:t>
            </a:r>
            <a:r>
              <a:rPr kumimoji="0" lang="en-US" altLang="ja-JP" b="0" i="0" u="none" strike="noStrike" cap="none" normalizeH="0" baseline="0" dirty="0" smtClean="0">
                <a:ln>
                  <a:noFill/>
                </a:ln>
                <a:solidFill>
                  <a:schemeClr val="tx1"/>
                </a:solidFill>
                <a:effectLst/>
                <a:latin typeface="+mj-lt"/>
                <a:cs typeface="Arial" panose="020B0604020202020204" pitchFamily="34" charset="0"/>
              </a:rPr>
              <a:t> : DMG Beacon frame</a:t>
            </a:r>
          </a:p>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latin typeface="+mj-lt"/>
                <a:cs typeface="Arial" panose="020B0604020202020204" pitchFamily="34" charset="0"/>
              </a:rPr>
              <a:t>SSW: Sector Sweep frame</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mj-lt"/>
                <a:cs typeface="Arial" panose="020B0604020202020204" pitchFamily="34" charset="0"/>
              </a:rPr>
              <a:t>SSW-FB: Sector Sweep Feedback</a:t>
            </a:r>
            <a:r>
              <a:rPr kumimoji="0" lang="en-US" altLang="ja-JP" b="0" i="0" u="none" strike="noStrike" cap="none" normalizeH="0" dirty="0" smtClean="0">
                <a:ln>
                  <a:noFill/>
                </a:ln>
                <a:solidFill>
                  <a:schemeClr val="tx1"/>
                </a:solidFill>
                <a:effectLst/>
                <a:latin typeface="+mj-lt"/>
                <a:cs typeface="Arial" panose="020B0604020202020204" pitchFamily="34" charset="0"/>
              </a:rPr>
              <a:t> frame</a:t>
            </a:r>
            <a:endParaRPr kumimoji="0" lang="ja-JP" altLang="en-US" b="0" i="0" u="none" strike="noStrike" cap="none" normalizeH="0" baseline="0" dirty="0" smtClean="0">
              <a:ln>
                <a:noFill/>
              </a:ln>
              <a:solidFill>
                <a:schemeClr val="tx1"/>
              </a:solidFill>
              <a:effectLst/>
              <a:latin typeface="+mj-lt"/>
              <a:cs typeface="Arial" panose="020B0604020202020204" pitchFamily="34" charset="0"/>
            </a:endParaRPr>
          </a:p>
        </p:txBody>
      </p:sp>
      <p:sp>
        <p:nvSpPr>
          <p:cNvPr id="23" name="正方形/長方形 22"/>
          <p:cNvSpPr/>
          <p:nvPr/>
        </p:nvSpPr>
        <p:spPr bwMode="auto">
          <a:xfrm>
            <a:off x="1079025" y="4607754"/>
            <a:ext cx="1791058"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Discovery Mode = 1</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3" name="Content Placeholder 2"/>
          <p:cNvSpPr>
            <a:spLocks noGrp="1"/>
          </p:cNvSpPr>
          <p:nvPr>
            <p:ph idx="1"/>
          </p:nvPr>
        </p:nvSpPr>
        <p:spPr>
          <a:xfrm>
            <a:off x="685800" y="1628799"/>
            <a:ext cx="7918648" cy="2869825"/>
          </a:xfrm>
        </p:spPr>
        <p:txBody>
          <a:bodyPr>
            <a:normAutofit fontScale="92500" lnSpcReduction="10000"/>
          </a:bodyPr>
          <a:lstStyle/>
          <a:p>
            <a:r>
              <a:rPr lang="en-US" sz="2000" dirty="0" smtClean="0"/>
              <a:t>Discovery beacon</a:t>
            </a:r>
          </a:p>
          <a:p>
            <a:pPr lvl="1"/>
            <a:r>
              <a:rPr lang="en-US" sz="1800" dirty="0" smtClean="0"/>
              <a:t>In 11ad/ay, discovery beacons are used by non-AP/PCP STAs to perform active scanning and initial beamforming as defined in 11.1.4.3.3(Active scanning procedure for a DMG STA) of 802.11-2016 [2].</a:t>
            </a:r>
          </a:p>
          <a:p>
            <a:pPr lvl="1"/>
            <a:r>
              <a:rPr lang="en-US" sz="1800" dirty="0" smtClean="0"/>
              <a:t>For OCB, </a:t>
            </a:r>
            <a:r>
              <a:rPr lang="en-US" altLang="ja-JP" sz="1800" dirty="0"/>
              <a:t>Discovery </a:t>
            </a:r>
            <a:r>
              <a:rPr lang="en-US" altLang="ja-JP" sz="1800" dirty="0" smtClean="0"/>
              <a:t>beacons will be used by OCB DMG STAs to discover MAC addresses of peer STAs.</a:t>
            </a:r>
          </a:p>
          <a:p>
            <a:pPr lvl="2"/>
            <a:r>
              <a:rPr lang="en-US" sz="1600" dirty="0" smtClean="0"/>
              <a:t>DMG beacon frame may include a field to indicate OCB mode.</a:t>
            </a:r>
          </a:p>
          <a:p>
            <a:pPr lvl="2"/>
            <a:r>
              <a:rPr lang="en-US" sz="1600" dirty="0" smtClean="0"/>
              <a:t>An MLME primitive to request discovery for OCB should be defined.</a:t>
            </a:r>
          </a:p>
          <a:p>
            <a:pPr lvl="2"/>
            <a:r>
              <a:rPr lang="en-US" sz="1600" dirty="0" smtClean="0"/>
              <a:t>An OCB DMG STA </a:t>
            </a:r>
            <a:r>
              <a:rPr lang="en-US" sz="1600" dirty="0"/>
              <a:t>shall follow </a:t>
            </a:r>
            <a:r>
              <a:rPr lang="en-US" sz="1600" dirty="0" smtClean="0"/>
              <a:t>rules in 11.1.3.4 </a:t>
            </a:r>
            <a:r>
              <a:rPr lang="en-US" sz="1600" dirty="0"/>
              <a:t>(DMG beacon generation before establishment of a BSS</a:t>
            </a:r>
            <a:r>
              <a:rPr lang="en-US" sz="1600" dirty="0" smtClean="0"/>
              <a:t>). The random Beacon Interval rule specified in that subclause may need to be optimized for mobility scenarios.</a:t>
            </a:r>
            <a:endParaRPr lang="en-US" sz="1600" dirty="0"/>
          </a:p>
        </p:txBody>
      </p:sp>
      <p:sp>
        <p:nvSpPr>
          <p:cNvPr id="9" name="テキスト ボックス 8"/>
          <p:cNvSpPr txBox="1"/>
          <p:nvPr/>
        </p:nvSpPr>
        <p:spPr>
          <a:xfrm>
            <a:off x="286976" y="4740381"/>
            <a:ext cx="816762" cy="276999"/>
          </a:xfrm>
          <a:prstGeom prst="rect">
            <a:avLst/>
          </a:prstGeom>
          <a:noFill/>
        </p:spPr>
        <p:txBody>
          <a:bodyPr wrap="none" rtlCol="0">
            <a:spAutoFit/>
          </a:bodyPr>
          <a:lstStyle/>
          <a:p>
            <a:r>
              <a:rPr kumimoji="1" lang="en-US" altLang="ja-JP" dirty="0" smtClean="0">
                <a:latin typeface="+mj-lt"/>
              </a:rPr>
              <a:t>OCB STA</a:t>
            </a:r>
            <a:endParaRPr kumimoji="1" lang="ja-JP" altLang="en-US" dirty="0">
              <a:latin typeface="+mj-lt"/>
            </a:endParaRPr>
          </a:p>
        </p:txBody>
      </p:sp>
      <p:sp>
        <p:nvSpPr>
          <p:cNvPr id="21" name="テキスト ボックス 20"/>
          <p:cNvSpPr txBox="1"/>
          <p:nvPr/>
        </p:nvSpPr>
        <p:spPr>
          <a:xfrm>
            <a:off x="4045978" y="5888055"/>
            <a:ext cx="1244764" cy="276999"/>
          </a:xfrm>
          <a:prstGeom prst="rect">
            <a:avLst/>
          </a:prstGeom>
          <a:noFill/>
        </p:spPr>
        <p:txBody>
          <a:bodyPr wrap="none" rtlCol="0">
            <a:spAutoFit/>
          </a:bodyPr>
          <a:lstStyle/>
          <a:p>
            <a:r>
              <a:rPr kumimoji="1" lang="en-US" altLang="ja-JP" dirty="0" smtClean="0">
                <a:latin typeface="+mj-lt"/>
              </a:rPr>
              <a:t>Peer OCB STA1</a:t>
            </a:r>
            <a:endParaRPr kumimoji="1" lang="ja-JP" altLang="en-US" dirty="0">
              <a:latin typeface="+mj-lt"/>
            </a:endParaRPr>
          </a:p>
        </p:txBody>
      </p:sp>
      <p:sp>
        <p:nvSpPr>
          <p:cNvPr id="25" name="正方形/長方形 24"/>
          <p:cNvSpPr/>
          <p:nvPr/>
        </p:nvSpPr>
        <p:spPr bwMode="auto">
          <a:xfrm>
            <a:off x="3881177" y="5709802"/>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7" name="正方形/長方形 26"/>
          <p:cNvSpPr/>
          <p:nvPr/>
        </p:nvSpPr>
        <p:spPr bwMode="auto">
          <a:xfrm>
            <a:off x="4901687" y="5705427"/>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2" name="楕円 11"/>
          <p:cNvSpPr/>
          <p:nvPr/>
        </p:nvSpPr>
        <p:spPr bwMode="auto">
          <a:xfrm rot="3395711">
            <a:off x="1096024" y="4944425"/>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8" name="楕円 27"/>
          <p:cNvSpPr/>
          <p:nvPr/>
        </p:nvSpPr>
        <p:spPr bwMode="auto">
          <a:xfrm rot="1929720">
            <a:off x="1686764" y="5002044"/>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9" name="楕円 28"/>
          <p:cNvSpPr/>
          <p:nvPr/>
        </p:nvSpPr>
        <p:spPr bwMode="auto">
          <a:xfrm>
            <a:off x="2349697" y="5019661"/>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0" name="楕円 29"/>
          <p:cNvSpPr/>
          <p:nvPr/>
        </p:nvSpPr>
        <p:spPr bwMode="auto">
          <a:xfrm rot="18407058">
            <a:off x="3506432" y="4959715"/>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16" name="直線コネクタ 15"/>
          <p:cNvCxnSpPr/>
          <p:nvPr/>
        </p:nvCxnSpPr>
        <p:spPr bwMode="auto">
          <a:xfrm>
            <a:off x="2636164" y="4878880"/>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370555" y="5807443"/>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楕円 32"/>
          <p:cNvSpPr/>
          <p:nvPr/>
        </p:nvSpPr>
        <p:spPr bwMode="auto">
          <a:xfrm rot="18407058">
            <a:off x="3905419" y="5327409"/>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5" name="楕円 34"/>
          <p:cNvSpPr/>
          <p:nvPr/>
        </p:nvSpPr>
        <p:spPr bwMode="auto">
          <a:xfrm rot="3395711">
            <a:off x="5269972" y="5344790"/>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36" name="直線コネクタ 35"/>
          <p:cNvCxnSpPr/>
          <p:nvPr/>
        </p:nvCxnSpPr>
        <p:spPr bwMode="auto">
          <a:xfrm>
            <a:off x="2735248" y="5217978"/>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4370554" y="5543433"/>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正方形/長方形 37"/>
          <p:cNvSpPr/>
          <p:nvPr/>
        </p:nvSpPr>
        <p:spPr bwMode="auto">
          <a:xfrm>
            <a:off x="4419403" y="4420228"/>
            <a:ext cx="1168564"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A-BFT slot #1</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39" name="テキスト ボックス 38"/>
          <p:cNvSpPr txBox="1"/>
          <p:nvPr/>
        </p:nvSpPr>
        <p:spPr>
          <a:xfrm>
            <a:off x="6377999" y="6132934"/>
            <a:ext cx="1206292" cy="276999"/>
          </a:xfrm>
          <a:prstGeom prst="rect">
            <a:avLst/>
          </a:prstGeom>
          <a:noFill/>
        </p:spPr>
        <p:txBody>
          <a:bodyPr wrap="none" rtlCol="0">
            <a:spAutoFit/>
          </a:bodyPr>
          <a:lstStyle/>
          <a:p>
            <a:r>
              <a:rPr kumimoji="1" lang="en-US" altLang="ja-JP" dirty="0" smtClean="0">
                <a:latin typeface="+mj-lt"/>
              </a:rPr>
              <a:t>Peer OCB STA2</a:t>
            </a:r>
            <a:endParaRPr kumimoji="1" lang="ja-JP" altLang="en-US" dirty="0">
              <a:latin typeface="+mj-lt"/>
            </a:endParaRPr>
          </a:p>
        </p:txBody>
      </p:sp>
      <p:sp>
        <p:nvSpPr>
          <p:cNvPr id="40" name="正方形/長方形 39"/>
          <p:cNvSpPr/>
          <p:nvPr/>
        </p:nvSpPr>
        <p:spPr bwMode="auto">
          <a:xfrm>
            <a:off x="6294865" y="5958009"/>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1" name="正方形/長方形 40"/>
          <p:cNvSpPr/>
          <p:nvPr/>
        </p:nvSpPr>
        <p:spPr bwMode="auto">
          <a:xfrm>
            <a:off x="7315375" y="5953634"/>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42" name="直線コネクタ 41"/>
          <p:cNvCxnSpPr/>
          <p:nvPr/>
        </p:nvCxnSpPr>
        <p:spPr bwMode="auto">
          <a:xfrm>
            <a:off x="6784243" y="6055650"/>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楕円 42"/>
          <p:cNvSpPr/>
          <p:nvPr/>
        </p:nvSpPr>
        <p:spPr bwMode="auto">
          <a:xfrm rot="18407058">
            <a:off x="6357648" y="5575616"/>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44" name="楕円 43"/>
          <p:cNvSpPr/>
          <p:nvPr/>
        </p:nvSpPr>
        <p:spPr bwMode="auto">
          <a:xfrm rot="3395711">
            <a:off x="7683660" y="5592997"/>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45" name="直線コネクタ 44"/>
          <p:cNvCxnSpPr/>
          <p:nvPr/>
        </p:nvCxnSpPr>
        <p:spPr bwMode="auto">
          <a:xfrm>
            <a:off x="6784242" y="5791640"/>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5399544" y="4778209"/>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8" name="正方形/長方形 47"/>
          <p:cNvSpPr/>
          <p:nvPr/>
        </p:nvSpPr>
        <p:spPr bwMode="auto">
          <a:xfrm>
            <a:off x="7884368" y="4778209"/>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9" name="楕円 48"/>
          <p:cNvSpPr/>
          <p:nvPr/>
        </p:nvSpPr>
        <p:spPr bwMode="auto">
          <a:xfrm rot="3395711">
            <a:off x="5487417" y="4930097"/>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50" name="楕円 49"/>
          <p:cNvSpPr/>
          <p:nvPr/>
        </p:nvSpPr>
        <p:spPr bwMode="auto">
          <a:xfrm rot="2183631">
            <a:off x="8097611" y="4973733"/>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52" name="直線コネクタ 51"/>
          <p:cNvCxnSpPr/>
          <p:nvPr/>
        </p:nvCxnSpPr>
        <p:spPr bwMode="auto">
          <a:xfrm>
            <a:off x="3746851" y="4484220"/>
            <a:ext cx="0" cy="196911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6160539" y="4480025"/>
            <a:ext cx="0" cy="196911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正方形/長方形 53"/>
          <p:cNvSpPr/>
          <p:nvPr/>
        </p:nvSpPr>
        <p:spPr bwMode="auto">
          <a:xfrm>
            <a:off x="1835696" y="4420228"/>
            <a:ext cx="1238603"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BTI of OCB STA</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5" name="正方形/長方形 54"/>
          <p:cNvSpPr/>
          <p:nvPr/>
        </p:nvSpPr>
        <p:spPr bwMode="auto">
          <a:xfrm>
            <a:off x="6947830" y="4420228"/>
            <a:ext cx="1237253"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A-BFT slot #2</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57" name="直線矢印コネクタ 56"/>
          <p:cNvCxnSpPr/>
          <p:nvPr/>
        </p:nvCxnSpPr>
        <p:spPr bwMode="auto">
          <a:xfrm>
            <a:off x="8150280" y="6165843"/>
            <a:ext cx="65030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正方形/長方形 57"/>
          <p:cNvSpPr/>
          <p:nvPr/>
        </p:nvSpPr>
        <p:spPr bwMode="auto">
          <a:xfrm>
            <a:off x="8133615" y="6147643"/>
            <a:ext cx="830873"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time</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9" name="テキスト ボックス 58"/>
          <p:cNvSpPr txBox="1"/>
          <p:nvPr/>
        </p:nvSpPr>
        <p:spPr>
          <a:xfrm>
            <a:off x="636569" y="5361682"/>
            <a:ext cx="2880917" cy="430887"/>
          </a:xfrm>
          <a:prstGeom prst="rect">
            <a:avLst/>
          </a:prstGeom>
          <a:noFill/>
        </p:spPr>
        <p:txBody>
          <a:bodyPr wrap="none" rtlCol="0">
            <a:spAutoFit/>
          </a:bodyPr>
          <a:lstStyle/>
          <a:p>
            <a:r>
              <a:rPr kumimoji="1" lang="en-US" altLang="ja-JP" sz="1100" dirty="0" smtClean="0">
                <a:latin typeface="+mj-lt"/>
              </a:rPr>
              <a:t>transmitting 10s (or more) of </a:t>
            </a:r>
            <a:r>
              <a:rPr kumimoji="1" lang="en-US" altLang="ja-JP" sz="1100" dirty="0" err="1" smtClean="0">
                <a:latin typeface="+mj-lt"/>
              </a:rPr>
              <a:t>DBcn</a:t>
            </a:r>
            <a:r>
              <a:rPr kumimoji="1" lang="en-US" altLang="ja-JP" sz="1100" dirty="0" smtClean="0">
                <a:latin typeface="+mj-lt"/>
              </a:rPr>
              <a:t> frames with</a:t>
            </a:r>
            <a:br>
              <a:rPr kumimoji="1" lang="en-US" altLang="ja-JP" sz="1100" dirty="0" smtClean="0">
                <a:latin typeface="+mj-lt"/>
              </a:rPr>
            </a:br>
            <a:r>
              <a:rPr kumimoji="1" lang="en-US" altLang="ja-JP" sz="1100" dirty="0" smtClean="0">
                <a:latin typeface="+mj-lt"/>
              </a:rPr>
              <a:t>changing (sweeping) sectors (beam direction)</a:t>
            </a:r>
            <a:endParaRPr kumimoji="1" lang="ja-JP" altLang="en-US" sz="1100" dirty="0">
              <a:latin typeface="+mj-lt"/>
            </a:endParaRPr>
          </a:p>
        </p:txBody>
      </p:sp>
    </p:spTree>
    <p:extLst>
      <p:ext uri="{BB962C8B-B14F-4D97-AF65-F5344CB8AC3E}">
        <p14:creationId xmlns:p14="http://schemas.microsoft.com/office/powerpoint/2010/main" val="340523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(pt.2)</a:t>
            </a:r>
            <a:endParaRPr lang="en-US" dirty="0"/>
          </a:p>
        </p:txBody>
      </p:sp>
      <p:sp>
        <p:nvSpPr>
          <p:cNvPr id="3" name="Content Placeholder 2"/>
          <p:cNvSpPr>
            <a:spLocks noGrp="1"/>
          </p:cNvSpPr>
          <p:nvPr>
            <p:ph idx="1"/>
          </p:nvPr>
        </p:nvSpPr>
        <p:spPr>
          <a:xfrm>
            <a:off x="685800" y="1752600"/>
            <a:ext cx="7918648" cy="2089790"/>
          </a:xfrm>
        </p:spPr>
        <p:txBody>
          <a:bodyPr>
            <a:normAutofit fontScale="92500"/>
          </a:bodyPr>
          <a:lstStyle/>
          <a:p>
            <a:r>
              <a:rPr lang="en-US" dirty="0" smtClean="0"/>
              <a:t>Beamforming training(BFT)</a:t>
            </a:r>
          </a:p>
          <a:p>
            <a:pPr lvl="1"/>
            <a:r>
              <a:rPr lang="en-US" dirty="0" smtClean="0"/>
              <a:t>11ad/ay BFT is re-used for 60 GHz OCB (if peer’s MAC address is known). Shorter training delay than Discovery beacon is expected.</a:t>
            </a:r>
          </a:p>
          <a:p>
            <a:pPr lvl="1"/>
            <a:r>
              <a:rPr lang="en-US" dirty="0" smtClean="0"/>
              <a:t>To enable performing BFT before/without SCAN or JOIN, a parameter needs to be added to the MLME-BF-</a:t>
            </a:r>
            <a:r>
              <a:rPr lang="en-US" dirty="0" err="1" smtClean="0"/>
              <a:t>TRAINING.request</a:t>
            </a:r>
            <a:r>
              <a:rPr lang="en-US" dirty="0" smtClean="0"/>
              <a:t> primitive </a:t>
            </a:r>
            <a:r>
              <a:rPr lang="en-US" altLang="ja-JP" dirty="0"/>
              <a:t>to indicate the channel number over which the STA performs a </a:t>
            </a:r>
            <a:r>
              <a:rPr lang="en-US" altLang="ja-JP" dirty="0" smtClean="0"/>
              <a:t>BFT. </a:t>
            </a:r>
            <a:endParaRPr lang="en-US" dirty="0"/>
          </a:p>
          <a:p>
            <a:pPr lvl="1"/>
            <a:endParaRPr lang="en-US"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pic>
        <p:nvPicPr>
          <p:cNvPr id="4" name="図 3"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1388" y="3717032"/>
            <a:ext cx="4987199" cy="2538938"/>
          </a:xfrm>
          <a:prstGeom prst="rect">
            <a:avLst/>
          </a:prstGeom>
        </p:spPr>
      </p:pic>
    </p:spTree>
    <p:extLst>
      <p:ext uri="{BB962C8B-B14F-4D97-AF65-F5344CB8AC3E}">
        <p14:creationId xmlns:p14="http://schemas.microsoft.com/office/powerpoint/2010/main" val="4878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(pt.3)</a:t>
            </a:r>
            <a:endParaRPr lang="en-US" dirty="0"/>
          </a:p>
        </p:txBody>
      </p:sp>
      <p:sp>
        <p:nvSpPr>
          <p:cNvPr id="3" name="Content Placeholder 2"/>
          <p:cNvSpPr>
            <a:spLocks noGrp="1"/>
          </p:cNvSpPr>
          <p:nvPr>
            <p:ph idx="1"/>
          </p:nvPr>
        </p:nvSpPr>
        <p:spPr>
          <a:xfrm>
            <a:off x="251520" y="1628799"/>
            <a:ext cx="8064896" cy="4846613"/>
          </a:xfrm>
        </p:spPr>
        <p:txBody>
          <a:bodyPr>
            <a:noAutofit/>
          </a:bodyPr>
          <a:lstStyle/>
          <a:p>
            <a:r>
              <a:rPr lang="en-US" sz="2200" dirty="0" smtClean="0"/>
              <a:t>A MIB variable is defined to indicate “OCB DMG STA”</a:t>
            </a:r>
          </a:p>
          <a:p>
            <a:pPr lvl="1"/>
            <a:r>
              <a:rPr lang="en-US" sz="1900" dirty="0" smtClean="0"/>
              <a:t>“dot11OCBActivated” defined in 11p can be referred</a:t>
            </a:r>
          </a:p>
          <a:p>
            <a:pPr lvl="1"/>
            <a:r>
              <a:rPr lang="en-US" sz="1900" dirty="0" smtClean="0"/>
              <a:t>Similar to 5.9GHz OCB, the following will be specified for the case of </a:t>
            </a:r>
            <a:r>
              <a:rPr lang="en-US" altLang="ja-JP" sz="1900" dirty="0" smtClean="0"/>
              <a:t>dot11OCBActivated is true </a:t>
            </a:r>
            <a:r>
              <a:rPr lang="en-US" altLang="ja-JP" sz="1800" dirty="0" smtClean="0"/>
              <a:t>(See 11.21 </a:t>
            </a:r>
            <a:r>
              <a:rPr lang="en-US" altLang="ja-JP" sz="1800" dirty="0"/>
              <a:t>STAs communicating Data frames outside the context of a </a:t>
            </a:r>
            <a:r>
              <a:rPr lang="en-US" altLang="ja-JP" sz="1800" dirty="0" smtClean="0"/>
              <a:t>BSS in IEEE802.11-2016[2] (or </a:t>
            </a:r>
            <a:r>
              <a:rPr lang="en-US" altLang="ja-JP" sz="1800" dirty="0" err="1" smtClean="0"/>
              <a:t>REVmd</a:t>
            </a:r>
            <a:r>
              <a:rPr lang="en-US" altLang="ja-JP" sz="1800" dirty="0" smtClean="0"/>
              <a:t>))</a:t>
            </a:r>
            <a:endParaRPr lang="en-US" altLang="ja-JP" sz="1800" dirty="0"/>
          </a:p>
          <a:p>
            <a:pPr marL="914400" lvl="1" indent="-457200">
              <a:buAutoNum type="alphaLcParenR"/>
            </a:pPr>
            <a:r>
              <a:rPr lang="en-US" altLang="ja-JP" sz="1600" dirty="0"/>
              <a:t>Synchronization, authentication, association, and frame classes as defined in 11.1 (Synchronization) and 11.3 (STA authentication and association) are not used. Data confidentiality as defined in Clause 12 (Security) is not used. The STA may send Action </a:t>
            </a:r>
            <a:r>
              <a:rPr lang="en-US" altLang="ja-JP" sz="1600" dirty="0" smtClean="0"/>
              <a:t>and</a:t>
            </a:r>
            <a:r>
              <a:rPr lang="en-US" altLang="ja-JP" sz="1600" dirty="0"/>
              <a:t>, if the STA maintains a TSF Timer, Timing Advertisement frames</a:t>
            </a:r>
            <a:r>
              <a:rPr lang="en-US" altLang="ja-JP" sz="1600" dirty="0" smtClean="0"/>
              <a:t>.</a:t>
            </a:r>
            <a:r>
              <a:rPr lang="en-US" altLang="ja-JP" sz="1600" dirty="0" smtClean="0">
                <a:solidFill>
                  <a:srgbClr val="FF0000"/>
                </a:solidFill>
              </a:rPr>
              <a:t> </a:t>
            </a:r>
            <a:r>
              <a:rPr lang="en-US" altLang="ja-JP" sz="1600" u="sng" dirty="0" smtClean="0">
                <a:solidFill>
                  <a:srgbClr val="FF0000"/>
                </a:solidFill>
              </a:rPr>
              <a:t>If the STA is a DMG STA, the STA may send DMG </a:t>
            </a:r>
            <a:r>
              <a:rPr lang="en-US" altLang="ja-JP" sz="1600" u="sng" dirty="0">
                <a:solidFill>
                  <a:srgbClr val="FF0000"/>
                </a:solidFill>
              </a:rPr>
              <a:t>Beacon frames with discovery mode </a:t>
            </a:r>
            <a:r>
              <a:rPr lang="en-US" altLang="ja-JP" sz="1600" u="sng" dirty="0" smtClean="0">
                <a:solidFill>
                  <a:srgbClr val="FF0000"/>
                </a:solidFill>
              </a:rPr>
              <a:t>field </a:t>
            </a:r>
            <a:r>
              <a:rPr lang="en-US" altLang="ja-JP" sz="1600" u="sng" dirty="0">
                <a:solidFill>
                  <a:srgbClr val="FF0000"/>
                </a:solidFill>
              </a:rPr>
              <a:t>set to </a:t>
            </a:r>
            <a:r>
              <a:rPr lang="en-US" altLang="ja-JP" sz="1600" u="sng" dirty="0" smtClean="0">
                <a:solidFill>
                  <a:srgbClr val="FF0000"/>
                </a:solidFill>
              </a:rPr>
              <a:t>one</a:t>
            </a:r>
            <a:r>
              <a:rPr lang="en-US" altLang="ja-JP" sz="1600" dirty="0" smtClean="0"/>
              <a:t>.</a:t>
            </a:r>
            <a:endParaRPr lang="en-US" altLang="ja-JP" sz="1600" dirty="0"/>
          </a:p>
          <a:p>
            <a:pPr marL="914400" lvl="1" indent="-457200">
              <a:buAutoNum type="alphaLcParenR"/>
            </a:pPr>
            <a:r>
              <a:rPr lang="en-US" altLang="ja-JP" sz="1600" dirty="0" smtClean="0"/>
              <a:t>The </a:t>
            </a:r>
            <a:r>
              <a:rPr lang="en-US" altLang="ja-JP" sz="1600" dirty="0"/>
              <a:t>STA may send Control frames, except those of subtype PS-Poll, CF-End, </a:t>
            </a:r>
            <a:r>
              <a:rPr lang="en-US" altLang="ja-JP" sz="1600" strike="sngStrike" dirty="0">
                <a:solidFill>
                  <a:srgbClr val="FF0000"/>
                </a:solidFill>
              </a:rPr>
              <a:t>and </a:t>
            </a:r>
            <a:r>
              <a:rPr lang="en-US" altLang="ja-JP" sz="1600" dirty="0"/>
              <a:t>CF-End +</a:t>
            </a:r>
            <a:r>
              <a:rPr lang="en-US" altLang="ja-JP" sz="1600" dirty="0" err="1" smtClean="0"/>
              <a:t>CFAck</a:t>
            </a:r>
            <a:r>
              <a:rPr lang="en-US" altLang="ja-JP" sz="1600" u="sng" dirty="0" smtClean="0">
                <a:solidFill>
                  <a:srgbClr val="FF0000"/>
                </a:solidFill>
              </a:rPr>
              <a:t>, Poll, SPR, Grant and Grant Ack</a:t>
            </a:r>
            <a:r>
              <a:rPr lang="en-US" altLang="ja-JP" sz="1600" dirty="0" smtClean="0"/>
              <a:t>.</a:t>
            </a:r>
            <a:endParaRPr lang="en-US" altLang="ja-JP" sz="1600" dirty="0"/>
          </a:p>
          <a:p>
            <a:pPr marL="914400" lvl="1" indent="-457200">
              <a:buAutoNum type="alphaLcParenR"/>
            </a:pPr>
            <a:r>
              <a:rPr lang="en-US" altLang="ja-JP" sz="1600" dirty="0"/>
              <a:t>The STA may send Data frames of subtype Data, Null, </a:t>
            </a:r>
            <a:r>
              <a:rPr lang="en-US" altLang="ja-JP" sz="1600" dirty="0" err="1"/>
              <a:t>QoS</a:t>
            </a:r>
            <a:r>
              <a:rPr lang="en-US" altLang="ja-JP" sz="1600" dirty="0"/>
              <a:t> Data, and </a:t>
            </a:r>
            <a:r>
              <a:rPr lang="en-US" altLang="ja-JP" sz="1600" dirty="0" err="1"/>
              <a:t>QoS</a:t>
            </a:r>
            <a:r>
              <a:rPr lang="en-US" altLang="ja-JP" sz="1600" dirty="0"/>
              <a:t> Null.</a:t>
            </a:r>
          </a:p>
          <a:p>
            <a:pPr marL="914400" lvl="1" indent="-457200">
              <a:buAutoNum type="alphaLcParenR"/>
            </a:pPr>
            <a:r>
              <a:rPr lang="en-US" altLang="ja-JP" sz="1600" dirty="0"/>
              <a:t>The STA shall set the BSSID field in all Management and Data frames to the wildcard BSSID value</a:t>
            </a:r>
            <a:r>
              <a:rPr lang="en-US" altLang="ja-JP" sz="1600" dirty="0" smtClean="0"/>
              <a:t>.</a:t>
            </a:r>
          </a:p>
          <a:p>
            <a:pPr marL="457200" lvl="1" indent="0">
              <a:buNone/>
            </a:pPr>
            <a:r>
              <a:rPr lang="en-US" altLang="ja-JP" sz="1600" dirty="0" smtClean="0"/>
              <a:t>[Note: </a:t>
            </a:r>
            <a:r>
              <a:rPr lang="en-US" altLang="ja-JP" sz="1600" u="sng" dirty="0" smtClean="0">
                <a:solidFill>
                  <a:srgbClr val="FF0000"/>
                </a:solidFill>
              </a:rPr>
              <a:t>Redline</a:t>
            </a:r>
            <a:r>
              <a:rPr lang="en-US" altLang="ja-JP" sz="1600" dirty="0" smtClean="0"/>
              <a:t> shows difference from 5.9GHz OCB]</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41819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(pt.4) (cont’d)</a:t>
            </a:r>
            <a:endParaRPr lang="en-US" dirty="0"/>
          </a:p>
        </p:txBody>
      </p:sp>
      <p:sp>
        <p:nvSpPr>
          <p:cNvPr id="3" name="Content Placeholder 2"/>
          <p:cNvSpPr>
            <a:spLocks noGrp="1"/>
          </p:cNvSpPr>
          <p:nvPr>
            <p:ph idx="1"/>
          </p:nvPr>
        </p:nvSpPr>
        <p:spPr>
          <a:xfrm>
            <a:off x="251520" y="1916832"/>
            <a:ext cx="8064896" cy="4558580"/>
          </a:xfrm>
        </p:spPr>
        <p:txBody>
          <a:bodyPr>
            <a:noAutofit/>
          </a:bodyPr>
          <a:lstStyle/>
          <a:p>
            <a:r>
              <a:rPr lang="en-US" sz="2200" dirty="0" smtClean="0"/>
              <a:t>default EDCA parameter set</a:t>
            </a:r>
          </a:p>
          <a:p>
            <a:pPr lvl="1"/>
            <a:r>
              <a:rPr lang="en-US" sz="1800" dirty="0" smtClean="0"/>
              <a:t>5.9 GHz STAs have the dedicated default EDCA parameter set that is different from non-OCB OFDM STAs.</a:t>
            </a:r>
          </a:p>
          <a:p>
            <a:pPr lvl="1"/>
            <a:r>
              <a:rPr lang="en-US" sz="1800" dirty="0" smtClean="0"/>
              <a:t>For 60 GHz OCB, the default EDCA parameter set may be the same as 11ad/11ay (i.e. single AC)</a:t>
            </a:r>
          </a:p>
          <a:p>
            <a:pPr lvl="2"/>
            <a:r>
              <a:rPr lang="en-US" sz="1600" dirty="0" smtClean="0"/>
              <a:t>Need further study</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1689670442"/>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1071</Words>
  <Application>Microsoft Office PowerPoint</Application>
  <PresentationFormat>画面に合わせる (4:3)</PresentationFormat>
  <Paragraphs>146</Paragraphs>
  <Slides>12</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7" baseType="lpstr">
      <vt:lpstr>ＭＳ Ｐゴシック</vt:lpstr>
      <vt:lpstr>Arial</vt:lpstr>
      <vt:lpstr>Times New Roman</vt:lpstr>
      <vt:lpstr>ACcord-Submission</vt:lpstr>
      <vt:lpstr>Document</vt:lpstr>
      <vt:lpstr>OCB for 60 GHz V2X</vt:lpstr>
      <vt:lpstr>Abstract</vt:lpstr>
      <vt:lpstr>V2V scenario using 60GHz</vt:lpstr>
      <vt:lpstr>Topology consideration</vt:lpstr>
      <vt:lpstr>OCB for 60GHz band </vt:lpstr>
      <vt:lpstr>Expected spec changes from 11ad/ay(pt.1)</vt:lpstr>
      <vt:lpstr>Expected spec changes from 11ad/ay (pt.2)</vt:lpstr>
      <vt:lpstr>Expected spec changes from 11ad/ay (pt.3)</vt:lpstr>
      <vt:lpstr>Expected spec changes from 11ad/ay (pt.4) (cont’d)</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2018-11-14T16:25:22Z</dcterms:created>
  <dcterms:modified xsi:type="dcterms:W3CDTF">2019-07-15T06:39:10Z</dcterms:modified>
</cp:coreProperties>
</file>