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8" r:id="rId2"/>
    <p:sldId id="317" r:id="rId3"/>
    <p:sldId id="424" r:id="rId4"/>
    <p:sldId id="365" r:id="rId5"/>
    <p:sldId id="368" r:id="rId6"/>
    <p:sldId id="369" r:id="rId7"/>
    <p:sldId id="370" r:id="rId8"/>
    <p:sldId id="388" r:id="rId9"/>
    <p:sldId id="376" r:id="rId10"/>
    <p:sldId id="390" r:id="rId11"/>
    <p:sldId id="387" r:id="rId12"/>
    <p:sldId id="389" r:id="rId13"/>
    <p:sldId id="391" r:id="rId14"/>
    <p:sldId id="392" r:id="rId15"/>
    <p:sldId id="366" r:id="rId16"/>
    <p:sldId id="386" r:id="rId17"/>
    <p:sldId id="400" r:id="rId18"/>
    <p:sldId id="378" r:id="rId19"/>
    <p:sldId id="402" r:id="rId20"/>
    <p:sldId id="409" r:id="rId21"/>
    <p:sldId id="401" r:id="rId22"/>
    <p:sldId id="403" r:id="rId23"/>
    <p:sldId id="405" r:id="rId24"/>
    <p:sldId id="295" r:id="rId25"/>
    <p:sldId id="355" r:id="rId26"/>
    <p:sldId id="413" r:id="rId27"/>
    <p:sldId id="425" r:id="rId28"/>
    <p:sldId id="329" r:id="rId29"/>
    <p:sldId id="394" r:id="rId30"/>
    <p:sldId id="395" r:id="rId31"/>
    <p:sldId id="397" r:id="rId32"/>
    <p:sldId id="371" r:id="rId33"/>
    <p:sldId id="393" r:id="rId34"/>
    <p:sldId id="396" r:id="rId35"/>
    <p:sldId id="398" r:id="rId36"/>
    <p:sldId id="399" r:id="rId37"/>
    <p:sldId id="416" r:id="rId38"/>
    <p:sldId id="419" r:id="rId39"/>
    <p:sldId id="421" r:id="rId40"/>
    <p:sldId id="417" r:id="rId41"/>
    <p:sldId id="418" r:id="rId42"/>
    <p:sldId id="420" r:id="rId43"/>
    <p:sldId id="422" r:id="rId44"/>
    <p:sldId id="423" r:id="rId45"/>
  </p:sldIdLst>
  <p:sldSz cx="9144000" cy="6858000" type="screen4x3"/>
  <p:notesSz cx="6950075" cy="9236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2" autoAdjust="0"/>
    <p:restoredTop sz="94660"/>
  </p:normalViewPr>
  <p:slideViewPr>
    <p:cSldViewPr>
      <p:cViewPr varScale="1">
        <p:scale>
          <a:sx n="99" d="100"/>
          <a:sy n="99" d="100"/>
        </p:scale>
        <p:origin x="28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170"/>
    </p:cViewPr>
  </p:sorterViewPr>
  <p:notesViewPr>
    <p:cSldViewPr>
      <p:cViewPr varScale="1">
        <p:scale>
          <a:sx n="59" d="100"/>
          <a:sy n="59" d="100"/>
        </p:scale>
        <p:origin x="-1752" y="-72"/>
      </p:cViewPr>
      <p:guideLst>
        <p:guide orient="horz" pos="2866"/>
        <p:guide pos="21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018" cy="4613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467" y="1"/>
            <a:ext cx="3012018" cy="461329"/>
          </a:xfrm>
          <a:prstGeom prst="rect">
            <a:avLst/>
          </a:prstGeom>
        </p:spPr>
        <p:txBody>
          <a:bodyPr vert="horz" lIns="91440" tIns="45720" rIns="91440" bIns="45720" rtlCol="0"/>
          <a:lstStyle>
            <a:lvl1pPr algn="r">
              <a:defRPr sz="1200"/>
            </a:lvl1pPr>
          </a:lstStyle>
          <a:p>
            <a:fld id="{B87CCAAF-252C-4847-8D16-EDD6B40E4912}" type="datetimeFigureOut">
              <a:rPr lang="en-US" smtClean="0"/>
              <a:pPr/>
              <a:t>7/11/2019</a:t>
            </a:fld>
            <a:endParaRPr lang="en-US"/>
          </a:p>
        </p:txBody>
      </p:sp>
      <p:sp>
        <p:nvSpPr>
          <p:cNvPr id="4" name="Footer Placeholder 3"/>
          <p:cNvSpPr>
            <a:spLocks noGrp="1"/>
          </p:cNvSpPr>
          <p:nvPr>
            <p:ph type="ftr" sz="quarter" idx="2"/>
          </p:nvPr>
        </p:nvSpPr>
        <p:spPr>
          <a:xfrm>
            <a:off x="0" y="8773167"/>
            <a:ext cx="3012018" cy="4613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467" y="8773167"/>
            <a:ext cx="3012018" cy="461329"/>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1"/>
            <a:ext cx="6950075" cy="923607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53301" y="96375"/>
            <a:ext cx="641227"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5548" y="96375"/>
            <a:ext cx="827390"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73163" y="698500"/>
            <a:ext cx="4602162" cy="345122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6040" y="4387374"/>
            <a:ext cx="5096404" cy="4155127"/>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70079" y="8942215"/>
            <a:ext cx="924448" cy="18010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30003" y="8942215"/>
            <a:ext cx="512346" cy="3617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3968" y="8942215"/>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5558" y="8940636"/>
            <a:ext cx="5498961" cy="1579"/>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9183" y="295443"/>
            <a:ext cx="5651710" cy="1579"/>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6756" y="698315"/>
            <a:ext cx="4636566" cy="3452074"/>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6041" y="4387374"/>
            <a:ext cx="5097994" cy="424992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76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a:t>Yujin Noh, Newracom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Yujin Noh, Newracom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a:t>Yujin Noh, Newracom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a:t>Yujin Noh, Newracom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rPr>
              <a:t>802.11-19/1151</a:t>
            </a:r>
            <a:r>
              <a:rPr lang="en-US" sz="1800" b="1" i="0" kern="1200" dirty="0">
                <a:solidFill>
                  <a:schemeClr val="tx1"/>
                </a:solidFill>
                <a:effectLst/>
                <a:latin typeface="Times New Roman" pitchFamily="16" charset="0"/>
                <a:ea typeface="MS Gothic" charset="-128"/>
                <a:cs typeface="+mn-cs"/>
              </a:rPr>
              <a:t>r0</a:t>
            </a:r>
            <a:endPar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84213" y="29368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July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t>Midamble</a:t>
            </a:r>
            <a:r>
              <a:rPr lang="en-GB" sz="2800"/>
              <a:t> in NGV</a:t>
            </a:r>
            <a:endParaRPr lang="en-GB" sz="2800" dirty="0"/>
          </a:p>
        </p:txBody>
      </p:sp>
      <p:sp>
        <p:nvSpPr>
          <p:cNvPr id="3074" name="Rectangle 2"/>
          <p:cNvSpPr>
            <a:spLocks noGrp="1" noChangeArrowheads="1"/>
          </p:cNvSpPr>
          <p:nvPr>
            <p:ph type="body" idx="1"/>
          </p:nvPr>
        </p:nvSpPr>
        <p:spPr>
          <a:xfrm>
            <a:off x="685800" y="23622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2019-07-14</a:t>
            </a:r>
          </a:p>
        </p:txBody>
      </p:sp>
      <p:sp>
        <p:nvSpPr>
          <p:cNvPr id="3076" name="Rectangle 4"/>
          <p:cNvSpPr>
            <a:spLocks noChangeArrowheads="1"/>
          </p:cNvSpPr>
          <p:nvPr/>
        </p:nvSpPr>
        <p:spPr bwMode="auto">
          <a:xfrm>
            <a:off x="533400" y="304079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3" name="Table 12"/>
          <p:cNvGraphicFramePr>
            <a:graphicFrameLocks noGrp="1"/>
          </p:cNvGraphicFramePr>
          <p:nvPr>
            <p:extLst>
              <p:ext uri="{D42A27DB-BD31-4B8C-83A1-F6EECF244321}">
                <p14:modId xmlns:p14="http://schemas.microsoft.com/office/powerpoint/2010/main" val="259196067"/>
              </p:ext>
            </p:extLst>
          </p:nvPr>
        </p:nvGraphicFramePr>
        <p:xfrm>
          <a:off x="655320" y="3440844"/>
          <a:ext cx="8153400" cy="916664"/>
        </p:xfrm>
        <a:graphic>
          <a:graphicData uri="http://schemas.openxmlformats.org/drawingml/2006/table">
            <a:tbl>
              <a:tblPr firstRow="1" bandRow="1">
                <a:tableStyleId>{F5AB1C69-6EDB-4FF4-983F-18BD219EF322}</a:tableStyleId>
              </a:tblPr>
              <a:tblGrid>
                <a:gridCol w="1630680">
                  <a:extLst>
                    <a:ext uri="{9D8B030D-6E8A-4147-A177-3AD203B41FA5}">
                      <a16:colId xmlns:a16="http://schemas.microsoft.com/office/drawing/2014/main" val="20000"/>
                    </a:ext>
                  </a:extLst>
                </a:gridCol>
                <a:gridCol w="1287379">
                  <a:extLst>
                    <a:ext uri="{9D8B030D-6E8A-4147-A177-3AD203B41FA5}">
                      <a16:colId xmlns:a16="http://schemas.microsoft.com/office/drawing/2014/main" val="20001"/>
                    </a:ext>
                  </a:extLst>
                </a:gridCol>
                <a:gridCol w="1802331">
                  <a:extLst>
                    <a:ext uri="{9D8B030D-6E8A-4147-A177-3AD203B41FA5}">
                      <a16:colId xmlns:a16="http://schemas.microsoft.com/office/drawing/2014/main" val="20002"/>
                    </a:ext>
                  </a:extLst>
                </a:gridCol>
                <a:gridCol w="132989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275452">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Affiliation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Phone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Email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Yujin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solidFill>
                            <a:srgbClr val="000000"/>
                          </a:solidFill>
                          <a:latin typeface="+mn-lt"/>
                          <a:ea typeface="Times New Roman"/>
                          <a:cs typeface="Arial"/>
                        </a:rPr>
                        <a:t>Newracom</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mn-lt"/>
                          <a:ea typeface="Times New Roman"/>
                          <a:cs typeface="Arial"/>
                        </a:rPr>
                        <a:t>25361 </a:t>
                      </a:r>
                      <a:r>
                        <a:rPr lang="en-US" sz="1200" b="0" dirty="0" err="1">
                          <a:solidFill>
                            <a:srgbClr val="000000"/>
                          </a:solidFill>
                          <a:latin typeface="+mn-lt"/>
                          <a:ea typeface="Times New Roman"/>
                          <a:cs typeface="Arial"/>
                        </a:rPr>
                        <a:t>Commercentre</a:t>
                      </a:r>
                      <a:r>
                        <a:rPr lang="en-US" sz="1200" b="0" dirty="0">
                          <a:solidFill>
                            <a:srgbClr val="000000"/>
                          </a:solidFill>
                          <a:latin typeface="+mn-lt"/>
                          <a:ea typeface="Times New Roman"/>
                          <a:cs typeface="Arial"/>
                        </a:rPr>
                        <a:t> Dr Lake Forest, CA 92630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mn-lt"/>
                          <a:ea typeface="Times New Roman"/>
                          <a:cs typeface="Arial"/>
                        </a:rPr>
                        <a:t>yujin.noh</a:t>
                      </a:r>
                      <a:r>
                        <a:rPr lang="en-US" sz="1100" b="0" baseline="0" dirty="0">
                          <a:solidFill>
                            <a:schemeClr val="tx1"/>
                          </a:solidFill>
                          <a:latin typeface="+mn-lt"/>
                          <a:ea typeface="Times New Roman"/>
                          <a:cs typeface="Arial"/>
                        </a:rPr>
                        <a:t> at </a:t>
                      </a:r>
                      <a:r>
                        <a:rPr lang="en-US" sz="1100" b="0" dirty="0">
                          <a:solidFill>
                            <a:schemeClr val="tx1"/>
                          </a:solidFill>
                          <a:latin typeface="+mn-lt"/>
                          <a:ea typeface="Times New Roman"/>
                          <a:cs typeface="Arial"/>
                        </a:rPr>
                        <a:t>newracom.com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Times New Roman"/>
                          <a:cs typeface="Arial"/>
                        </a:rPr>
                        <a:t>Sichan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latin typeface="Times New Roman"/>
                          <a:ea typeface="Times New Roman"/>
                          <a:cs typeface="Arial"/>
                        </a:rPr>
                        <a:t>Newratek</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err="1">
                          <a:solidFill>
                            <a:schemeClr val="tx1"/>
                          </a:solidFill>
                          <a:latin typeface="+mn-lt"/>
                          <a:ea typeface="Times New Roman"/>
                          <a:cs typeface="Arial"/>
                        </a:rPr>
                        <a:t>sc.noh</a:t>
                      </a:r>
                      <a:r>
                        <a:rPr lang="en-US" sz="1100" dirty="0">
                          <a:solidFill>
                            <a:schemeClr val="tx1"/>
                          </a:solidFill>
                          <a:latin typeface="+mn-lt"/>
                          <a:ea typeface="Times New Roman"/>
                          <a:cs typeface="Arial"/>
                        </a:rPr>
                        <a:t> at newratek.com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Footer Placeholder 9"/>
          <p:cNvSpPr>
            <a:spLocks noGrp="1"/>
          </p:cNvSpPr>
          <p:nvPr>
            <p:ph type="ftr" idx="14"/>
          </p:nvPr>
        </p:nvSpPr>
        <p:spPr/>
        <p:txBody>
          <a:bodyPr/>
          <a:lstStyle/>
          <a:p>
            <a:r>
              <a:rPr lang="en-GB"/>
              <a:t>Yujin Noh, Newracom</a:t>
            </a:r>
            <a:endParaRPr lang="en-GB" dirty="0"/>
          </a:p>
        </p:txBody>
      </p:sp>
      <p:sp>
        <p:nvSpPr>
          <p:cNvPr id="11" name="Slide Number Placeholder 10"/>
          <p:cNvSpPr>
            <a:spLocks noGrp="1"/>
          </p:cNvSpPr>
          <p:nvPr>
            <p:ph type="sldNum" idx="12"/>
          </p:nvPr>
        </p:nvSpPr>
        <p:spPr/>
        <p:txBody>
          <a:bodyPr/>
          <a:lstStyle/>
          <a:p>
            <a:r>
              <a:rPr lang="en-GB"/>
              <a:t>Slide </a:t>
            </a:r>
            <a:fld id="{440F5867-744E-4AA6-B0ED-4C44D2DFBB7B}" type="slidenum">
              <a:rPr lang="en-GB" smtClean="0"/>
              <a:pPr/>
              <a:t>1</a:t>
            </a:fld>
            <a:endParaRPr lang="en-GB" dirty="0"/>
          </a:p>
        </p:txBody>
      </p:sp>
    </p:spTree>
    <p:extLst>
      <p:ext uri="{BB962C8B-B14F-4D97-AF65-F5344CB8AC3E}">
        <p14:creationId xmlns:p14="http://schemas.microsoft.com/office/powerpoint/2010/main" val="2498793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74762" y="5410200"/>
            <a:ext cx="8067576" cy="914399"/>
          </a:xfrm>
        </p:spPr>
        <p:txBody>
          <a:bodyPr/>
          <a:lstStyle/>
          <a:p>
            <a:pPr>
              <a:buFont typeface="Arial" panose="020B0604020202020204" pitchFamily="34" charset="0"/>
              <a:buChar char="•"/>
            </a:pPr>
            <a:r>
              <a:rPr lang="en-US" sz="1800" dirty="0"/>
              <a:t>For MCS 8, Opt.2 provides opportunity to use 256 QAM with high throughput even for around 750 bytes of PPDUs at wide SNR range</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6" name="Picture 15" descr="A close up of a map&#10;&#10;Description automatically generated">
            <a:extLst>
              <a:ext uri="{FF2B5EF4-FFF2-40B4-BE49-F238E27FC236}">
                <a16:creationId xmlns:a16="http://schemas.microsoft.com/office/drawing/2014/main" id="{B69A923E-8109-4F70-ADEF-285E96356D6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5750" y="1668689"/>
            <a:ext cx="5048250" cy="3846286"/>
          </a:xfrm>
          <a:prstGeom prst="rect">
            <a:avLst/>
          </a:prstGeom>
        </p:spPr>
      </p:pic>
      <p:pic>
        <p:nvPicPr>
          <p:cNvPr id="18" name="Picture 17" descr="A close up of a map&#10;&#10;Description automatically generated">
            <a:extLst>
              <a:ext uri="{FF2B5EF4-FFF2-40B4-BE49-F238E27FC236}">
                <a16:creationId xmlns:a16="http://schemas.microsoft.com/office/drawing/2014/main" id="{F2D8B610-52AC-44A0-A9FC-8450951FA0D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663" y="1664631"/>
            <a:ext cx="5048250" cy="3846286"/>
          </a:xfrm>
          <a:prstGeom prst="rect">
            <a:avLst/>
          </a:prstGeom>
        </p:spPr>
      </p:pic>
      <p:sp>
        <p:nvSpPr>
          <p:cNvPr id="19" name="TextBox 18">
            <a:extLst>
              <a:ext uri="{FF2B5EF4-FFF2-40B4-BE49-F238E27FC236}">
                <a16:creationId xmlns:a16="http://schemas.microsoft.com/office/drawing/2014/main" id="{2A4DCC16-B9FB-413D-B73A-BAA46247F00E}"/>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0322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381000" y="5312278"/>
            <a:ext cx="8382000" cy="1012321"/>
          </a:xfrm>
        </p:spPr>
        <p:txBody>
          <a:bodyPr/>
          <a:lstStyle/>
          <a:p>
            <a:pPr>
              <a:buFont typeface="Arial" panose="020B0604020202020204" pitchFamily="34" charset="0"/>
              <a:buChar char="•"/>
            </a:pPr>
            <a:r>
              <a:rPr lang="en-US" sz="2000" dirty="0"/>
              <a:t>For MCS 8, Opt.2 provides opportunity to use 256 QAM with high throughput for around 350 bytes and around 750 bytes of PPDUs even in high Doppler channel</a:t>
            </a:r>
          </a:p>
          <a:p>
            <a:pPr>
              <a:buFont typeface="Arial" panose="020B0604020202020204" pitchFamily="34" charset="0"/>
              <a:buChar char="•"/>
            </a:pPr>
            <a:endParaRPr lang="en-US" sz="2000" dirty="0"/>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39CEDADF-5C0C-48EE-A989-B802D4EDB7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7421" y="1580555"/>
            <a:ext cx="4852169" cy="3696891"/>
          </a:xfrm>
          <a:prstGeom prst="rect">
            <a:avLst/>
          </a:prstGeom>
        </p:spPr>
      </p:pic>
      <p:pic>
        <p:nvPicPr>
          <p:cNvPr id="12" name="Picture 11" descr="A close up of a map&#10;&#10;Description automatically generated">
            <a:extLst>
              <a:ext uri="{FF2B5EF4-FFF2-40B4-BE49-F238E27FC236}">
                <a16:creationId xmlns:a16="http://schemas.microsoft.com/office/drawing/2014/main" id="{1115E873-BBE1-4F59-96A1-BF352AF0193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97971"/>
            <a:ext cx="4852169" cy="3696891"/>
          </a:xfrm>
          <a:prstGeom prst="rect">
            <a:avLst/>
          </a:prstGeom>
        </p:spPr>
      </p:pic>
      <p:sp>
        <p:nvSpPr>
          <p:cNvPr id="13" name="TextBox 12">
            <a:extLst>
              <a:ext uri="{FF2B5EF4-FFF2-40B4-BE49-F238E27FC236}">
                <a16:creationId xmlns:a16="http://schemas.microsoft.com/office/drawing/2014/main" id="{58847FA5-78EF-4245-BEF1-91DABB38AF76}"/>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6691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Approaching 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723899" y="5176183"/>
            <a:ext cx="7770813" cy="1421925"/>
          </a:xfrm>
        </p:spPr>
        <p:txBody>
          <a:bodyPr/>
          <a:lstStyle/>
          <a:p>
            <a:pPr>
              <a:buFont typeface="Arial" panose="020B0604020202020204" pitchFamily="34" charset="0"/>
              <a:buChar char="•"/>
            </a:pPr>
            <a:r>
              <a:rPr lang="en-US" sz="1600" dirty="0"/>
              <a:t>Getting Doppler impact severe, for MCS 6 (64 QAM), Opt.2 starts showing better throughput for around 350 bytes and around 750 bytes of PPDUs.</a:t>
            </a:r>
          </a:p>
          <a:p>
            <a:pPr>
              <a:buFont typeface="Arial" panose="020B0604020202020204" pitchFamily="34" charset="0"/>
              <a:buChar char="•"/>
            </a:pPr>
            <a:r>
              <a:rPr lang="en-US" sz="1600" dirty="0"/>
              <a:t>For MCS 8 with performance degradation, MCS 6 provides better throughput for around 350 bytes and around 750 bytes of PPDUs.</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4B6578FA-5DC7-45E6-B7D3-65F4E29689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541946"/>
            <a:ext cx="4776787" cy="3639457"/>
          </a:xfrm>
          <a:prstGeom prst="rect">
            <a:avLst/>
          </a:prstGeom>
        </p:spPr>
      </p:pic>
      <p:pic>
        <p:nvPicPr>
          <p:cNvPr id="12" name="Picture 11" descr="A close up of a map&#10;&#10;Description automatically generated">
            <a:extLst>
              <a:ext uri="{FF2B5EF4-FFF2-40B4-BE49-F238E27FC236}">
                <a16:creationId xmlns:a16="http://schemas.microsoft.com/office/drawing/2014/main" id="{8AB86E6F-55BF-4D05-BB56-6F2CB983EB3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22" y="1591906"/>
            <a:ext cx="4776787" cy="3639457"/>
          </a:xfrm>
          <a:prstGeom prst="rect">
            <a:avLst/>
          </a:prstGeom>
        </p:spPr>
      </p:pic>
      <p:sp>
        <p:nvSpPr>
          <p:cNvPr id="13" name="TextBox 12">
            <a:extLst>
              <a:ext uri="{FF2B5EF4-FFF2-40B4-BE49-F238E27FC236}">
                <a16:creationId xmlns:a16="http://schemas.microsoft.com/office/drawing/2014/main" id="{1E88F84F-CE9B-46E7-850D-99F663999091}"/>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7394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285718" y="5029200"/>
            <a:ext cx="8610600" cy="1440607"/>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A75A77-D410-4627-9E16-2FB9BFD39F1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06116"/>
            <a:ext cx="4668561" cy="3556999"/>
          </a:xfrm>
          <a:prstGeom prst="rect">
            <a:avLst/>
          </a:prstGeom>
        </p:spPr>
      </p:pic>
      <p:pic>
        <p:nvPicPr>
          <p:cNvPr id="12" name="Picture 11" descr="A close up of a map&#10;&#10;Description automatically generated">
            <a:extLst>
              <a:ext uri="{FF2B5EF4-FFF2-40B4-BE49-F238E27FC236}">
                <a16:creationId xmlns:a16="http://schemas.microsoft.com/office/drawing/2014/main" id="{96BFF733-7F7B-47E5-A7EA-262BAA82A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09587"/>
            <a:ext cx="4668561" cy="3556999"/>
          </a:xfrm>
          <a:prstGeom prst="rect">
            <a:avLst/>
          </a:prstGeom>
        </p:spPr>
      </p:pic>
      <p:sp>
        <p:nvSpPr>
          <p:cNvPr id="13" name="TextBox 12">
            <a:extLst>
              <a:ext uri="{FF2B5EF4-FFF2-40B4-BE49-F238E27FC236}">
                <a16:creationId xmlns:a16="http://schemas.microsoft.com/office/drawing/2014/main" id="{5DEF8AD8-D513-4E80-ADA3-5BFD1E159A9D}"/>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41557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NLOS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685800" y="4914900"/>
            <a:ext cx="7770813" cy="1447800"/>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4E003B9-8615-4022-8E2E-9E8C02905F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4152" y="1660162"/>
            <a:ext cx="4404717" cy="3355975"/>
          </a:xfrm>
          <a:prstGeom prst="rect">
            <a:avLst/>
          </a:prstGeom>
        </p:spPr>
      </p:pic>
      <p:pic>
        <p:nvPicPr>
          <p:cNvPr id="12" name="Picture 11" descr="A close up of a map&#10;&#10;Description automatically generated">
            <a:extLst>
              <a:ext uri="{FF2B5EF4-FFF2-40B4-BE49-F238E27FC236}">
                <a16:creationId xmlns:a16="http://schemas.microsoft.com/office/drawing/2014/main" id="{6DFE39D0-FF6B-4229-8690-A9018BDF43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260" y="1674019"/>
            <a:ext cx="4404717" cy="3355975"/>
          </a:xfrm>
          <a:prstGeom prst="rect">
            <a:avLst/>
          </a:prstGeom>
        </p:spPr>
      </p:pic>
      <p:sp>
        <p:nvSpPr>
          <p:cNvPr id="13" name="TextBox 12">
            <a:extLst>
              <a:ext uri="{FF2B5EF4-FFF2-40B4-BE49-F238E27FC236}">
                <a16:creationId xmlns:a16="http://schemas.microsoft.com/office/drawing/2014/main" id="{E766DBDC-B878-4A72-B5EC-06FD725B9183}"/>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54813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7B20-F863-4E7C-B873-CBD3328E5F05}"/>
              </a:ext>
            </a:extLst>
          </p:cNvPr>
          <p:cNvSpPr>
            <a:spLocks noGrp="1"/>
          </p:cNvSpPr>
          <p:nvPr>
            <p:ph type="title"/>
          </p:nvPr>
        </p:nvSpPr>
        <p:spPr/>
        <p:txBody>
          <a:bodyPr/>
          <a:lstStyle/>
          <a:p>
            <a:r>
              <a:rPr lang="en-US" dirty="0" err="1"/>
              <a:t>Midamble</a:t>
            </a:r>
            <a:r>
              <a:rPr lang="en-US" dirty="0"/>
              <a:t> Periodicity</a:t>
            </a:r>
          </a:p>
        </p:txBody>
      </p:sp>
      <p:sp>
        <p:nvSpPr>
          <p:cNvPr id="3" name="Content Placeholder 2">
            <a:extLst>
              <a:ext uri="{FF2B5EF4-FFF2-40B4-BE49-F238E27FC236}">
                <a16:creationId xmlns:a16="http://schemas.microsoft.com/office/drawing/2014/main" id="{D5999326-F174-46F0-8F47-195C41049194}"/>
              </a:ext>
            </a:extLst>
          </p:cNvPr>
          <p:cNvSpPr>
            <a:spLocks noGrp="1"/>
          </p:cNvSpPr>
          <p:nvPr>
            <p:ph idx="1"/>
          </p:nvPr>
        </p:nvSpPr>
        <p:spPr>
          <a:xfrm>
            <a:off x="685800" y="1981200"/>
            <a:ext cx="7770813" cy="4343400"/>
          </a:xfrm>
        </p:spPr>
        <p:txBody>
          <a:bodyPr/>
          <a:lstStyle/>
          <a:p>
            <a:pPr>
              <a:buFont typeface="Arial" panose="020B0604020202020204" pitchFamily="34" charset="0"/>
              <a:buChar char="•"/>
            </a:pPr>
            <a:r>
              <a:rPr lang="en-US" sz="2000" dirty="0"/>
              <a:t>Option 1) fixed </a:t>
            </a:r>
            <a:r>
              <a:rPr lang="en-US" sz="2000" dirty="0" err="1"/>
              <a:t>Midamble</a:t>
            </a:r>
            <a:r>
              <a:rPr lang="en-US" sz="2000" dirty="0"/>
              <a:t> periodicity [3]</a:t>
            </a:r>
          </a:p>
          <a:p>
            <a:pPr lvl="1">
              <a:buFont typeface="Arial" panose="020B0604020202020204" pitchFamily="34" charset="0"/>
              <a:buChar char="•"/>
            </a:pPr>
            <a:r>
              <a:rPr lang="en-US" sz="1800" dirty="0"/>
              <a:t>Insist that it can simplify </a:t>
            </a:r>
            <a:r>
              <a:rPr lang="en-US" sz="1800" dirty="0" err="1"/>
              <a:t>Midamble</a:t>
            </a:r>
            <a:r>
              <a:rPr lang="en-US" sz="1800" dirty="0"/>
              <a:t> design and limit PHY signal overhead.  </a:t>
            </a:r>
          </a:p>
          <a:p>
            <a:pPr>
              <a:buFont typeface="Arial" panose="020B0604020202020204" pitchFamily="34" charset="0"/>
              <a:buChar char="•"/>
            </a:pPr>
            <a:endParaRPr lang="en-US" sz="2000" dirty="0"/>
          </a:p>
          <a:p>
            <a:pPr>
              <a:buFont typeface="Arial" panose="020B0604020202020204" pitchFamily="34" charset="0"/>
              <a:buChar char="•"/>
            </a:pPr>
            <a:r>
              <a:rPr lang="en-US" sz="2000" dirty="0"/>
              <a:t>Option 2) </a:t>
            </a:r>
            <a:r>
              <a:rPr lang="en-US" sz="2000" dirty="0" err="1"/>
              <a:t>Midamle</a:t>
            </a:r>
            <a:r>
              <a:rPr lang="en-US" sz="2000" dirty="0"/>
              <a:t> periodicity to be chosen depending on MCS and channel circumstance</a:t>
            </a:r>
          </a:p>
          <a:p>
            <a:pPr lvl="1">
              <a:buFont typeface="Arial" panose="020B0604020202020204" pitchFamily="34" charset="0"/>
              <a:buChar char="•"/>
            </a:pPr>
            <a:r>
              <a:rPr lang="en-US" sz="1800" dirty="0"/>
              <a:t>NGV-SIG seems to have enough room to add one bit of control information to improve performance for either mid-to-high MCS or mid-to high Doppler circumstances.</a:t>
            </a:r>
          </a:p>
          <a:p>
            <a:pPr lvl="1">
              <a:buFont typeface="Arial" panose="020B0604020202020204" pitchFamily="34" charset="0"/>
              <a:buChar char="•"/>
            </a:pPr>
            <a:r>
              <a:rPr lang="en-US" sz="1800" dirty="0"/>
              <a:t>Those are focused circumstances for gain of </a:t>
            </a:r>
            <a:r>
              <a:rPr lang="en-US" sz="1800" dirty="0" err="1"/>
              <a:t>Midamble</a:t>
            </a:r>
            <a:r>
              <a:rPr lang="en-US" sz="1800" dirty="0"/>
              <a:t> to be prominent comparing to DACE in terms of PER performance at the price of overhead. [4]</a:t>
            </a:r>
          </a:p>
        </p:txBody>
      </p:sp>
      <p:sp>
        <p:nvSpPr>
          <p:cNvPr id="4" name="Slide Number Placeholder 3">
            <a:extLst>
              <a:ext uri="{FF2B5EF4-FFF2-40B4-BE49-F238E27FC236}">
                <a16:creationId xmlns:a16="http://schemas.microsoft.com/office/drawing/2014/main" id="{BED208A2-702B-483A-AE04-4A25F9E1F0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EA70E7C2-EFD8-458F-A5B9-EDF789B2A27D}"/>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24816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endParaRPr lang="en-US" sz="1600" dirty="0">
              <a:solidFill>
                <a:schemeClr val="tx1"/>
              </a:solidFill>
            </a:endParaRPr>
          </a:p>
          <a:p>
            <a:pPr lvl="1">
              <a:buFont typeface="Arial" panose="020B0604020202020204" pitchFamily="34" charset="0"/>
              <a:buChar char="•"/>
            </a:pPr>
            <a:r>
              <a:rPr lang="en-US" sz="1600" dirty="0">
                <a:solidFill>
                  <a:schemeClr val="tx1"/>
                </a:solidFill>
              </a:rPr>
              <a:t>Option 1) one </a:t>
            </a:r>
            <a:r>
              <a:rPr lang="en-US" sz="1600" dirty="0" err="1">
                <a:solidFill>
                  <a:schemeClr val="tx1"/>
                </a:solidFill>
              </a:rPr>
              <a:t>Midamble</a:t>
            </a:r>
            <a:r>
              <a:rPr lang="en-US" sz="1600" dirty="0">
                <a:solidFill>
                  <a:schemeClr val="tx1"/>
                </a:solidFill>
              </a:rPr>
              <a:t> Periodicity with M6</a:t>
            </a:r>
          </a:p>
          <a:p>
            <a:pPr lvl="1">
              <a:buFont typeface="Arial" panose="020B0604020202020204" pitchFamily="34" charset="0"/>
              <a:buChar char="•"/>
            </a:pPr>
            <a:r>
              <a:rPr lang="en-US" sz="1600" dirty="0">
                <a:solidFill>
                  <a:schemeClr val="tx1"/>
                </a:solidFill>
              </a:rPr>
              <a:t>Option 2) two </a:t>
            </a:r>
            <a:r>
              <a:rPr lang="en-US" sz="1600" dirty="0" err="1">
                <a:solidFill>
                  <a:schemeClr val="tx1"/>
                </a:solidFill>
              </a:rPr>
              <a:t>Midamble</a:t>
            </a:r>
            <a:r>
              <a:rPr lang="en-US" sz="1600" dirty="0">
                <a:solidFill>
                  <a:schemeClr val="tx1"/>
                </a:solidFill>
              </a:rPr>
              <a:t> Periodicity with M4 and M8  </a:t>
            </a:r>
            <a:r>
              <a:rPr lang="en-US" sz="1050" dirty="0">
                <a:solidFill>
                  <a:schemeClr val="tx1"/>
                </a:solidFill>
              </a:rPr>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Payload below</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11" name="Table 10">
            <a:extLst>
              <a:ext uri="{FF2B5EF4-FFF2-40B4-BE49-F238E27FC236}">
                <a16:creationId xmlns:a16="http://schemas.microsoft.com/office/drawing/2014/main" id="{7979FC29-FE26-4749-9595-61BA63004C8F}"/>
              </a:ext>
            </a:extLst>
          </p:cNvPr>
          <p:cNvGraphicFramePr>
            <a:graphicFrameLocks noGrp="1"/>
          </p:cNvGraphicFramePr>
          <p:nvPr>
            <p:extLst>
              <p:ext uri="{D42A27DB-BD31-4B8C-83A1-F6EECF244321}">
                <p14:modId xmlns:p14="http://schemas.microsoft.com/office/powerpoint/2010/main" val="1863329266"/>
              </p:ext>
            </p:extLst>
          </p:nvPr>
        </p:nvGraphicFramePr>
        <p:xfrm>
          <a:off x="1930894" y="4038600"/>
          <a:ext cx="4828188" cy="1828800"/>
        </p:xfrm>
        <a:graphic>
          <a:graphicData uri="http://schemas.openxmlformats.org/drawingml/2006/table">
            <a:tbl>
              <a:tblPr firstRow="1" bandRow="1">
                <a:tableStyleId>{5C22544A-7EE6-4342-B048-85BDC9FD1C3A}</a:tableStyleId>
              </a:tblPr>
              <a:tblGrid>
                <a:gridCol w="1609396">
                  <a:extLst>
                    <a:ext uri="{9D8B030D-6E8A-4147-A177-3AD203B41FA5}">
                      <a16:colId xmlns:a16="http://schemas.microsoft.com/office/drawing/2014/main" val="2560957074"/>
                    </a:ext>
                  </a:extLst>
                </a:gridCol>
                <a:gridCol w="1609396">
                  <a:extLst>
                    <a:ext uri="{9D8B030D-6E8A-4147-A177-3AD203B41FA5}">
                      <a16:colId xmlns:a16="http://schemas.microsoft.com/office/drawing/2014/main" val="678901861"/>
                    </a:ext>
                  </a:extLst>
                </a:gridCol>
                <a:gridCol w="1609396">
                  <a:extLst>
                    <a:ext uri="{9D8B030D-6E8A-4147-A177-3AD203B41FA5}">
                      <a16:colId xmlns:a16="http://schemas.microsoft.com/office/drawing/2014/main" val="1676636549"/>
                    </a:ext>
                  </a:extLst>
                </a:gridCol>
              </a:tblGrid>
              <a:tr h="0">
                <a:tc>
                  <a:txBody>
                    <a:bodyPr/>
                    <a:lstStyle/>
                    <a:p>
                      <a:pPr algn="ctr"/>
                      <a:endParaRPr lang="en-US" sz="1400" dirty="0"/>
                    </a:p>
                  </a:txBody>
                  <a:tcPr anchor="ctr"/>
                </a:tc>
                <a:tc gridSpan="2">
                  <a:txBody>
                    <a:bodyPr/>
                    <a:lstStyle/>
                    <a:p>
                      <a:pPr algn="ctr"/>
                      <a:r>
                        <a:rPr lang="en-US" sz="1400" dirty="0"/>
                        <a:t>Payload (bytes)</a:t>
                      </a:r>
                    </a:p>
                  </a:txBody>
                  <a:tcPr anchor="ctr"/>
                </a:tc>
                <a:tc hMerge="1">
                  <a:txBody>
                    <a:bodyPr/>
                    <a:lstStyle/>
                    <a:p>
                      <a:endParaRPr lang="en-US" dirty="0"/>
                    </a:p>
                  </a:txBody>
                  <a:tcPr/>
                </a:tc>
                <a:extLst>
                  <a:ext uri="{0D108BD9-81ED-4DB2-BD59-A6C34878D82A}">
                    <a16:rowId xmlns:a16="http://schemas.microsoft.com/office/drawing/2014/main" val="2065462021"/>
                  </a:ext>
                </a:extLst>
              </a:tr>
              <a:tr h="299662">
                <a:tc>
                  <a:txBody>
                    <a:bodyPr/>
                    <a:lstStyle/>
                    <a:p>
                      <a:pPr algn="ctr"/>
                      <a:r>
                        <a:rPr lang="en-US" sz="1400" dirty="0"/>
                        <a:t>MCS0</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2724713170"/>
                  </a:ext>
                </a:extLst>
              </a:tr>
              <a:tr h="299662">
                <a:tc>
                  <a:txBody>
                    <a:bodyPr/>
                    <a:lstStyle/>
                    <a:p>
                      <a:pPr algn="ctr"/>
                      <a:r>
                        <a:rPr lang="en-US" sz="1400" dirty="0"/>
                        <a:t>MCS2</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968028870"/>
                  </a:ext>
                </a:extLst>
              </a:tr>
              <a:tr h="299662">
                <a:tc>
                  <a:txBody>
                    <a:bodyPr/>
                    <a:lstStyle/>
                    <a:p>
                      <a:pPr algn="ctr"/>
                      <a:r>
                        <a:rPr lang="en-US" sz="1400" dirty="0"/>
                        <a:t>MCS4</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083417694"/>
                  </a:ext>
                </a:extLst>
              </a:tr>
              <a:tr h="299662">
                <a:tc>
                  <a:txBody>
                    <a:bodyPr/>
                    <a:lstStyle/>
                    <a:p>
                      <a:pPr algn="ctr"/>
                      <a:r>
                        <a:rPr lang="en-US" sz="1400" b="0" dirty="0"/>
                        <a:t>MCS6</a:t>
                      </a:r>
                    </a:p>
                  </a:txBody>
                  <a:tcPr anchor="ctr"/>
                </a:tc>
                <a:tc>
                  <a:txBody>
                    <a:bodyPr/>
                    <a:lstStyle/>
                    <a:p>
                      <a:pPr algn="ctr"/>
                      <a:r>
                        <a:rPr lang="en-US" sz="1400" b="0" dirty="0">
                          <a:solidFill>
                            <a:schemeClr val="tx1"/>
                          </a:solidFill>
                        </a:rPr>
                        <a:t>390</a:t>
                      </a:r>
                    </a:p>
                  </a:txBody>
                  <a:tcPr anchor="ctr"/>
                </a:tc>
                <a:tc>
                  <a:txBody>
                    <a:bodyPr/>
                    <a:lstStyle/>
                    <a:p>
                      <a:pPr algn="ctr"/>
                      <a:r>
                        <a:rPr lang="en-US" sz="1400" b="0" dirty="0">
                          <a:solidFill>
                            <a:schemeClr val="tx1"/>
                          </a:solidFill>
                        </a:rPr>
                        <a:t>810</a:t>
                      </a:r>
                    </a:p>
                  </a:txBody>
                  <a:tcPr anchor="ctr"/>
                </a:tc>
                <a:extLst>
                  <a:ext uri="{0D108BD9-81ED-4DB2-BD59-A6C34878D82A}">
                    <a16:rowId xmlns:a16="http://schemas.microsoft.com/office/drawing/2014/main" val="60096193"/>
                  </a:ext>
                </a:extLst>
              </a:tr>
              <a:tr h="299662">
                <a:tc>
                  <a:txBody>
                    <a:bodyPr/>
                    <a:lstStyle/>
                    <a:p>
                      <a:pPr algn="ctr"/>
                      <a:r>
                        <a:rPr lang="en-US" sz="1400" b="0" dirty="0">
                          <a:solidFill>
                            <a:schemeClr val="tx1"/>
                          </a:solidFill>
                        </a:rPr>
                        <a:t>MCS8</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900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39383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Rural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28682FF4-B72E-45ED-BDB5-85745E7E8DE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145" y="1703329"/>
            <a:ext cx="4505439" cy="3432716"/>
          </a:xfrm>
          <a:prstGeom prst="rect">
            <a:avLst/>
          </a:prstGeom>
        </p:spPr>
      </p:pic>
      <p:pic>
        <p:nvPicPr>
          <p:cNvPr id="12" name="Picture 11" descr="A close up of a map&#10;&#10;Description automatically generated">
            <a:extLst>
              <a:ext uri="{FF2B5EF4-FFF2-40B4-BE49-F238E27FC236}">
                <a16:creationId xmlns:a16="http://schemas.microsoft.com/office/drawing/2014/main" id="{8DE5DC40-4511-44EE-87C3-BC3818449F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9100" y="1676400"/>
            <a:ext cx="4610100" cy="3512457"/>
          </a:xfrm>
          <a:prstGeom prst="rect">
            <a:avLst/>
          </a:prstGeom>
        </p:spPr>
      </p:pic>
      <p:sp>
        <p:nvSpPr>
          <p:cNvPr id="13" name="TextBox 12">
            <a:extLst>
              <a:ext uri="{FF2B5EF4-FFF2-40B4-BE49-F238E27FC236}">
                <a16:creationId xmlns:a16="http://schemas.microsoft.com/office/drawing/2014/main" id="{8916C4CB-FFD9-49B1-8AF2-4BBFE0B0B10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4" name="Rectangle 13">
            <a:extLst>
              <a:ext uri="{FF2B5EF4-FFF2-40B4-BE49-F238E27FC236}">
                <a16:creationId xmlns:a16="http://schemas.microsoft.com/office/drawing/2014/main" id="{4F10E674-14E7-49B6-890E-A91CAC119C96}"/>
              </a:ext>
            </a:extLst>
          </p:cNvPr>
          <p:cNvSpPr/>
          <p:nvPr/>
        </p:nvSpPr>
        <p:spPr>
          <a:xfrm>
            <a:off x="952500" y="4423949"/>
            <a:ext cx="372508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5" name="Rectangle 14">
            <a:extLst>
              <a:ext uri="{FF2B5EF4-FFF2-40B4-BE49-F238E27FC236}">
                <a16:creationId xmlns:a16="http://schemas.microsoft.com/office/drawing/2014/main" id="{52FB8101-50CC-4AFB-906C-957451F96000}"/>
              </a:ext>
            </a:extLst>
          </p:cNvPr>
          <p:cNvSpPr/>
          <p:nvPr/>
        </p:nvSpPr>
        <p:spPr>
          <a:xfrm>
            <a:off x="5056621" y="4490624"/>
            <a:ext cx="3915233"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Content Placeholder 2">
            <a:extLst>
              <a:ext uri="{FF2B5EF4-FFF2-40B4-BE49-F238E27FC236}">
                <a16:creationId xmlns:a16="http://schemas.microsoft.com/office/drawing/2014/main" id="{8AF85B83-BF6F-4EA6-A2B0-4DD557E8623C}"/>
              </a:ext>
            </a:extLst>
          </p:cNvPr>
          <p:cNvSpPr txBox="1">
            <a:spLocks/>
          </p:cNvSpPr>
          <p:nvPr/>
        </p:nvSpPr>
        <p:spPr bwMode="auto">
          <a:xfrm>
            <a:off x="723899" y="5106988"/>
            <a:ext cx="7770813" cy="12176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competitive throughput </a:t>
            </a:r>
          </a:p>
          <a:p>
            <a:pPr>
              <a:buFont typeface="Arial" panose="020B0604020202020204" pitchFamily="34" charset="0"/>
              <a:buChar char="•"/>
            </a:pPr>
            <a:r>
              <a:rPr lang="en-US" sz="1600" kern="0" dirty="0"/>
              <a:t>Especially for MCS 8, Opt.2 provides opportunity to use up to 256 QAM with high throughput for around 750 bytes of PPDU.</a:t>
            </a:r>
          </a:p>
        </p:txBody>
      </p:sp>
    </p:spTree>
    <p:extLst>
      <p:ext uri="{BB962C8B-B14F-4D97-AF65-F5344CB8AC3E}">
        <p14:creationId xmlns:p14="http://schemas.microsoft.com/office/powerpoint/2010/main" val="37688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86593" y="5106988"/>
            <a:ext cx="7770813" cy="1194773"/>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9" name="Picture 8" descr="A close up of a map&#10;&#10;Description automatically generated">
            <a:extLst>
              <a:ext uri="{FF2B5EF4-FFF2-40B4-BE49-F238E27FC236}">
                <a16:creationId xmlns:a16="http://schemas.microsoft.com/office/drawing/2014/main" id="{7E1577B9-B5B5-47BD-B91D-314681231F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459" y="1629608"/>
            <a:ext cx="4723403" cy="3598783"/>
          </a:xfrm>
          <a:prstGeom prst="rect">
            <a:avLst/>
          </a:prstGeom>
        </p:spPr>
      </p:pic>
      <p:pic>
        <p:nvPicPr>
          <p:cNvPr id="12" name="Picture 11" descr="A close up of a map&#10;&#10;Description automatically generated">
            <a:extLst>
              <a:ext uri="{FF2B5EF4-FFF2-40B4-BE49-F238E27FC236}">
                <a16:creationId xmlns:a16="http://schemas.microsoft.com/office/drawing/2014/main" id="{DCFA448D-106D-453D-8F26-2DF38B3E680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5840" y="1619529"/>
            <a:ext cx="4723403" cy="3598783"/>
          </a:xfrm>
          <a:prstGeom prst="rect">
            <a:avLst/>
          </a:prstGeom>
        </p:spPr>
      </p:pic>
      <p:sp>
        <p:nvSpPr>
          <p:cNvPr id="14" name="TextBox 13">
            <a:extLst>
              <a:ext uri="{FF2B5EF4-FFF2-40B4-BE49-F238E27FC236}">
                <a16:creationId xmlns:a16="http://schemas.microsoft.com/office/drawing/2014/main" id="{87D706D1-B2EE-4237-BE83-7B3996FB9A8F}"/>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5" name="Rectangle 14">
            <a:extLst>
              <a:ext uri="{FF2B5EF4-FFF2-40B4-BE49-F238E27FC236}">
                <a16:creationId xmlns:a16="http://schemas.microsoft.com/office/drawing/2014/main" id="{963BE9BB-6402-4CEF-B019-4521F61325FB}"/>
              </a:ext>
            </a:extLst>
          </p:cNvPr>
          <p:cNvSpPr/>
          <p:nvPr/>
        </p:nvSpPr>
        <p:spPr>
          <a:xfrm>
            <a:off x="808008" y="4537074"/>
            <a:ext cx="418077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6" name="Rectangle 15">
            <a:extLst>
              <a:ext uri="{FF2B5EF4-FFF2-40B4-BE49-F238E27FC236}">
                <a16:creationId xmlns:a16="http://schemas.microsoft.com/office/drawing/2014/main" id="{6C0BAD7E-D05F-4CFD-ABE5-23D17DE4A932}"/>
              </a:ext>
            </a:extLst>
          </p:cNvPr>
          <p:cNvSpPr/>
          <p:nvPr/>
        </p:nvSpPr>
        <p:spPr>
          <a:xfrm>
            <a:off x="5217049" y="4554537"/>
            <a:ext cx="3920113" cy="307777"/>
          </a:xfrm>
          <a:prstGeom prst="rect">
            <a:avLst/>
          </a:prstGeom>
        </p:spPr>
        <p:txBody>
          <a:bodyPr wrap="square">
            <a:spAutoFit/>
          </a:bodyPr>
          <a:lstStyle/>
          <a:p>
            <a:pPr algn="ctr"/>
            <a:r>
              <a:rPr lang="en-US" sz="1400" dirty="0">
                <a:solidFill>
                  <a:schemeClr val="tx1"/>
                </a:solidFill>
              </a:rPr>
              <a:t>Opt. 2: M8 with MCS0/2/4/6 and M4 with MCS8</a:t>
            </a:r>
          </a:p>
        </p:txBody>
      </p:sp>
    </p:spTree>
    <p:extLst>
      <p:ext uri="{BB962C8B-B14F-4D97-AF65-F5344CB8AC3E}">
        <p14:creationId xmlns:p14="http://schemas.microsoft.com/office/powerpoint/2010/main" val="180889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57225" y="5186957"/>
            <a:ext cx="7770813" cy="1217159"/>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3" name="Picture 12" descr="A close up of a map&#10;&#10;Description automatically generated">
            <a:extLst>
              <a:ext uri="{FF2B5EF4-FFF2-40B4-BE49-F238E27FC236}">
                <a16:creationId xmlns:a16="http://schemas.microsoft.com/office/drawing/2014/main" id="{952CB187-3823-423D-94D6-7C4AECBD91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751013"/>
            <a:ext cx="4610100" cy="3512457"/>
          </a:xfrm>
          <a:prstGeom prst="rect">
            <a:avLst/>
          </a:prstGeom>
        </p:spPr>
      </p:pic>
      <p:pic>
        <p:nvPicPr>
          <p:cNvPr id="17" name="Picture 16" descr="A close up of a map&#10;&#10;Description automatically generated">
            <a:extLst>
              <a:ext uri="{FF2B5EF4-FFF2-40B4-BE49-F238E27FC236}">
                <a16:creationId xmlns:a16="http://schemas.microsoft.com/office/drawing/2014/main" id="{3EA0E535-D06B-481A-A741-A189B5C1A6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751013"/>
            <a:ext cx="4457700" cy="3396343"/>
          </a:xfrm>
          <a:prstGeom prst="rect">
            <a:avLst/>
          </a:prstGeom>
        </p:spPr>
      </p:pic>
      <p:sp>
        <p:nvSpPr>
          <p:cNvPr id="18" name="TextBox 17">
            <a:extLst>
              <a:ext uri="{FF2B5EF4-FFF2-40B4-BE49-F238E27FC236}">
                <a16:creationId xmlns:a16="http://schemas.microsoft.com/office/drawing/2014/main" id="{27C8A858-BDA3-488E-8453-1505BA4554E2}"/>
              </a:ext>
            </a:extLst>
          </p:cNvPr>
          <p:cNvSpPr txBox="1"/>
          <p:nvPr/>
        </p:nvSpPr>
        <p:spPr>
          <a:xfrm>
            <a:off x="6438900" y="1403635"/>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9" name="Rectangle 18">
            <a:extLst>
              <a:ext uri="{FF2B5EF4-FFF2-40B4-BE49-F238E27FC236}">
                <a16:creationId xmlns:a16="http://schemas.microsoft.com/office/drawing/2014/main" id="{F32DA50C-44AE-4293-9170-C13F052C6B8A}"/>
              </a:ext>
            </a:extLst>
          </p:cNvPr>
          <p:cNvSpPr/>
          <p:nvPr/>
        </p:nvSpPr>
        <p:spPr>
          <a:xfrm>
            <a:off x="1017227" y="4514850"/>
            <a:ext cx="3856398"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Rectangle 19">
            <a:extLst>
              <a:ext uri="{FF2B5EF4-FFF2-40B4-BE49-F238E27FC236}">
                <a16:creationId xmlns:a16="http://schemas.microsoft.com/office/drawing/2014/main" id="{4FEC0B31-8835-4EFF-A9EC-8E5B3C3C6FC7}"/>
              </a:ext>
            </a:extLst>
          </p:cNvPr>
          <p:cNvSpPr/>
          <p:nvPr/>
        </p:nvSpPr>
        <p:spPr>
          <a:xfrm>
            <a:off x="4970896" y="4470472"/>
            <a:ext cx="3906403"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56190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(1/2)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11bd PPDU format is under discussion. </a:t>
            </a:r>
          </a:p>
          <a:p>
            <a:pPr lvl="1">
              <a:buFont typeface="Arial" panose="020B0604020202020204" pitchFamily="34" charset="0"/>
              <a:buChar char="•"/>
            </a:pPr>
            <a:r>
              <a:rPr lang="en-US" sz="1800" dirty="0"/>
              <a:t>FRD&amp;SFD Motion #10 as below [1] </a:t>
            </a:r>
          </a:p>
          <a:p>
            <a:pPr lvl="2">
              <a:buFont typeface="Arial" panose="020B0604020202020204" pitchFamily="34" charset="0"/>
              <a:buChar char="•"/>
            </a:pPr>
            <a:r>
              <a:rPr lang="en-US" sz="1600" dirty="0"/>
              <a:t>“11bd PPDU design shall support </a:t>
            </a:r>
            <a:r>
              <a:rPr lang="en-US" sz="1600" dirty="0" err="1"/>
              <a:t>Midamble</a:t>
            </a:r>
            <a:r>
              <a:rPr lang="en-US" sz="1600" dirty="0"/>
              <a:t>(s) in Data field. </a:t>
            </a:r>
            <a:br>
              <a:rPr lang="en-US" sz="1600" dirty="0"/>
            </a:br>
            <a:r>
              <a:rPr lang="en-US" sz="1600" dirty="0" err="1"/>
              <a:t>Midamble</a:t>
            </a:r>
            <a:r>
              <a:rPr lang="en-US" sz="1600" dirty="0"/>
              <a:t> is composed by long training field, with design TBD. </a:t>
            </a:r>
            <a:br>
              <a:rPr lang="en-US" sz="1600" dirty="0"/>
            </a:br>
            <a:r>
              <a:rPr lang="en-US" sz="1600" dirty="0" err="1"/>
              <a:t>Midamble</a:t>
            </a:r>
            <a:r>
              <a:rPr lang="en-US" sz="1600" dirty="0"/>
              <a:t> periodicity is TBD.”</a:t>
            </a:r>
          </a:p>
          <a:p>
            <a:pPr lvl="1">
              <a:buFont typeface="Arial" panose="020B0604020202020204" pitchFamily="34" charset="0"/>
              <a:buChar char="•"/>
            </a:pPr>
            <a:r>
              <a:rPr lang="en-US" sz="1800" dirty="0"/>
              <a:t>Different aspects upon </a:t>
            </a:r>
            <a:r>
              <a:rPr lang="en-US" sz="1800" dirty="0" err="1"/>
              <a:t>Midamble</a:t>
            </a:r>
            <a:r>
              <a:rPr lang="en-US" sz="1800" dirty="0"/>
              <a:t> structure suggested</a:t>
            </a:r>
          </a:p>
          <a:p>
            <a:pPr lvl="2">
              <a:buFont typeface="Arial" panose="020B0604020202020204" pitchFamily="34" charset="0"/>
              <a:buChar char="•"/>
            </a:pPr>
            <a:r>
              <a:rPr lang="en-US" sz="1600" dirty="0"/>
              <a:t>Compressed </a:t>
            </a:r>
            <a:r>
              <a:rPr lang="en-US" sz="1600" dirty="0" err="1"/>
              <a:t>Midamble</a:t>
            </a:r>
            <a:r>
              <a:rPr lang="en-US" sz="1600" dirty="0"/>
              <a:t> [2]</a:t>
            </a:r>
          </a:p>
          <a:p>
            <a:pPr lvl="2">
              <a:buFont typeface="Arial" panose="020B0604020202020204" pitchFamily="34" charset="0"/>
              <a:buChar char="•"/>
            </a:pPr>
            <a:r>
              <a:rPr lang="en-US" sz="1600" dirty="0" err="1"/>
              <a:t>Midamble</a:t>
            </a:r>
            <a:r>
              <a:rPr lang="en-US" sz="1600" dirty="0"/>
              <a:t> periodicity [3], [4]</a:t>
            </a:r>
            <a:endParaRPr lang="en-US" dirty="0"/>
          </a:p>
          <a:p>
            <a:pPr>
              <a:buFont typeface="Arial" panose="020B0604020202020204" pitchFamily="34" charset="0"/>
              <a:buChar char="•"/>
            </a:pPr>
            <a:r>
              <a:rPr lang="en-US" sz="2000" dirty="0"/>
              <a:t>FRD&amp;SFD Motion </a:t>
            </a:r>
            <a:r>
              <a:rPr lang="en-US" altLang="zh-CN" sz="2000" dirty="0"/>
              <a:t>#11 </a:t>
            </a:r>
            <a:r>
              <a:rPr lang="en-US" sz="2000" dirty="0"/>
              <a:t>passed with “11bd devices shall support 256 QAM. The 256 QAM constellation mapping is the same as that defined in 21.3.10.9 (Constellation mapping)” [1]</a:t>
            </a:r>
          </a:p>
          <a:p>
            <a:pPr lvl="1">
              <a:buFont typeface="Arial" panose="020B0604020202020204" pitchFamily="34" charset="0"/>
              <a:buChar char="•"/>
            </a:pPr>
            <a:r>
              <a:rPr lang="en-US" sz="1800" dirty="0"/>
              <a:t>Considering OCB mode, it becomes mandatory</a:t>
            </a:r>
          </a:p>
          <a:p>
            <a:pPr lvl="1">
              <a:buFont typeface="Arial" panose="020B0604020202020204" pitchFamily="34" charset="0"/>
              <a:buChar char="•"/>
            </a:pPr>
            <a:r>
              <a:rPr lang="en-US" sz="1800" dirty="0"/>
              <a:t>Already accepted, it is important to make sure how to use it well for different circumstances as much as possible to achieve high throughput</a:t>
            </a:r>
          </a:p>
          <a:p>
            <a:pPr>
              <a:buFont typeface="Arial" panose="020B0604020202020204" pitchFamily="34" charset="0"/>
              <a:buChar char="•"/>
            </a:pPr>
            <a:endParaRPr lang="en-US" sz="2000"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08397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23899" y="5029200"/>
            <a:ext cx="7770813" cy="1364195"/>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C6E4555F-FE13-4D2D-8205-9AB3CD94A00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605452"/>
            <a:ext cx="4748218" cy="3617690"/>
          </a:xfrm>
          <a:prstGeom prst="rect">
            <a:avLst/>
          </a:prstGeom>
        </p:spPr>
      </p:pic>
      <p:sp>
        <p:nvSpPr>
          <p:cNvPr id="12" name="TextBox 11">
            <a:extLst>
              <a:ext uri="{FF2B5EF4-FFF2-40B4-BE49-F238E27FC236}">
                <a16:creationId xmlns:a16="http://schemas.microsoft.com/office/drawing/2014/main" id="{89D46A58-AEE0-48CA-8BDD-D0D644B1FA22}"/>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2A5DBF06-FF5D-4F0C-A4EF-650B610F6A14}"/>
              </a:ext>
            </a:extLst>
          </p:cNvPr>
          <p:cNvSpPr/>
          <p:nvPr/>
        </p:nvSpPr>
        <p:spPr>
          <a:xfrm>
            <a:off x="4883150" y="4486275"/>
            <a:ext cx="3979868" cy="307777"/>
          </a:xfrm>
          <a:prstGeom prst="rect">
            <a:avLst/>
          </a:prstGeom>
        </p:spPr>
        <p:txBody>
          <a:bodyPr wrap="square">
            <a:spAutoFit/>
          </a:bodyPr>
          <a:lstStyle/>
          <a:p>
            <a:pPr algn="ctr"/>
            <a:r>
              <a:rPr lang="en-US" sz="1400" dirty="0">
                <a:solidFill>
                  <a:schemeClr val="tx1"/>
                </a:solidFill>
              </a:rPr>
              <a:t>Opt. 2: M8 with MCS0/2/4 and M4 with MCS6/8</a:t>
            </a:r>
          </a:p>
        </p:txBody>
      </p:sp>
      <p:pic>
        <p:nvPicPr>
          <p:cNvPr id="28" name="Picture 27" descr="A close up of a map&#10;&#10;Description automatically generated">
            <a:extLst>
              <a:ext uri="{FF2B5EF4-FFF2-40B4-BE49-F238E27FC236}">
                <a16:creationId xmlns:a16="http://schemas.microsoft.com/office/drawing/2014/main" id="{5B9901B1-34D5-4642-8D70-9586935814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50" y="1638300"/>
            <a:ext cx="4655100" cy="3546742"/>
          </a:xfrm>
          <a:prstGeom prst="rect">
            <a:avLst/>
          </a:prstGeom>
        </p:spPr>
      </p:pic>
      <p:sp>
        <p:nvSpPr>
          <p:cNvPr id="29" name="Rectangle 28">
            <a:extLst>
              <a:ext uri="{FF2B5EF4-FFF2-40B4-BE49-F238E27FC236}">
                <a16:creationId xmlns:a16="http://schemas.microsoft.com/office/drawing/2014/main" id="{18D192A1-BBCE-4F44-A43F-42B6EBE79D08}"/>
              </a:ext>
            </a:extLst>
          </p:cNvPr>
          <p:cNvSpPr/>
          <p:nvPr/>
        </p:nvSpPr>
        <p:spPr>
          <a:xfrm>
            <a:off x="812508" y="4432513"/>
            <a:ext cx="3759492"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1287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Approaching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BD39697-D762-4ED3-ABB6-D3EFB2FDCAC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 y="1741205"/>
            <a:ext cx="4662017" cy="3552013"/>
          </a:xfrm>
          <a:prstGeom prst="rect">
            <a:avLst/>
          </a:prstGeom>
        </p:spPr>
      </p:pic>
      <p:pic>
        <p:nvPicPr>
          <p:cNvPr id="14" name="Picture 13" descr="A close up of a map&#10;&#10;Description automatically generated">
            <a:extLst>
              <a:ext uri="{FF2B5EF4-FFF2-40B4-BE49-F238E27FC236}">
                <a16:creationId xmlns:a16="http://schemas.microsoft.com/office/drawing/2014/main" id="{42F50465-0E5A-4E0A-B905-A404B12961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3274" y="1683704"/>
            <a:ext cx="4838700" cy="3686629"/>
          </a:xfrm>
          <a:prstGeom prst="rect">
            <a:avLst/>
          </a:prstGeom>
        </p:spPr>
      </p:pic>
      <p:sp>
        <p:nvSpPr>
          <p:cNvPr id="15" name="TextBox 14">
            <a:extLst>
              <a:ext uri="{FF2B5EF4-FFF2-40B4-BE49-F238E27FC236}">
                <a16:creationId xmlns:a16="http://schemas.microsoft.com/office/drawing/2014/main" id="{3A8A73B6-E26E-4BCB-83E5-C36BEE661153}"/>
              </a:ext>
            </a:extLst>
          </p:cNvPr>
          <p:cNvSpPr txBox="1"/>
          <p:nvPr/>
        </p:nvSpPr>
        <p:spPr>
          <a:xfrm>
            <a:off x="6554524" y="1429711"/>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4114C01E-B02E-4089-BE59-CCC0A9FCE972}"/>
              </a:ext>
            </a:extLst>
          </p:cNvPr>
          <p:cNvSpPr/>
          <p:nvPr/>
        </p:nvSpPr>
        <p:spPr>
          <a:xfrm>
            <a:off x="838634" y="4591050"/>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E93AB55F-5287-4D84-A61C-6A128C72AB5B}"/>
              </a:ext>
            </a:extLst>
          </p:cNvPr>
          <p:cNvSpPr/>
          <p:nvPr/>
        </p:nvSpPr>
        <p:spPr>
          <a:xfrm>
            <a:off x="5196901" y="4662426"/>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8" name="Content Placeholder 2">
            <a:extLst>
              <a:ext uri="{FF2B5EF4-FFF2-40B4-BE49-F238E27FC236}">
                <a16:creationId xmlns:a16="http://schemas.microsoft.com/office/drawing/2014/main" id="{B9EAFD84-8598-44D3-A042-F258B57B15F3}"/>
              </a:ext>
            </a:extLst>
          </p:cNvPr>
          <p:cNvSpPr txBox="1">
            <a:spLocks/>
          </p:cNvSpPr>
          <p:nvPr/>
        </p:nvSpPr>
        <p:spPr bwMode="auto">
          <a:xfrm>
            <a:off x="725488" y="5301044"/>
            <a:ext cx="7770813" cy="1124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better throughput </a:t>
            </a:r>
          </a:p>
          <a:p>
            <a:pPr>
              <a:buFont typeface="Arial" panose="020B0604020202020204" pitchFamily="34" charset="0"/>
              <a:buChar char="•"/>
            </a:pPr>
            <a:r>
              <a:rPr lang="en-US" sz="1600" dirty="0"/>
              <a:t>For MCS 8 with performance degradation, MCS 6 provides better throughput for around 350 bytes and around 750 bytes of PPDUs</a:t>
            </a:r>
            <a:endParaRPr lang="en-US" sz="1600" kern="0" dirty="0"/>
          </a:p>
        </p:txBody>
      </p:sp>
    </p:spTree>
    <p:extLst>
      <p:ext uri="{BB962C8B-B14F-4D97-AF65-F5344CB8AC3E}">
        <p14:creationId xmlns:p14="http://schemas.microsoft.com/office/powerpoint/2010/main" val="227640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34409" y="5219251"/>
            <a:ext cx="7770813" cy="950477"/>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077FE93-7CF8-42FD-A9D2-3BEDC5D7D9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589314"/>
            <a:ext cx="4914900" cy="3744686"/>
          </a:xfrm>
          <a:prstGeom prst="rect">
            <a:avLst/>
          </a:prstGeom>
        </p:spPr>
      </p:pic>
      <p:pic>
        <p:nvPicPr>
          <p:cNvPr id="14" name="Picture 13" descr="A close up of a map&#10;&#10;Description automatically generated">
            <a:extLst>
              <a:ext uri="{FF2B5EF4-FFF2-40B4-BE49-F238E27FC236}">
                <a16:creationId xmlns:a16="http://schemas.microsoft.com/office/drawing/2014/main" id="{EC677346-9CB2-4E70-BAB9-C9C003A7B7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38749"/>
            <a:ext cx="4786975" cy="3647219"/>
          </a:xfrm>
          <a:prstGeom prst="rect">
            <a:avLst/>
          </a:prstGeom>
        </p:spPr>
      </p:pic>
      <p:sp>
        <p:nvSpPr>
          <p:cNvPr id="15" name="TextBox 14">
            <a:extLst>
              <a:ext uri="{FF2B5EF4-FFF2-40B4-BE49-F238E27FC236}">
                <a16:creationId xmlns:a16="http://schemas.microsoft.com/office/drawing/2014/main" id="{ABCA1D2A-6FBE-44A8-A2E8-92006C56C9F7}"/>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BE9369A0-04B6-4D28-B608-8C3DAC66341B}"/>
              </a:ext>
            </a:extLst>
          </p:cNvPr>
          <p:cNvSpPr/>
          <p:nvPr/>
        </p:nvSpPr>
        <p:spPr>
          <a:xfrm>
            <a:off x="990601" y="4586779"/>
            <a:ext cx="3899390"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A4367D2D-B355-42EC-A1A7-526661CC1901}"/>
              </a:ext>
            </a:extLst>
          </p:cNvPr>
          <p:cNvSpPr/>
          <p:nvPr/>
        </p:nvSpPr>
        <p:spPr>
          <a:xfrm>
            <a:off x="5257799" y="4548679"/>
            <a:ext cx="3824779"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10021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41065" y="5113584"/>
            <a:ext cx="7770813" cy="1211016"/>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4EA8D7-624D-46BF-BD21-51B1135B37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524000"/>
            <a:ext cx="4702672" cy="3582988"/>
          </a:xfrm>
          <a:prstGeom prst="rect">
            <a:avLst/>
          </a:prstGeom>
        </p:spPr>
      </p:pic>
      <p:pic>
        <p:nvPicPr>
          <p:cNvPr id="14" name="Picture 13" descr="A close up of a map&#10;&#10;Description automatically generated">
            <a:extLst>
              <a:ext uri="{FF2B5EF4-FFF2-40B4-BE49-F238E27FC236}">
                <a16:creationId xmlns:a16="http://schemas.microsoft.com/office/drawing/2014/main" id="{3C7ABCB4-3960-4794-9C76-61DB751240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517403"/>
            <a:ext cx="4702670" cy="3582987"/>
          </a:xfrm>
          <a:prstGeom prst="rect">
            <a:avLst/>
          </a:prstGeom>
        </p:spPr>
      </p:pic>
      <p:sp>
        <p:nvSpPr>
          <p:cNvPr id="15" name="TextBox 14">
            <a:extLst>
              <a:ext uri="{FF2B5EF4-FFF2-40B4-BE49-F238E27FC236}">
                <a16:creationId xmlns:a16="http://schemas.microsoft.com/office/drawing/2014/main" id="{35EC75D8-52D6-43CE-AB33-0D0740E571E9}"/>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1CE762BC-3D17-4FD9-8AB2-B5F2B02FFB1C}"/>
              </a:ext>
            </a:extLst>
          </p:cNvPr>
          <p:cNvSpPr/>
          <p:nvPr/>
        </p:nvSpPr>
        <p:spPr>
          <a:xfrm>
            <a:off x="4970896" y="4470472"/>
            <a:ext cx="3846573"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5D2D940C-466E-480D-8E36-0A276DD1475E}"/>
              </a:ext>
            </a:extLst>
          </p:cNvPr>
          <p:cNvSpPr/>
          <p:nvPr/>
        </p:nvSpPr>
        <p:spPr>
          <a:xfrm>
            <a:off x="838634" y="4441897"/>
            <a:ext cx="3733366"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3748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err="1"/>
              <a:t>Midamble</a:t>
            </a:r>
            <a:r>
              <a:rPr lang="en-US" sz="2000" dirty="0"/>
              <a:t> structure protecting the very last data symbol from Doppler effect is preferred</a:t>
            </a:r>
          </a:p>
          <a:p>
            <a:pPr lvl="1">
              <a:buFont typeface="Arial" panose="020B0604020202020204" pitchFamily="34" charset="0"/>
              <a:buChar char="•"/>
            </a:pPr>
            <a:r>
              <a:rPr lang="en-US" sz="1800" dirty="0"/>
              <a:t>Meaningful throughput gap observed especially for 64 QAM and 256 QAM in different C2C channel models (e.g. mid-high Doppler environments). </a:t>
            </a:r>
          </a:p>
          <a:p>
            <a:pPr lvl="1">
              <a:buFont typeface="Arial" panose="020B0604020202020204" pitchFamily="34" charset="0"/>
              <a:buChar char="•"/>
            </a:pPr>
            <a:r>
              <a:rPr lang="en-US" sz="1800" dirty="0"/>
              <a:t>Barely no impact in terms of overhead</a:t>
            </a:r>
          </a:p>
          <a:p>
            <a:pPr>
              <a:buFont typeface="Arial" panose="020B0604020202020204" pitchFamily="34" charset="0"/>
              <a:buChar char="•"/>
            </a:pPr>
            <a:r>
              <a:rPr lang="en-US" sz="2000" dirty="0" err="1"/>
              <a:t>Midamble</a:t>
            </a:r>
            <a:r>
              <a:rPr lang="en-US" sz="2000" dirty="0"/>
              <a:t> periodicity with at least two values (Opt.2) provide prominent gain with 1 bit of control information overhead</a:t>
            </a:r>
          </a:p>
          <a:p>
            <a:pPr lvl="1">
              <a:buFont typeface="Arial" panose="020B0604020202020204" pitchFamily="34" charset="0"/>
              <a:buChar char="•"/>
            </a:pPr>
            <a:r>
              <a:rPr lang="en-US" sz="1800" dirty="0"/>
              <a:t>Opt. 2 shows better throughput for most SNR range with different packet length, </a:t>
            </a:r>
          </a:p>
          <a:p>
            <a:pPr lvl="2">
              <a:buFont typeface="Arial" panose="020B0604020202020204" pitchFamily="34" charset="0"/>
              <a:buChar char="•"/>
            </a:pPr>
            <a:r>
              <a:rPr lang="en-US" sz="1500" dirty="0"/>
              <a:t>For low-to-medium MCSs, M8 provides overhead advantages while M6 does not improve PER much.</a:t>
            </a:r>
          </a:p>
          <a:p>
            <a:pPr lvl="2">
              <a:buFont typeface="Arial" panose="020B0604020202020204" pitchFamily="34" charset="0"/>
              <a:buChar char="•"/>
            </a:pPr>
            <a:r>
              <a:rPr lang="en-US" sz="1500" dirty="0"/>
              <a:t>For medium-to-high MCSs, M4 results in noticeable performance gain (both throughput and PER) by compensating high Doppler effect as much as possible.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2374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C44F-8F42-4279-BB05-156E9B4FE025}"/>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94EE4F40-9311-4418-8647-AA68DD66E53B}"/>
              </a:ext>
            </a:extLst>
          </p:cNvPr>
          <p:cNvSpPr>
            <a:spLocks noGrp="1"/>
          </p:cNvSpPr>
          <p:nvPr>
            <p:ph idx="1"/>
          </p:nvPr>
        </p:nvSpPr>
        <p:spPr>
          <a:xfrm>
            <a:off x="533400" y="1894680"/>
            <a:ext cx="7770813" cy="4113213"/>
          </a:xfrm>
        </p:spPr>
        <p:txBody>
          <a:bodyPr/>
          <a:lstStyle/>
          <a:p>
            <a:pPr>
              <a:buFont typeface="Arial" panose="020B0604020202020204" pitchFamily="34" charset="0"/>
              <a:buChar char="•"/>
            </a:pPr>
            <a:r>
              <a:rPr lang="en-US" dirty="0"/>
              <a:t>Do you agree to add the following to section 3 in 11bd SFD? </a:t>
            </a:r>
          </a:p>
          <a:p>
            <a:pPr marL="400050" lvl="1" indent="0"/>
            <a:r>
              <a:rPr lang="en-US" dirty="0"/>
              <a:t>“Last </a:t>
            </a:r>
            <a:r>
              <a:rPr lang="en-US" dirty="0" err="1"/>
              <a:t>midamble</a:t>
            </a:r>
            <a:r>
              <a:rPr lang="en-US" dirty="0"/>
              <a:t> period handling rule and the corresponding Tx equation as descried below”</a:t>
            </a:r>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E5A8C0E3-9A25-4BC5-A81E-76F20AFACCE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B3B17407-EB12-4E9B-B3F0-D452CA29AE71}"/>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6" name="Object 34">
                <a:extLst>
                  <a:ext uri="{FF2B5EF4-FFF2-40B4-BE49-F238E27FC236}">
                    <a16:creationId xmlns:a16="http://schemas.microsoft.com/office/drawing/2014/main" id="{585D5DC1-EE49-4161-9C62-DE69692854F2}"/>
                  </a:ext>
                </a:extLst>
              </p:cNvPr>
              <p:cNvSpPr txBox="1"/>
              <p:nvPr/>
            </p:nvSpPr>
            <p:spPr>
              <a:xfrm>
                <a:off x="3535362" y="3911292"/>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6" name="Object 34">
                <a:extLst>
                  <a:ext uri="{FF2B5EF4-FFF2-40B4-BE49-F238E27FC236}">
                    <a16:creationId xmlns:a16="http://schemas.microsoft.com/office/drawing/2014/main" id="{585D5DC1-EE49-4161-9C62-DE69692854F2}"/>
                  </a:ext>
                </a:extLst>
              </p:cNvPr>
              <p:cNvSpPr txBox="1">
                <a:spLocks noRot="1" noChangeAspect="1" noMove="1" noResize="1" noEditPoints="1" noAdjustHandles="1" noChangeArrowheads="1" noChangeShapeType="1" noTextEdit="1"/>
              </p:cNvSpPr>
              <p:nvPr/>
            </p:nvSpPr>
            <p:spPr>
              <a:xfrm>
                <a:off x="3535362" y="3911292"/>
                <a:ext cx="2676525" cy="434975"/>
              </a:xfrm>
              <a:prstGeom prst="rect">
                <a:avLst/>
              </a:prstGeom>
              <a:blipFill>
                <a:blip r:embed="rId2"/>
                <a:stretch>
                  <a:fillRect b="-14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3EAA1DE-F370-4DD7-821C-2B43A5FC298A}"/>
              </a:ext>
            </a:extLst>
          </p:cNvPr>
          <p:cNvSpPr/>
          <p:nvPr/>
        </p:nvSpPr>
        <p:spPr>
          <a:xfrm>
            <a:off x="4114800" y="4491793"/>
            <a:ext cx="3025187" cy="338554"/>
          </a:xfrm>
          <a:prstGeom prst="rect">
            <a:avLst/>
          </a:prstGeom>
        </p:spPr>
        <p:txBody>
          <a:bodyPr wrap="none">
            <a:spAutoFit/>
          </a:bodyPr>
          <a:lstStyle/>
          <a:p>
            <a:r>
              <a:rPr lang="en-US" sz="1600" i="1" dirty="0">
                <a:solidFill>
                  <a:schemeClr val="tx1"/>
                </a:solidFill>
              </a:rPr>
              <a:t>N</a:t>
            </a:r>
            <a:r>
              <a:rPr lang="en-US" sz="1600" i="1" baseline="-25000" dirty="0">
                <a:solidFill>
                  <a:schemeClr val="tx1"/>
                </a:solidFill>
              </a:rPr>
              <a:t>SYM</a:t>
            </a:r>
            <a:r>
              <a:rPr lang="en-US" sz="1600" i="1" dirty="0">
                <a:solidFill>
                  <a:schemeClr val="tx1"/>
                </a:solidFill>
              </a:rPr>
              <a:t> </a:t>
            </a:r>
            <a:r>
              <a:rPr lang="en-US" sz="1600" dirty="0">
                <a:solidFill>
                  <a:schemeClr val="tx1"/>
                </a:solidFill>
              </a:rPr>
              <a:t>: the number of data symbols</a:t>
            </a:r>
            <a:endParaRPr lang="en-US" sz="1600" baseline="-25000" dirty="0">
              <a:solidFill>
                <a:schemeClr val="tx1"/>
              </a:solidFill>
            </a:endParaRPr>
          </a:p>
        </p:txBody>
      </p:sp>
      <p:sp>
        <p:nvSpPr>
          <p:cNvPr id="8" name="Rectangle 7">
            <a:extLst>
              <a:ext uri="{FF2B5EF4-FFF2-40B4-BE49-F238E27FC236}">
                <a16:creationId xmlns:a16="http://schemas.microsoft.com/office/drawing/2014/main" id="{1CFD02C9-89ED-4FC9-8602-48257D936523}"/>
              </a:ext>
            </a:extLst>
          </p:cNvPr>
          <p:cNvSpPr/>
          <p:nvPr/>
        </p:nvSpPr>
        <p:spPr>
          <a:xfrm>
            <a:off x="1676400" y="3459182"/>
            <a:ext cx="3506088" cy="369332"/>
          </a:xfrm>
          <a:prstGeom prst="rect">
            <a:avLst/>
          </a:prstGeom>
        </p:spPr>
        <p:txBody>
          <a:bodyPr wrap="none">
            <a:spAutoFit/>
          </a:bodyPr>
          <a:lstStyle/>
          <a:p>
            <a:r>
              <a:rPr lang="en-US" sz="1800" dirty="0">
                <a:solidFill>
                  <a:srgbClr val="000000"/>
                </a:solidFill>
                <a:latin typeface="Times New Roman" panose="02020603050405020304" pitchFamily="18" charset="0"/>
              </a:rPr>
              <a:t>The number of </a:t>
            </a:r>
            <a:r>
              <a:rPr lang="en-US" sz="1800" dirty="0" err="1">
                <a:solidFill>
                  <a:srgbClr val="000000"/>
                </a:solidFill>
                <a:latin typeface="Times New Roman" panose="02020603050405020304" pitchFamily="18" charset="0"/>
              </a:rPr>
              <a:t>midamble</a:t>
            </a:r>
            <a:r>
              <a:rPr lang="en-US" sz="1800" dirty="0">
                <a:solidFill>
                  <a:srgbClr val="000000"/>
                </a:solidFill>
                <a:latin typeface="Times New Roman" panose="02020603050405020304" pitchFamily="18" charset="0"/>
              </a:rPr>
              <a:t> periods, </a:t>
            </a:r>
            <a:endParaRPr lang="en-US" sz="1800" dirty="0"/>
          </a:p>
        </p:txBody>
      </p:sp>
    </p:spTree>
    <p:extLst>
      <p:ext uri="{BB962C8B-B14F-4D97-AF65-F5344CB8AC3E}">
        <p14:creationId xmlns:p14="http://schemas.microsoft.com/office/powerpoint/2010/main" val="112757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SP2</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“11bd PPDU shall support at least two values of </a:t>
            </a:r>
            <a:r>
              <a:rPr lang="en-US" b="0" dirty="0" err="1"/>
              <a:t>midamble</a:t>
            </a:r>
            <a:r>
              <a:rPr lang="en-US" b="0" dirty="0"/>
              <a:t> periodicity. </a:t>
            </a:r>
            <a:r>
              <a:rPr lang="en-US" dirty="0" err="1"/>
              <a:t>Midamble</a:t>
            </a:r>
            <a:r>
              <a:rPr lang="en-US" dirty="0"/>
              <a:t> periodicity is TBD.</a:t>
            </a:r>
            <a:r>
              <a:rPr lang="en-US" b="0" dirty="0"/>
              <a:t>”</a:t>
            </a:r>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53070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SP3</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a:t>
            </a:r>
            <a:r>
              <a:rPr lang="en-US" dirty="0"/>
              <a:t>11bd PPDU shall support </a:t>
            </a:r>
            <a:r>
              <a:rPr lang="en-US" dirty="0" err="1"/>
              <a:t>Midamble</a:t>
            </a:r>
            <a:r>
              <a:rPr lang="en-US" dirty="0"/>
              <a:t> periodicity indication.</a:t>
            </a:r>
            <a:endParaRPr lang="en-US" b="0" dirty="0"/>
          </a:p>
          <a:p>
            <a:pPr marL="400050" lvl="1" indent="0"/>
            <a:r>
              <a:rPr lang="en-US" dirty="0"/>
              <a:t>  Indicates the </a:t>
            </a:r>
            <a:r>
              <a:rPr lang="en-US" dirty="0" err="1"/>
              <a:t>Midamble</a:t>
            </a:r>
            <a:r>
              <a:rPr lang="en-US" dirty="0"/>
              <a:t> periodicity in number of OFDM symbols</a:t>
            </a:r>
          </a:p>
          <a:p>
            <a:pPr marL="400050" lvl="1" indent="0"/>
            <a:r>
              <a:rPr lang="en-US" dirty="0"/>
              <a:t>	 in the Data field. Set to 4 or 8</a:t>
            </a:r>
            <a:endParaRPr lang="en-US" b="0" dirty="0"/>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3356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 11-19/0514r4 Motion Booklet for IEEE 802.11 </a:t>
            </a:r>
            <a:r>
              <a:rPr lang="en-US" dirty="0" err="1"/>
              <a:t>TGbd</a:t>
            </a:r>
            <a:endParaRPr lang="en-US" dirty="0"/>
          </a:p>
          <a:p>
            <a:pPr>
              <a:buFont typeface="Arial" panose="020B0604020202020204" pitchFamily="34" charset="0"/>
              <a:buChar char="•"/>
            </a:pPr>
            <a:r>
              <a:rPr lang="en-US" dirty="0"/>
              <a:t>[2] 11-19/0685r2 </a:t>
            </a:r>
            <a:r>
              <a:rPr lang="en-US" dirty="0" err="1"/>
              <a:t>Midamble</a:t>
            </a:r>
            <a:r>
              <a:rPr lang="en-US" dirty="0"/>
              <a:t> Compression</a:t>
            </a:r>
          </a:p>
          <a:p>
            <a:pPr>
              <a:buFont typeface="Arial" panose="020B0604020202020204" pitchFamily="34" charset="0"/>
              <a:buChar char="•"/>
            </a:pPr>
            <a:r>
              <a:rPr lang="en-US" dirty="0"/>
              <a:t>[3] 11-19/0684r0 </a:t>
            </a:r>
            <a:r>
              <a:rPr lang="en-US" dirty="0" err="1"/>
              <a:t>Midamble</a:t>
            </a:r>
            <a:r>
              <a:rPr lang="en-US" dirty="0"/>
              <a:t> Periodicity</a:t>
            </a:r>
          </a:p>
          <a:p>
            <a:pPr>
              <a:buFont typeface="Arial" panose="020B0604020202020204" pitchFamily="34" charset="0"/>
              <a:buChar char="•"/>
            </a:pPr>
            <a:r>
              <a:rPr lang="en-US" dirty="0"/>
              <a:t>[4] 11-19/0740r4 </a:t>
            </a:r>
            <a:r>
              <a:rPr lang="en-US" altLang="ko-KR" dirty="0">
                <a:solidFill>
                  <a:schemeClr val="tx1"/>
                </a:solidFill>
                <a:ea typeface="굴림" panose="020B0600000101010101" pitchFamily="50" charset="-127"/>
              </a:rPr>
              <a:t>Performance evaluation of Mid-amble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9332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1 - </a:t>
            </a:r>
            <a:br>
              <a:rPr lang="en-US" dirty="0"/>
            </a:br>
            <a:r>
              <a:rPr lang="en-US" sz="2800" dirty="0" err="1"/>
              <a:t>Midamble</a:t>
            </a:r>
            <a:r>
              <a:rPr lang="en-US" sz="2800" dirty="0"/>
              <a:t> structure</a:t>
            </a:r>
            <a:br>
              <a:rPr lang="en-US" sz="2800" dirty="0"/>
            </a:br>
            <a:br>
              <a:rPr lang="en-US" dirty="0"/>
            </a:b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29</a:t>
            </a:fld>
            <a:endParaRPr lang="en-GB"/>
          </a:p>
        </p:txBody>
      </p:sp>
    </p:spTree>
    <p:extLst>
      <p:ext uri="{BB962C8B-B14F-4D97-AF65-F5344CB8AC3E}">
        <p14:creationId xmlns:p14="http://schemas.microsoft.com/office/powerpoint/2010/main" val="19745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(2/2)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dirty="0"/>
              <a:t>In this contribution, with additional simulation results on two topics below, </a:t>
            </a:r>
            <a:r>
              <a:rPr lang="en-US" dirty="0" err="1"/>
              <a:t>Midamble</a:t>
            </a:r>
            <a:r>
              <a:rPr lang="en-US" dirty="0"/>
              <a:t> is intensely taken into account to help the group make a progress this meeting.</a:t>
            </a:r>
          </a:p>
          <a:p>
            <a:pPr lvl="1">
              <a:buFont typeface="Arial" panose="020B0604020202020204" pitchFamily="34" charset="0"/>
              <a:buChar char="•"/>
            </a:pPr>
            <a:r>
              <a:rPr lang="en-US" dirty="0" err="1"/>
              <a:t>Midamble</a:t>
            </a:r>
            <a:r>
              <a:rPr lang="en-US" dirty="0"/>
              <a:t> structure</a:t>
            </a:r>
          </a:p>
          <a:p>
            <a:pPr lvl="1">
              <a:buFont typeface="Arial" panose="020B0604020202020204" pitchFamily="34" charset="0"/>
              <a:buChar char="•"/>
            </a:pPr>
            <a:r>
              <a:rPr lang="en-US" dirty="0"/>
              <a:t>The number of </a:t>
            </a:r>
            <a:r>
              <a:rPr lang="en-US" dirty="0" err="1"/>
              <a:t>Midamble</a:t>
            </a:r>
            <a:r>
              <a:rPr lang="en-US" dirty="0"/>
              <a:t> periodicity and its values</a:t>
            </a:r>
          </a:p>
          <a:p>
            <a:pPr>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8365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6" name="Picture 15" descr="A picture containing object&#10;&#10;Description automatically generated">
            <a:extLst>
              <a:ext uri="{FF2B5EF4-FFF2-40B4-BE49-F238E27FC236}">
                <a16:creationId xmlns:a16="http://schemas.microsoft.com/office/drawing/2014/main" id="{AC5DDAFD-B593-4C68-8FA3-7B9F4932F21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120" y="1447800"/>
            <a:ext cx="10068851" cy="5183187"/>
          </a:xfrm>
          <a:prstGeom prst="rect">
            <a:avLst/>
          </a:prstGeom>
        </p:spPr>
      </p:pic>
    </p:spTree>
    <p:extLst>
      <p:ext uri="{BB962C8B-B14F-4D97-AF65-F5344CB8AC3E}">
        <p14:creationId xmlns:p14="http://schemas.microsoft.com/office/powerpoint/2010/main" val="115055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C5F80A56-86DE-4455-AE1D-5EB84735DB3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429" y="1527799"/>
            <a:ext cx="10019469" cy="5157767"/>
          </a:xfrm>
          <a:prstGeom prst="rect">
            <a:avLst/>
          </a:prstGeom>
        </p:spPr>
      </p:pic>
    </p:spTree>
    <p:extLst>
      <p:ext uri="{BB962C8B-B14F-4D97-AF65-F5344CB8AC3E}">
        <p14:creationId xmlns:p14="http://schemas.microsoft.com/office/powerpoint/2010/main" val="404490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 with M4</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1" name="Picture 10" descr="A close up of a mans face&#10;&#10;Description automatically generated">
            <a:extLst>
              <a:ext uri="{FF2B5EF4-FFF2-40B4-BE49-F238E27FC236}">
                <a16:creationId xmlns:a16="http://schemas.microsoft.com/office/drawing/2014/main" id="{F75DD283-622A-4359-8A80-3D0BC42F16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878" y="1419860"/>
            <a:ext cx="9970167" cy="5132388"/>
          </a:xfrm>
          <a:prstGeom prst="rect">
            <a:avLst/>
          </a:prstGeom>
        </p:spPr>
      </p:pic>
    </p:spTree>
    <p:extLst>
      <p:ext uri="{BB962C8B-B14F-4D97-AF65-F5344CB8AC3E}">
        <p14:creationId xmlns:p14="http://schemas.microsoft.com/office/powerpoint/2010/main" val="30861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7D5F3AB2-F570-40C3-A754-5FBD7EF563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524000"/>
            <a:ext cx="9970167" cy="5132388"/>
          </a:xfrm>
          <a:prstGeom prst="rect">
            <a:avLst/>
          </a:prstGeom>
        </p:spPr>
      </p:pic>
    </p:spTree>
    <p:extLst>
      <p:ext uri="{BB962C8B-B14F-4D97-AF65-F5344CB8AC3E}">
        <p14:creationId xmlns:p14="http://schemas.microsoft.com/office/powerpoint/2010/main" val="14835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9EC207E4-9014-492A-99D1-F12D997C1CD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793" y="1609499"/>
            <a:ext cx="9473663" cy="4876800"/>
          </a:xfrm>
          <a:prstGeom prst="rect">
            <a:avLst/>
          </a:prstGeom>
        </p:spPr>
      </p:pic>
    </p:spTree>
    <p:extLst>
      <p:ext uri="{BB962C8B-B14F-4D97-AF65-F5344CB8AC3E}">
        <p14:creationId xmlns:p14="http://schemas.microsoft.com/office/powerpoint/2010/main" val="349690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a:extLst>
              <a:ext uri="{FF2B5EF4-FFF2-40B4-BE49-F238E27FC236}">
                <a16:creationId xmlns:a16="http://schemas.microsoft.com/office/drawing/2014/main" id="{48FA4516-4B3D-4D84-8EA2-118CB9C42F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19845"/>
            <a:ext cx="9588078" cy="4935698"/>
          </a:xfrm>
          <a:prstGeom prst="rect">
            <a:avLst/>
          </a:prstGeom>
        </p:spPr>
      </p:pic>
    </p:spTree>
    <p:extLst>
      <p:ext uri="{BB962C8B-B14F-4D97-AF65-F5344CB8AC3E}">
        <p14:creationId xmlns:p14="http://schemas.microsoft.com/office/powerpoint/2010/main" val="365344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text on a white background&#10;&#10;Description automatically generated">
            <a:extLst>
              <a:ext uri="{FF2B5EF4-FFF2-40B4-BE49-F238E27FC236}">
                <a16:creationId xmlns:a16="http://schemas.microsoft.com/office/drawing/2014/main" id="{BAFF8A7D-812A-46BA-859D-45E933468F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469151"/>
            <a:ext cx="9900935" cy="5096749"/>
          </a:xfrm>
          <a:prstGeom prst="rect">
            <a:avLst/>
          </a:prstGeom>
        </p:spPr>
      </p:pic>
    </p:spTree>
    <p:extLst>
      <p:ext uri="{BB962C8B-B14F-4D97-AF65-F5344CB8AC3E}">
        <p14:creationId xmlns:p14="http://schemas.microsoft.com/office/powerpoint/2010/main" val="416400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2 – </a:t>
            </a:r>
            <a:br>
              <a:rPr lang="en-US" dirty="0"/>
            </a:br>
            <a:r>
              <a:rPr lang="en-US" sz="2800" dirty="0"/>
              <a:t>The number of </a:t>
            </a:r>
            <a:r>
              <a:rPr lang="en-US" sz="2800" dirty="0" err="1"/>
              <a:t>Midamble</a:t>
            </a:r>
            <a:r>
              <a:rPr lang="en-US" sz="2800" dirty="0"/>
              <a:t> periodicity and its values</a:t>
            </a: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65767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616783F-E6C2-4CA5-834B-DB732F0273A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893888"/>
            <a:ext cx="5302746" cy="4040187"/>
          </a:xfrm>
          <a:prstGeom prst="rect">
            <a:avLst/>
          </a:prstGeom>
        </p:spPr>
      </p:pic>
      <p:pic>
        <p:nvPicPr>
          <p:cNvPr id="11" name="Picture 10" descr="A close up of a map&#10;&#10;Description automatically generated">
            <a:extLst>
              <a:ext uri="{FF2B5EF4-FFF2-40B4-BE49-F238E27FC236}">
                <a16:creationId xmlns:a16="http://schemas.microsoft.com/office/drawing/2014/main" id="{9D38342E-7BF8-469F-BC4F-AA4DD6282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244" y="1906544"/>
            <a:ext cx="5302745" cy="4040187"/>
          </a:xfrm>
          <a:prstGeom prst="rect">
            <a:avLst/>
          </a:prstGeom>
        </p:spPr>
      </p:pic>
    </p:spTree>
    <p:extLst>
      <p:ext uri="{BB962C8B-B14F-4D97-AF65-F5344CB8AC3E}">
        <p14:creationId xmlns:p14="http://schemas.microsoft.com/office/powerpoint/2010/main" val="252766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7F414A21-E27E-4E4E-99B0-FD478A938C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538" y="1803626"/>
            <a:ext cx="5133679" cy="3911374"/>
          </a:xfrm>
          <a:prstGeom prst="rect">
            <a:avLst/>
          </a:prstGeom>
        </p:spPr>
      </p:pic>
      <p:pic>
        <p:nvPicPr>
          <p:cNvPr id="7" name="Picture 6" descr="A close up of a map&#10;&#10;Description automatically generated">
            <a:extLst>
              <a:ext uri="{FF2B5EF4-FFF2-40B4-BE49-F238E27FC236}">
                <a16:creationId xmlns:a16="http://schemas.microsoft.com/office/drawing/2014/main" id="{A1CBAEB8-DE4E-42A3-A63D-D7283EECCF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765526"/>
            <a:ext cx="5152727" cy="3925887"/>
          </a:xfrm>
          <a:prstGeom prst="rect">
            <a:avLst/>
          </a:prstGeom>
        </p:spPr>
      </p:pic>
    </p:spTree>
    <p:extLst>
      <p:ext uri="{BB962C8B-B14F-4D97-AF65-F5344CB8AC3E}">
        <p14:creationId xmlns:p14="http://schemas.microsoft.com/office/powerpoint/2010/main" val="190776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93F0-8040-45AB-91A0-2776DE5EDD35}"/>
              </a:ext>
            </a:extLst>
          </p:cNvPr>
          <p:cNvSpPr>
            <a:spLocks noGrp="1"/>
          </p:cNvSpPr>
          <p:nvPr>
            <p:ph type="title"/>
          </p:nvPr>
        </p:nvSpPr>
        <p:spPr/>
        <p:txBody>
          <a:bodyPr/>
          <a:lstStyle/>
          <a:p>
            <a:r>
              <a:rPr lang="en-US" dirty="0" err="1"/>
              <a:t>Midamble</a:t>
            </a:r>
            <a:r>
              <a:rPr lang="en-US" dirty="0"/>
              <a:t> Structure 1/2</a:t>
            </a:r>
          </a:p>
        </p:txBody>
      </p:sp>
      <p:sp>
        <p:nvSpPr>
          <p:cNvPr id="3" name="Content Placeholder 2">
            <a:extLst>
              <a:ext uri="{FF2B5EF4-FFF2-40B4-BE49-F238E27FC236}">
                <a16:creationId xmlns:a16="http://schemas.microsoft.com/office/drawing/2014/main" id="{9DBFDFDD-E70C-4162-B58F-58C8758951CF}"/>
              </a:ext>
            </a:extLst>
          </p:cNvPr>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Given </a:t>
            </a:r>
            <a:r>
              <a:rPr lang="en-US" sz="2000" dirty="0" err="1"/>
              <a:t>Midamble</a:t>
            </a:r>
            <a:r>
              <a:rPr lang="en-US" sz="2000" dirty="0"/>
              <a:t> is a valuable candidate to mitigate Doppler effect, it needs to get </a:t>
            </a:r>
            <a:r>
              <a:rPr lang="en-US" sz="2000" dirty="0" err="1"/>
              <a:t>Midamble</a:t>
            </a:r>
            <a:r>
              <a:rPr lang="en-US" sz="2000" dirty="0"/>
              <a:t> structure clarified.</a:t>
            </a:r>
          </a:p>
          <a:p>
            <a:pPr>
              <a:buFont typeface="Arial" panose="020B0604020202020204" pitchFamily="34" charset="0"/>
              <a:buChar char="•"/>
            </a:pPr>
            <a:r>
              <a:rPr lang="en-US" sz="2000" dirty="0"/>
              <a:t>In 11ax,  when there is only one residue data symbol over the last </a:t>
            </a:r>
            <a:r>
              <a:rPr lang="en-US" sz="2000" dirty="0" err="1"/>
              <a:t>midamble</a:t>
            </a:r>
            <a:r>
              <a:rPr lang="en-US" sz="2000" dirty="0"/>
              <a:t> period, it does not insert the last </a:t>
            </a:r>
            <a:r>
              <a:rPr lang="en-US" sz="2000" dirty="0" err="1"/>
              <a:t>midamble</a:t>
            </a:r>
            <a:r>
              <a:rPr lang="en-US" sz="2000" dirty="0"/>
              <a:t>.</a:t>
            </a:r>
          </a:p>
          <a:p>
            <a:pPr lvl="1">
              <a:buFont typeface="Arial" panose="020B0604020202020204" pitchFamily="34" charset="0"/>
              <a:buChar char="•"/>
            </a:pPr>
            <a:r>
              <a:rPr lang="en-US" sz="1800" dirty="0"/>
              <a:t>Assuming the number of information bits in the last symbol is small (e.g. data rate is low), inserting the </a:t>
            </a:r>
            <a:r>
              <a:rPr lang="en-US" sz="1800" dirty="0" err="1"/>
              <a:t>midamble</a:t>
            </a:r>
            <a:r>
              <a:rPr lang="en-US" sz="1800" dirty="0"/>
              <a:t> may reduce the efficiency while not improving the PER much.</a:t>
            </a:r>
          </a:p>
          <a:p>
            <a:pPr lvl="1">
              <a:buFont typeface="Arial" panose="020B0604020202020204" pitchFamily="34" charset="0"/>
              <a:buChar char="•"/>
            </a:pPr>
            <a:r>
              <a:rPr lang="en-US" sz="1800" dirty="0"/>
              <a:t>The number of </a:t>
            </a:r>
            <a:r>
              <a:rPr lang="en-US" sz="1800" dirty="0" err="1"/>
              <a:t>Midamble</a:t>
            </a:r>
            <a:r>
              <a:rPr lang="en-US" sz="1800" dirty="0"/>
              <a:t> periods, </a:t>
            </a:r>
          </a:p>
          <a:p>
            <a:pPr lvl="1">
              <a:buFont typeface="Arial" panose="020B0604020202020204" pitchFamily="34" charset="0"/>
              <a:buChar char="•"/>
            </a:pPr>
            <a:endParaRPr lang="en-US" sz="1600" dirty="0"/>
          </a:p>
          <a:p>
            <a:pPr marL="0" indent="0"/>
            <a:endParaRPr lang="en-US" sz="2000" dirty="0"/>
          </a:p>
          <a:p>
            <a:pPr>
              <a:buFont typeface="Arial" panose="020B0604020202020204" pitchFamily="34" charset="0"/>
              <a:buChar char="•"/>
            </a:pPr>
            <a:endParaRPr lang="en-US" sz="11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7560CCC-A44F-4844-858A-E99C4E79259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26FA6ED4-891C-452E-A8D2-2225601C470E}"/>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7EC05BEC-4E1A-4F59-9DE4-E44E8F7E3BDC}"/>
                  </a:ext>
                </a:extLst>
              </p:cNvPr>
              <p:cNvSpPr txBox="1"/>
              <p:nvPr/>
            </p:nvSpPr>
            <p:spPr>
              <a:xfrm>
                <a:off x="3054516" y="4593912"/>
                <a:ext cx="3895562" cy="7945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𝑀𝐴</m:t>
                          </m:r>
                        </m:sub>
                      </m:sSub>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max</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0,</m:t>
                              </m:r>
                              <m:d>
                                <m:dPr>
                                  <m:begChr m:val="⌈"/>
                                  <m:endChr m:val="⌉"/>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𝑆𝑌𝑀</m:t>
                                          </m:r>
                                        </m:sub>
                                      </m:sSub>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𝑀</m:t>
                                      </m:r>
                                    </m:den>
                                  </m:f>
                                </m:e>
                              </m:d>
                              <m:r>
                                <a:rPr lang="en-US" sz="1600" i="1">
                                  <a:solidFill>
                                    <a:srgbClr val="000000"/>
                                  </a:solidFill>
                                  <a:latin typeface="Cambria Math" panose="02040503050406030204" pitchFamily="18" charset="0"/>
                                </a:rPr>
                                <m:t>−1</m:t>
                              </m:r>
                            </m:e>
                          </m:d>
                        </m:e>
                      </m:func>
                    </m:oMath>
                  </m:oMathPara>
                </a14:m>
                <a:endParaRPr lang="en-US" sz="1050" dirty="0"/>
              </a:p>
            </p:txBody>
          </p:sp>
        </mc:Choice>
        <mc:Fallback xmlns="">
          <p:sp>
            <p:nvSpPr>
              <p:cNvPr id="28" name="Object 27">
                <a:extLst>
                  <a:ext uri="{FF2B5EF4-FFF2-40B4-BE49-F238E27FC236}">
                    <a16:creationId xmlns:a16="http://schemas.microsoft.com/office/drawing/2014/main" id="{7EC05BEC-4E1A-4F59-9DE4-E44E8F7E3BDC}"/>
                  </a:ext>
                </a:extLst>
              </p:cNvPr>
              <p:cNvSpPr txBox="1">
                <a:spLocks noRot="1" noChangeAspect="1" noMove="1" noResize="1" noEditPoints="1" noAdjustHandles="1" noChangeArrowheads="1" noChangeShapeType="1" noTextEdit="1"/>
              </p:cNvSpPr>
              <p:nvPr/>
            </p:nvSpPr>
            <p:spPr>
              <a:xfrm>
                <a:off x="3054516" y="4593912"/>
                <a:ext cx="3895562" cy="794518"/>
              </a:xfrm>
              <a:prstGeom prst="rect">
                <a:avLst/>
              </a:prstGeom>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1F91ABD8-FE0A-4E3B-8873-20D136AE8B3F}"/>
              </a:ext>
            </a:extLst>
          </p:cNvPr>
          <p:cNvGrpSpPr/>
          <p:nvPr/>
        </p:nvGrpSpPr>
        <p:grpSpPr>
          <a:xfrm>
            <a:off x="886976" y="5341043"/>
            <a:ext cx="7073347" cy="846755"/>
            <a:chOff x="105926" y="4222906"/>
            <a:chExt cx="7073347" cy="846755"/>
          </a:xfrm>
        </p:grpSpPr>
        <p:sp>
          <p:nvSpPr>
            <p:cNvPr id="14" name="TextBox 13">
              <a:extLst>
                <a:ext uri="{FF2B5EF4-FFF2-40B4-BE49-F238E27FC236}">
                  <a16:creationId xmlns:a16="http://schemas.microsoft.com/office/drawing/2014/main" id="{892A1885-3C20-4693-A393-745B80BDF396}"/>
                </a:ext>
              </a:extLst>
            </p:cNvPr>
            <p:cNvSpPr txBox="1"/>
            <p:nvPr/>
          </p:nvSpPr>
          <p:spPr>
            <a:xfrm>
              <a:off x="105926" y="4252053"/>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15" name="TextBox 14">
              <a:extLst>
                <a:ext uri="{FF2B5EF4-FFF2-40B4-BE49-F238E27FC236}">
                  <a16:creationId xmlns:a16="http://schemas.microsoft.com/office/drawing/2014/main" id="{CEECC812-7AE6-49D4-8DCA-93A0CE5711C8}"/>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18" name="Group 17">
              <a:extLst>
                <a:ext uri="{FF2B5EF4-FFF2-40B4-BE49-F238E27FC236}">
                  <a16:creationId xmlns:a16="http://schemas.microsoft.com/office/drawing/2014/main" id="{F6699278-542A-4D8F-BABD-6FE0DCC3169C}"/>
                </a:ext>
              </a:extLst>
            </p:cNvPr>
            <p:cNvGrpSpPr/>
            <p:nvPr/>
          </p:nvGrpSpPr>
          <p:grpSpPr>
            <a:xfrm>
              <a:off x="2298761" y="4743925"/>
              <a:ext cx="4880512" cy="325736"/>
              <a:chOff x="783069" y="4370323"/>
              <a:chExt cx="6539346" cy="406400"/>
            </a:xfrm>
          </p:grpSpPr>
          <p:sp>
            <p:nvSpPr>
              <p:cNvPr id="8" name="Rectangle 7">
                <a:extLst>
                  <a:ext uri="{FF2B5EF4-FFF2-40B4-BE49-F238E27FC236}">
                    <a16:creationId xmlns:a16="http://schemas.microsoft.com/office/drawing/2014/main" id="{663F6D43-A56D-4F12-9CA0-AEE89969C0F2}"/>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9" name="Rectangle 8">
                <a:extLst>
                  <a:ext uri="{FF2B5EF4-FFF2-40B4-BE49-F238E27FC236}">
                    <a16:creationId xmlns:a16="http://schemas.microsoft.com/office/drawing/2014/main" id="{4EF53B31-28A3-4810-88D1-4E54AD20D5CA}"/>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10" name="Rectangle 9">
                <a:extLst>
                  <a:ext uri="{FF2B5EF4-FFF2-40B4-BE49-F238E27FC236}">
                    <a16:creationId xmlns:a16="http://schemas.microsoft.com/office/drawing/2014/main" id="{4498E3AB-E670-42AE-950A-97F155ED7562}"/>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11" name="Rectangle 10">
                <a:extLst>
                  <a:ext uri="{FF2B5EF4-FFF2-40B4-BE49-F238E27FC236}">
                    <a16:creationId xmlns:a16="http://schemas.microsoft.com/office/drawing/2014/main" id="{DE33B0A5-3720-4E3D-9E53-B89BDDA3A864}"/>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12" name="Rectangle 11">
                <a:extLst>
                  <a:ext uri="{FF2B5EF4-FFF2-40B4-BE49-F238E27FC236}">
                    <a16:creationId xmlns:a16="http://schemas.microsoft.com/office/drawing/2014/main" id="{BA11F4AE-2AF1-4002-AB34-00E091319DD6}"/>
                  </a:ext>
                </a:extLst>
              </p:cNvPr>
              <p:cNvSpPr/>
              <p:nvPr/>
            </p:nvSpPr>
            <p:spPr>
              <a:xfrm>
                <a:off x="6232524"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sp>
            <p:nvSpPr>
              <p:cNvPr id="17" name="Rectangle 16">
                <a:extLst>
                  <a:ext uri="{FF2B5EF4-FFF2-40B4-BE49-F238E27FC236}">
                    <a16:creationId xmlns:a16="http://schemas.microsoft.com/office/drawing/2014/main" id="{5F0B51F5-83BD-4417-A2B4-89ED9ED26F59}"/>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grpSp>
        <p:sp>
          <p:nvSpPr>
            <p:cNvPr id="19" name="TextBox 18">
              <a:extLst>
                <a:ext uri="{FF2B5EF4-FFF2-40B4-BE49-F238E27FC236}">
                  <a16:creationId xmlns:a16="http://schemas.microsoft.com/office/drawing/2014/main" id="{206C7C25-56DC-4E4C-9E84-B9C86EE200CF}"/>
                </a:ext>
              </a:extLst>
            </p:cNvPr>
            <p:cNvSpPr txBox="1"/>
            <p:nvPr/>
          </p:nvSpPr>
          <p:spPr>
            <a:xfrm>
              <a:off x="3408303" y="4222906"/>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grpSp>
      <p:sp>
        <p:nvSpPr>
          <p:cNvPr id="36" name="Rectangle 35">
            <a:extLst>
              <a:ext uri="{FF2B5EF4-FFF2-40B4-BE49-F238E27FC236}">
                <a16:creationId xmlns:a16="http://schemas.microsoft.com/office/drawing/2014/main" id="{2AE01169-C0DE-4A17-9F86-0F0510A31B46}"/>
              </a:ext>
            </a:extLst>
          </p:cNvPr>
          <p:cNvSpPr/>
          <p:nvPr/>
        </p:nvSpPr>
        <p:spPr>
          <a:xfrm>
            <a:off x="5989375" y="5048608"/>
            <a:ext cx="2315057" cy="276999"/>
          </a:xfrm>
          <a:prstGeom prst="rect">
            <a:avLst/>
          </a:prstGeom>
        </p:spPr>
        <p:txBody>
          <a:bodyPr wrap="none">
            <a:spAutoFit/>
          </a:bodyPr>
          <a:lstStyle/>
          <a:p>
            <a:r>
              <a:rPr lang="en-US" sz="1200" i="1" dirty="0">
                <a:solidFill>
                  <a:schemeClr val="tx1"/>
                </a:solidFill>
              </a:rPr>
              <a:t>N</a:t>
            </a:r>
            <a:r>
              <a:rPr lang="en-US" sz="1200" i="1" baseline="-25000" dirty="0">
                <a:solidFill>
                  <a:schemeClr val="tx1"/>
                </a:solidFill>
              </a:rPr>
              <a:t>SYM</a:t>
            </a:r>
            <a:r>
              <a:rPr lang="en-US" sz="1200" i="1" dirty="0">
                <a:solidFill>
                  <a:schemeClr val="tx1"/>
                </a:solidFill>
              </a:rPr>
              <a:t> </a:t>
            </a:r>
            <a:r>
              <a:rPr lang="en-US" sz="1200" dirty="0">
                <a:solidFill>
                  <a:schemeClr val="tx1"/>
                </a:solidFill>
              </a:rPr>
              <a:t>: the number of data symbols</a:t>
            </a:r>
            <a:endParaRPr lang="en-US" sz="1200" baseline="-25000" dirty="0">
              <a:solidFill>
                <a:schemeClr val="tx1"/>
              </a:solidFill>
            </a:endParaRPr>
          </a:p>
        </p:txBody>
      </p:sp>
      <p:sp>
        <p:nvSpPr>
          <p:cNvPr id="6" name="Right Brace 5">
            <a:extLst>
              <a:ext uri="{FF2B5EF4-FFF2-40B4-BE49-F238E27FC236}">
                <a16:creationId xmlns:a16="http://schemas.microsoft.com/office/drawing/2014/main" id="{D6C7D924-AA87-4AAC-AD1D-23574E55B673}"/>
              </a:ext>
            </a:extLst>
          </p:cNvPr>
          <p:cNvSpPr/>
          <p:nvPr/>
        </p:nvSpPr>
        <p:spPr bwMode="auto">
          <a:xfrm rot="16200000">
            <a:off x="5369492" y="3252240"/>
            <a:ext cx="322641" cy="4880513"/>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7564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5C665715-CF8B-4E42-BBDC-C98D6AD265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739901"/>
            <a:ext cx="5234941" cy="3988527"/>
          </a:xfrm>
          <a:prstGeom prst="rect">
            <a:avLst/>
          </a:prstGeom>
        </p:spPr>
      </p:pic>
      <p:pic>
        <p:nvPicPr>
          <p:cNvPr id="8" name="Picture 7" descr="A close up of a map&#10;&#10;Description automatically generated">
            <a:extLst>
              <a:ext uri="{FF2B5EF4-FFF2-40B4-BE49-F238E27FC236}">
                <a16:creationId xmlns:a16="http://schemas.microsoft.com/office/drawing/2014/main" id="{680FCDC2-C62C-4ECE-AB32-FD2762A347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3154" y="1768476"/>
            <a:ext cx="5132846" cy="3910740"/>
          </a:xfrm>
          <a:prstGeom prst="rect">
            <a:avLst/>
          </a:prstGeom>
        </p:spPr>
      </p:pic>
    </p:spTree>
    <p:extLst>
      <p:ext uri="{BB962C8B-B14F-4D97-AF65-F5344CB8AC3E}">
        <p14:creationId xmlns:p14="http://schemas.microsoft.com/office/powerpoint/2010/main" val="4199297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2" name="Picture 11" descr="A close up of a map&#10;&#10;Description automatically generated">
            <a:extLst>
              <a:ext uri="{FF2B5EF4-FFF2-40B4-BE49-F238E27FC236}">
                <a16:creationId xmlns:a16="http://schemas.microsoft.com/office/drawing/2014/main" id="{3ACAC65C-8DB6-40FF-8508-47737FF419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906509"/>
            <a:ext cx="5219698" cy="3976913"/>
          </a:xfrm>
          <a:prstGeom prst="rect">
            <a:avLst/>
          </a:prstGeom>
        </p:spPr>
      </p:pic>
      <p:pic>
        <p:nvPicPr>
          <p:cNvPr id="16" name="Picture 15" descr="A close up of a map&#10;&#10;Description automatically generated">
            <a:extLst>
              <a:ext uri="{FF2B5EF4-FFF2-40B4-BE49-F238E27FC236}">
                <a16:creationId xmlns:a16="http://schemas.microsoft.com/office/drawing/2014/main" id="{6E25E5D6-A655-44D0-9193-69E014A2DC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906509"/>
            <a:ext cx="5219700" cy="3976914"/>
          </a:xfrm>
          <a:prstGeom prst="rect">
            <a:avLst/>
          </a:prstGeom>
        </p:spPr>
      </p:pic>
    </p:spTree>
    <p:extLst>
      <p:ext uri="{BB962C8B-B14F-4D97-AF65-F5344CB8AC3E}">
        <p14:creationId xmlns:p14="http://schemas.microsoft.com/office/powerpoint/2010/main" val="251321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B3773C04-1FB3-48F6-8211-63ED330714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250" y="1924261"/>
            <a:ext cx="5092200" cy="3879772"/>
          </a:xfrm>
          <a:prstGeom prst="rect">
            <a:avLst/>
          </a:prstGeom>
        </p:spPr>
      </p:pic>
      <p:pic>
        <p:nvPicPr>
          <p:cNvPr id="7" name="Picture 6" descr="A close up of a map&#10;&#10;Description automatically generated">
            <a:extLst>
              <a:ext uri="{FF2B5EF4-FFF2-40B4-BE49-F238E27FC236}">
                <a16:creationId xmlns:a16="http://schemas.microsoft.com/office/drawing/2014/main" id="{BEBFC57D-B2EF-4166-A077-D7FB395B3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1857586"/>
            <a:ext cx="5181600" cy="3947886"/>
          </a:xfrm>
          <a:prstGeom prst="rect">
            <a:avLst/>
          </a:prstGeom>
        </p:spPr>
      </p:pic>
    </p:spTree>
    <p:extLst>
      <p:ext uri="{BB962C8B-B14F-4D97-AF65-F5344CB8AC3E}">
        <p14:creationId xmlns:p14="http://schemas.microsoft.com/office/powerpoint/2010/main" val="3389673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8C48E850-4CE8-46CD-8091-5579152A604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58" y="1829250"/>
            <a:ext cx="5200058" cy="3961949"/>
          </a:xfrm>
          <a:prstGeom prst="rect">
            <a:avLst/>
          </a:prstGeom>
        </p:spPr>
      </p:pic>
      <p:pic>
        <p:nvPicPr>
          <p:cNvPr id="7" name="Picture 6" descr="A close up of a map&#10;&#10;Description automatically generated">
            <a:extLst>
              <a:ext uri="{FF2B5EF4-FFF2-40B4-BE49-F238E27FC236}">
                <a16:creationId xmlns:a16="http://schemas.microsoft.com/office/drawing/2014/main" id="{18214CFD-6DCF-47E6-B72B-658081A845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770063"/>
            <a:ext cx="5200058" cy="3961950"/>
          </a:xfrm>
          <a:prstGeom prst="rect">
            <a:avLst/>
          </a:prstGeom>
        </p:spPr>
      </p:pic>
    </p:spTree>
    <p:extLst>
      <p:ext uri="{BB962C8B-B14F-4D97-AF65-F5344CB8AC3E}">
        <p14:creationId xmlns:p14="http://schemas.microsoft.com/office/powerpoint/2010/main" val="357641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21" name="Picture 20" descr="A close up of a map&#10;&#10;Description automatically generated">
            <a:extLst>
              <a:ext uri="{FF2B5EF4-FFF2-40B4-BE49-F238E27FC236}">
                <a16:creationId xmlns:a16="http://schemas.microsoft.com/office/drawing/2014/main" id="{E09B0A11-2F6C-4EB6-9193-5DD39E5A9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781175"/>
            <a:ext cx="5104697" cy="3889293"/>
          </a:xfrm>
          <a:prstGeom prst="rect">
            <a:avLst/>
          </a:prstGeom>
        </p:spPr>
      </p:pic>
      <p:pic>
        <p:nvPicPr>
          <p:cNvPr id="22" name="Picture 21" descr="A close up of a map&#10;&#10;Description automatically generated">
            <a:extLst>
              <a:ext uri="{FF2B5EF4-FFF2-40B4-BE49-F238E27FC236}">
                <a16:creationId xmlns:a16="http://schemas.microsoft.com/office/drawing/2014/main" id="{24846BE3-DCA8-4E8C-95AA-2B57A72E7B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3333" y="1752600"/>
            <a:ext cx="5142201" cy="3917868"/>
          </a:xfrm>
          <a:prstGeom prst="rect">
            <a:avLst/>
          </a:prstGeom>
        </p:spPr>
      </p:pic>
    </p:spTree>
    <p:extLst>
      <p:ext uri="{BB962C8B-B14F-4D97-AF65-F5344CB8AC3E}">
        <p14:creationId xmlns:p14="http://schemas.microsoft.com/office/powerpoint/2010/main" val="5536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6AEC-F3D6-43DE-BB32-3E0B330EECF7}"/>
              </a:ext>
            </a:extLst>
          </p:cNvPr>
          <p:cNvSpPr>
            <a:spLocks noGrp="1"/>
          </p:cNvSpPr>
          <p:nvPr>
            <p:ph type="title"/>
          </p:nvPr>
        </p:nvSpPr>
        <p:spPr/>
        <p:txBody>
          <a:bodyPr/>
          <a:lstStyle/>
          <a:p>
            <a:r>
              <a:rPr lang="en-US" dirty="0" err="1"/>
              <a:t>Midamble</a:t>
            </a:r>
            <a:r>
              <a:rPr lang="en-US" dirty="0"/>
              <a:t> Structure 2/2</a:t>
            </a:r>
          </a:p>
        </p:txBody>
      </p:sp>
      <p:sp>
        <p:nvSpPr>
          <p:cNvPr id="3" name="Content Placeholder 2">
            <a:extLst>
              <a:ext uri="{FF2B5EF4-FFF2-40B4-BE49-F238E27FC236}">
                <a16:creationId xmlns:a16="http://schemas.microsoft.com/office/drawing/2014/main" id="{CF4481A9-32C1-4B2C-92A9-ACD172A18425}"/>
              </a:ext>
            </a:extLst>
          </p:cNvPr>
          <p:cNvSpPr>
            <a:spLocks noGrp="1"/>
          </p:cNvSpPr>
          <p:nvPr>
            <p:ph idx="1"/>
          </p:nvPr>
        </p:nvSpPr>
        <p:spPr/>
        <p:txBody>
          <a:bodyPr/>
          <a:lstStyle/>
          <a:p>
            <a:pPr>
              <a:buFont typeface="Arial" panose="020B0604020202020204" pitchFamily="34" charset="0"/>
              <a:buChar char="•"/>
            </a:pPr>
            <a:r>
              <a:rPr lang="en-US" sz="2000" dirty="0"/>
              <a:t>However, different from 11ax channel circumstance, since NGV considers high Doppler effect more seriously, the impact of this final touch needs to be verified based on simulation results.</a:t>
            </a:r>
            <a:endParaRPr lang="en-US" sz="1800" dirty="0"/>
          </a:p>
          <a:p>
            <a:pPr>
              <a:buFont typeface="Arial" panose="020B0604020202020204" pitchFamily="34" charset="0"/>
              <a:buChar char="•"/>
            </a:pPr>
            <a:r>
              <a:rPr lang="en-US" sz="2000" dirty="0"/>
              <a:t>Propose the way not to ignore Doppler impact onto the very last one data symbol</a:t>
            </a:r>
          </a:p>
          <a:p>
            <a:pPr lvl="1">
              <a:buFont typeface="Arial" panose="020B0604020202020204" pitchFamily="34" charset="0"/>
              <a:buChar char="•"/>
            </a:pPr>
            <a:r>
              <a:rPr lang="en-US" sz="1800" dirty="0"/>
              <a:t>The number of </a:t>
            </a:r>
            <a:r>
              <a:rPr lang="en-US" sz="1800" dirty="0" err="1"/>
              <a:t>Midamble</a:t>
            </a:r>
            <a:r>
              <a:rPr lang="en-US" sz="1800" dirty="0"/>
              <a:t> period, </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5C30B42-408A-4050-A9BF-4A348E5FFD0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BF3ABEB-BFBE-45BA-A800-8F4E313B83ED}"/>
              </a:ext>
            </a:extLst>
          </p:cNvPr>
          <p:cNvSpPr>
            <a:spLocks noGrp="1"/>
          </p:cNvSpPr>
          <p:nvPr>
            <p:ph type="ftr" idx="14"/>
          </p:nvPr>
        </p:nvSpPr>
        <p:spPr/>
        <p:txBody>
          <a:bodyPr/>
          <a:lstStyle/>
          <a:p>
            <a:r>
              <a:rPr lang="en-GB"/>
              <a:t>Yujin Noh, Newracom</a:t>
            </a:r>
            <a:endParaRPr lang="en-GB" dirty="0"/>
          </a:p>
        </p:txBody>
      </p:sp>
      <p:grpSp>
        <p:nvGrpSpPr>
          <p:cNvPr id="24" name="Group 23">
            <a:extLst>
              <a:ext uri="{FF2B5EF4-FFF2-40B4-BE49-F238E27FC236}">
                <a16:creationId xmlns:a16="http://schemas.microsoft.com/office/drawing/2014/main" id="{AD8A02AD-BF9F-468F-9F78-986C60462698}"/>
              </a:ext>
            </a:extLst>
          </p:cNvPr>
          <p:cNvGrpSpPr/>
          <p:nvPr/>
        </p:nvGrpSpPr>
        <p:grpSpPr>
          <a:xfrm>
            <a:off x="1066800" y="4863659"/>
            <a:ext cx="7325942" cy="761518"/>
            <a:chOff x="666750" y="4308142"/>
            <a:chExt cx="7325942" cy="761518"/>
          </a:xfrm>
        </p:grpSpPr>
        <p:sp>
          <p:nvSpPr>
            <p:cNvPr id="25" name="TextBox 24">
              <a:extLst>
                <a:ext uri="{FF2B5EF4-FFF2-40B4-BE49-F238E27FC236}">
                  <a16:creationId xmlns:a16="http://schemas.microsoft.com/office/drawing/2014/main" id="{360C26AE-63E8-4B27-82B8-F2D4993D45C3}"/>
                </a:ext>
              </a:extLst>
            </p:cNvPr>
            <p:cNvSpPr txBox="1"/>
            <p:nvPr/>
          </p:nvSpPr>
          <p:spPr>
            <a:xfrm>
              <a:off x="666750" y="4308142"/>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26" name="TextBox 25">
              <a:extLst>
                <a:ext uri="{FF2B5EF4-FFF2-40B4-BE49-F238E27FC236}">
                  <a16:creationId xmlns:a16="http://schemas.microsoft.com/office/drawing/2014/main" id="{E5AD4645-E42F-4001-9624-C3F4803AD3EA}"/>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27" name="Group 26">
              <a:extLst>
                <a:ext uri="{FF2B5EF4-FFF2-40B4-BE49-F238E27FC236}">
                  <a16:creationId xmlns:a16="http://schemas.microsoft.com/office/drawing/2014/main" id="{91BC82AD-38D3-4E48-A705-D4AC61B9E034}"/>
                </a:ext>
              </a:extLst>
            </p:cNvPr>
            <p:cNvGrpSpPr/>
            <p:nvPr/>
          </p:nvGrpSpPr>
          <p:grpSpPr>
            <a:xfrm>
              <a:off x="2298761" y="4743904"/>
              <a:ext cx="5693931" cy="325756"/>
              <a:chOff x="783069" y="4370298"/>
              <a:chExt cx="7629238" cy="406425"/>
            </a:xfrm>
          </p:grpSpPr>
          <p:sp>
            <p:nvSpPr>
              <p:cNvPr id="28" name="Rectangle 27">
                <a:extLst>
                  <a:ext uri="{FF2B5EF4-FFF2-40B4-BE49-F238E27FC236}">
                    <a16:creationId xmlns:a16="http://schemas.microsoft.com/office/drawing/2014/main" id="{EDC85B1F-3109-46C6-BB5F-1A91EB377591}"/>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29" name="Rectangle 28">
                <a:extLst>
                  <a:ext uri="{FF2B5EF4-FFF2-40B4-BE49-F238E27FC236}">
                    <a16:creationId xmlns:a16="http://schemas.microsoft.com/office/drawing/2014/main" id="{7BF4ED51-948B-44E3-9103-067CC3F7325E}"/>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30" name="Rectangle 29">
                <a:extLst>
                  <a:ext uri="{FF2B5EF4-FFF2-40B4-BE49-F238E27FC236}">
                    <a16:creationId xmlns:a16="http://schemas.microsoft.com/office/drawing/2014/main" id="{16EC9E19-F91C-4FB5-B03D-2F62B8B6FE56}"/>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31" name="Rectangle 30">
                <a:extLst>
                  <a:ext uri="{FF2B5EF4-FFF2-40B4-BE49-F238E27FC236}">
                    <a16:creationId xmlns:a16="http://schemas.microsoft.com/office/drawing/2014/main" id="{141C8123-D5BE-4033-A0A6-04B4A413215B}"/>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32" name="Rectangle 31">
                <a:extLst>
                  <a:ext uri="{FF2B5EF4-FFF2-40B4-BE49-F238E27FC236}">
                    <a16:creationId xmlns:a16="http://schemas.microsoft.com/office/drawing/2014/main" id="{F891455B-1220-4527-A0BD-D960739A91FC}"/>
                  </a:ext>
                </a:extLst>
              </p:cNvPr>
              <p:cNvSpPr/>
              <p:nvPr/>
            </p:nvSpPr>
            <p:spPr>
              <a:xfrm>
                <a:off x="6232524"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3" name="Rectangle 32">
                <a:extLst>
                  <a:ext uri="{FF2B5EF4-FFF2-40B4-BE49-F238E27FC236}">
                    <a16:creationId xmlns:a16="http://schemas.microsoft.com/office/drawing/2014/main" id="{958C9E53-EA22-466E-ABA9-587DFAE96ECA}"/>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4" name="Rectangle 33">
                <a:extLst>
                  <a:ext uri="{FF2B5EF4-FFF2-40B4-BE49-F238E27FC236}">
                    <a16:creationId xmlns:a16="http://schemas.microsoft.com/office/drawing/2014/main" id="{720D1D1F-35E3-4E92-BC34-C7CC22F92A4C}"/>
                  </a:ext>
                </a:extLst>
              </p:cNvPr>
              <p:cNvSpPr/>
              <p:nvPr/>
            </p:nvSpPr>
            <p:spPr>
              <a:xfrm>
                <a:off x="7322415" y="4370298"/>
                <a:ext cx="1089892"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grpSp>
      </p:grpSp>
      <mc:AlternateContent xmlns:mc="http://schemas.openxmlformats.org/markup-compatibility/2006" xmlns:a14="http://schemas.microsoft.com/office/drawing/2010/main">
        <mc:Choice Requires="a14">
          <p:sp>
            <p:nvSpPr>
              <p:cNvPr id="35" name="Object 34">
                <a:extLst>
                  <a:ext uri="{FF2B5EF4-FFF2-40B4-BE49-F238E27FC236}">
                    <a16:creationId xmlns:a16="http://schemas.microsoft.com/office/drawing/2014/main" id="{B29BACDC-E546-4C9E-A488-6C4F47349FF8}"/>
                  </a:ext>
                </a:extLst>
              </p:cNvPr>
              <p:cNvSpPr txBox="1"/>
              <p:nvPr/>
            </p:nvSpPr>
            <p:spPr>
              <a:xfrm>
                <a:off x="3293114" y="4118233"/>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35" name="Object 34">
                <a:extLst>
                  <a:ext uri="{FF2B5EF4-FFF2-40B4-BE49-F238E27FC236}">
                    <a16:creationId xmlns:a16="http://schemas.microsoft.com/office/drawing/2014/main" id="{B29BACDC-E546-4C9E-A488-6C4F47349FF8}"/>
                  </a:ext>
                </a:extLst>
              </p:cNvPr>
              <p:cNvSpPr txBox="1">
                <a:spLocks noRot="1" noChangeAspect="1" noMove="1" noResize="1" noEditPoints="1" noAdjustHandles="1" noChangeArrowheads="1" noChangeShapeType="1" noTextEdit="1"/>
              </p:cNvSpPr>
              <p:nvPr/>
            </p:nvSpPr>
            <p:spPr>
              <a:xfrm>
                <a:off x="3293114" y="4118233"/>
                <a:ext cx="2676525" cy="434975"/>
              </a:xfrm>
              <a:prstGeom prst="rect">
                <a:avLst/>
              </a:prstGeom>
              <a:blipFill>
                <a:blip r:embed="rId2"/>
                <a:stretch>
                  <a:fillRect b="-1408"/>
                </a:stretch>
              </a:blipFill>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F887819-9813-4D31-9F34-DB7E4068A104}"/>
              </a:ext>
            </a:extLst>
          </p:cNvPr>
          <p:cNvSpPr/>
          <p:nvPr/>
        </p:nvSpPr>
        <p:spPr bwMode="auto">
          <a:xfrm rot="16200000">
            <a:off x="7418002" y="4295502"/>
            <a:ext cx="322641" cy="1626838"/>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685AED93-AFF4-4111-A6E6-55C6C0514B36}"/>
              </a:ext>
            </a:extLst>
          </p:cNvPr>
          <p:cNvSpPr txBox="1"/>
          <p:nvPr/>
        </p:nvSpPr>
        <p:spPr>
          <a:xfrm>
            <a:off x="6122190" y="4614602"/>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spTree>
    <p:extLst>
      <p:ext uri="{BB962C8B-B14F-4D97-AF65-F5344CB8AC3E}">
        <p14:creationId xmlns:p14="http://schemas.microsoft.com/office/powerpoint/2010/main" val="15734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1/2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752600"/>
            <a:ext cx="7770813" cy="4648200"/>
          </a:xfrm>
        </p:spPr>
        <p:txBody>
          <a:bodyPr/>
          <a:lstStyle/>
          <a:p>
            <a:pPr>
              <a:buFont typeface="Arial" panose="020B0604020202020204" pitchFamily="34" charset="0"/>
              <a:buChar char="•"/>
            </a:pPr>
            <a:r>
              <a:rPr lang="en-US" sz="1600" dirty="0"/>
              <a:t>General configuration: </a:t>
            </a:r>
          </a:p>
          <a:p>
            <a:pPr lvl="1">
              <a:buFont typeface="Arial" panose="020B0604020202020204" pitchFamily="34" charset="0"/>
              <a:buChar char="•"/>
            </a:pPr>
            <a:r>
              <a:rPr lang="en-US" sz="1400" dirty="0"/>
              <a:t>1 TX, 1 RX, 1 SS</a:t>
            </a:r>
          </a:p>
          <a:p>
            <a:pPr>
              <a:buFont typeface="Arial" panose="020B0604020202020204" pitchFamily="34" charset="0"/>
              <a:buChar char="•"/>
            </a:pPr>
            <a:r>
              <a:rPr lang="en-US" sz="1600" dirty="0"/>
              <a:t># of channel realizations:  5,000</a:t>
            </a:r>
          </a:p>
          <a:p>
            <a:pPr>
              <a:buFont typeface="Arial" panose="020B0604020202020204" pitchFamily="34" charset="0"/>
              <a:buChar char="•"/>
            </a:pPr>
            <a:r>
              <a:rPr lang="en-US" sz="1600" dirty="0"/>
              <a:t>C2C Channel Model (including Enhanced C2C channel Model)</a:t>
            </a:r>
          </a:p>
          <a:p>
            <a:pPr lvl="1">
              <a:buFont typeface="Arial" panose="020B0604020202020204" pitchFamily="34" charset="0"/>
              <a:buChar char="•"/>
            </a:pPr>
            <a:r>
              <a:rPr lang="en-US" sz="1400" dirty="0"/>
              <a:t>12.5ns sampling rate, tapped delay line with Doppler shift </a:t>
            </a:r>
          </a:p>
          <a:p>
            <a:pPr lvl="1">
              <a:buFont typeface="Arial" panose="020B0604020202020204" pitchFamily="34" charset="0"/>
              <a:buChar char="•"/>
            </a:pPr>
            <a:r>
              <a:rPr lang="en-US" sz="1400" dirty="0"/>
              <a:t>channel power distribution with the total power normalized to 1.</a:t>
            </a:r>
          </a:p>
          <a:p>
            <a:pPr>
              <a:buFont typeface="Arial" panose="020B0604020202020204" pitchFamily="34" charset="0"/>
              <a:buChar char="•"/>
            </a:pPr>
            <a:r>
              <a:rPr lang="en-US" sz="1600" dirty="0"/>
              <a:t>Impairments</a:t>
            </a:r>
          </a:p>
          <a:p>
            <a:pPr lvl="1">
              <a:buFont typeface="Arial" panose="020B0604020202020204" pitchFamily="34" charset="0"/>
              <a:buChar char="•"/>
            </a:pPr>
            <a:r>
              <a:rPr lang="en-US" sz="1400" dirty="0">
                <a:solidFill>
                  <a:schemeClr val="tx1"/>
                </a:solidFill>
              </a:rPr>
              <a:t>PA Non-linearity : </a:t>
            </a:r>
            <a:r>
              <a:rPr lang="en-US" sz="1400" dirty="0"/>
              <a:t>RAPP PA model with p = 3. </a:t>
            </a:r>
          </a:p>
          <a:p>
            <a:pPr lvl="1">
              <a:buFont typeface="Arial" panose="020B0604020202020204" pitchFamily="34" charset="0"/>
              <a:buChar char="•"/>
            </a:pPr>
            <a:r>
              <a:rPr lang="en-US" sz="1400" dirty="0">
                <a:solidFill>
                  <a:schemeClr val="tx1"/>
                </a:solidFill>
              </a:rPr>
              <a:t>Carrier Frequency Offset : fixed 20 ppm</a:t>
            </a:r>
          </a:p>
          <a:p>
            <a:pPr lvl="1">
              <a:buFont typeface="Arial" panose="020B0604020202020204" pitchFamily="34" charset="0"/>
              <a:buChar char="•"/>
            </a:pPr>
            <a:r>
              <a:rPr lang="en-US" sz="1400" dirty="0">
                <a:solidFill>
                  <a:schemeClr val="tx1"/>
                </a:solidFill>
              </a:rPr>
              <a:t>Phase noise with a pole-zero model</a:t>
            </a:r>
          </a:p>
          <a:p>
            <a:pPr lvl="2">
              <a:buFont typeface="Arial" panose="020B0604020202020204" pitchFamily="34" charset="0"/>
              <a:buChar char="•"/>
            </a:pPr>
            <a:r>
              <a:rPr lang="en-US" sz="1200" dirty="0">
                <a:solidFill>
                  <a:schemeClr val="tx1"/>
                </a:solidFill>
              </a:rPr>
              <a:t>PSD(0) = -100 </a:t>
            </a:r>
            <a:r>
              <a:rPr lang="en-US" sz="1200" dirty="0" err="1">
                <a:solidFill>
                  <a:schemeClr val="tx1"/>
                </a:solidFill>
              </a:rPr>
              <a:t>dBc</a:t>
            </a:r>
            <a:r>
              <a:rPr lang="en-US" sz="1200" dirty="0">
                <a:solidFill>
                  <a:schemeClr val="tx1"/>
                </a:solidFill>
              </a:rPr>
              <a:t>/Hz</a:t>
            </a:r>
          </a:p>
          <a:p>
            <a:pPr lvl="2">
              <a:buFont typeface="Arial" panose="020B0604020202020204" pitchFamily="34" charset="0"/>
              <a:buChar char="•"/>
            </a:pPr>
            <a:r>
              <a:rPr lang="en-US" sz="1200" dirty="0">
                <a:solidFill>
                  <a:schemeClr val="tx1"/>
                </a:solidFill>
              </a:rPr>
              <a:t>Pole frequency </a:t>
            </a:r>
            <a:r>
              <a:rPr lang="en-US" sz="1200" dirty="0" err="1">
                <a:solidFill>
                  <a:schemeClr val="tx1"/>
                </a:solidFill>
              </a:rPr>
              <a:t>fp</a:t>
            </a:r>
            <a:r>
              <a:rPr lang="en-US" sz="1200" dirty="0">
                <a:solidFill>
                  <a:schemeClr val="tx1"/>
                </a:solidFill>
              </a:rPr>
              <a:t> = 250 kHz</a:t>
            </a:r>
          </a:p>
          <a:p>
            <a:pPr lvl="2">
              <a:buFont typeface="Arial" panose="020B0604020202020204" pitchFamily="34" charset="0"/>
              <a:buChar char="•"/>
            </a:pPr>
            <a:r>
              <a:rPr lang="en-US" sz="1200" dirty="0">
                <a:solidFill>
                  <a:schemeClr val="tx1"/>
                </a:solidFill>
              </a:rPr>
              <a:t>Zero frequency </a:t>
            </a:r>
            <a:r>
              <a:rPr lang="en-US" sz="1200" dirty="0" err="1">
                <a:solidFill>
                  <a:schemeClr val="tx1"/>
                </a:solidFill>
              </a:rPr>
              <a:t>fz</a:t>
            </a:r>
            <a:r>
              <a:rPr lang="en-US" sz="1200" dirty="0">
                <a:solidFill>
                  <a:schemeClr val="tx1"/>
                </a:solidFill>
              </a:rPr>
              <a:t> = 7905.7 kHz</a:t>
            </a:r>
            <a:endParaRPr lang="en-US" sz="1600" dirty="0">
              <a:solidFill>
                <a:schemeClr val="tx1"/>
              </a:solidFill>
            </a:endParaRPr>
          </a:p>
          <a:p>
            <a:pPr>
              <a:buFont typeface="Arial" panose="020B0604020202020204" pitchFamily="34" charset="0"/>
              <a:buChar char="•"/>
            </a:pPr>
            <a:r>
              <a:rPr lang="en-US" sz="1600" dirty="0">
                <a:solidFill>
                  <a:schemeClr val="tx1"/>
                </a:solidFill>
              </a:rPr>
              <a:t>Rx processing:</a:t>
            </a:r>
          </a:p>
          <a:p>
            <a:pPr lvl="1">
              <a:buFont typeface="Arial" panose="020B0604020202020204" pitchFamily="34" charset="0"/>
              <a:buChar char="•"/>
            </a:pPr>
            <a:r>
              <a:rPr lang="en-US" sz="1400" dirty="0">
                <a:solidFill>
                  <a:schemeClr val="tx1"/>
                </a:solidFill>
              </a:rPr>
              <a:t>Ideal timing and ideal PPDU detection</a:t>
            </a:r>
          </a:p>
          <a:p>
            <a:pPr lvl="1">
              <a:buFont typeface="Arial" panose="020B0604020202020204" pitchFamily="34" charset="0"/>
              <a:buChar char="•"/>
            </a:pPr>
            <a:r>
              <a:rPr lang="en-US" sz="1400" dirty="0">
                <a:solidFill>
                  <a:schemeClr val="tx1"/>
                </a:solidFill>
              </a:rPr>
              <a:t>CFO estimation and compensation in preamble portion</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36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2/2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r>
              <a:rPr lang="en-US" sz="1600" dirty="0">
                <a:solidFill>
                  <a:schemeClr val="tx1"/>
                </a:solidFill>
              </a:rPr>
              <a:t> with M4</a:t>
            </a:r>
          </a:p>
          <a:p>
            <a:pPr lvl="1">
              <a:buFont typeface="Arial" panose="020B0604020202020204" pitchFamily="34" charset="0"/>
              <a:buChar char="•"/>
            </a:pPr>
            <a:r>
              <a:rPr lang="en-US" sz="1600" dirty="0">
                <a:solidFill>
                  <a:schemeClr val="tx1"/>
                </a:solidFill>
              </a:rPr>
              <a:t>Option 1) </a:t>
            </a:r>
            <a:r>
              <a:rPr lang="en-US" sz="1600" dirty="0" err="1">
                <a:solidFill>
                  <a:schemeClr val="tx1"/>
                </a:solidFill>
              </a:rPr>
              <a:t>Midamble</a:t>
            </a:r>
            <a:r>
              <a:rPr lang="en-US" sz="1600" dirty="0">
                <a:solidFill>
                  <a:schemeClr val="tx1"/>
                </a:solidFill>
              </a:rPr>
              <a:t> adopted in 11ax</a:t>
            </a:r>
          </a:p>
          <a:p>
            <a:pPr lvl="1">
              <a:buFont typeface="Arial" panose="020B0604020202020204" pitchFamily="34" charset="0"/>
              <a:buChar char="•"/>
            </a:pPr>
            <a:r>
              <a:rPr lang="en-US" sz="1600" dirty="0">
                <a:solidFill>
                  <a:schemeClr val="tx1"/>
                </a:solidFill>
              </a:rPr>
              <a:t>Option 2) </a:t>
            </a:r>
            <a:r>
              <a:rPr lang="en-US" sz="1600" dirty="0" err="1">
                <a:solidFill>
                  <a:schemeClr val="tx1"/>
                </a:solidFill>
              </a:rPr>
              <a:t>Midamble</a:t>
            </a:r>
            <a:r>
              <a:rPr lang="en-US" sz="1600" dirty="0">
                <a:solidFill>
                  <a:schemeClr val="tx1"/>
                </a:solidFill>
              </a:rPr>
              <a:t> suggested for 11bd </a:t>
            </a:r>
            <a:r>
              <a:rPr lang="en-US" sz="1050" dirty="0">
                <a:solidFill>
                  <a:schemeClr val="tx1"/>
                </a:solidFill>
              </a:rPr>
              <a:t> </a:t>
            </a:r>
          </a:p>
          <a:p>
            <a:pPr>
              <a:buFont typeface="Arial" panose="020B0604020202020204" pitchFamily="34" charset="0"/>
              <a:buChar char="•"/>
            </a:pPr>
            <a:r>
              <a:rPr lang="en-US" sz="1800" dirty="0"/>
              <a:t>Goodput = </a:t>
            </a:r>
            <a:r>
              <a:rPr lang="en-US" sz="1800" dirty="0" err="1"/>
              <a:t>Rate</a:t>
            </a:r>
            <a:r>
              <a:rPr lang="en-US" sz="1800" baseline="-25000" dirty="0" err="1"/>
              <a:t>MCS</a:t>
            </a:r>
            <a:r>
              <a:rPr lang="en-US" sz="1800" dirty="0"/>
              <a:t>*(1-per</a:t>
            </a:r>
            <a:r>
              <a:rPr lang="en-US" sz="1800" baseline="-25000" dirty="0"/>
              <a:t>SNR,MCS</a:t>
            </a:r>
            <a:r>
              <a:rPr lang="en-US" sz="1800" dirty="0"/>
              <a:t>)*(M/(M+1))</a:t>
            </a:r>
          </a:p>
          <a:p>
            <a:pPr>
              <a:buFont typeface="Arial" panose="020B0604020202020204" pitchFamily="34" charset="0"/>
              <a:buChar char="•"/>
            </a:pPr>
            <a:r>
              <a:rPr lang="en-US" sz="1800" dirty="0"/>
              <a:t>Payload carefully selected to see the performance gap between two options</a:t>
            </a:r>
          </a:p>
          <a:p>
            <a:pPr lvl="1">
              <a:buFont typeface="Arial" panose="020B0604020202020204" pitchFamily="34" charset="0"/>
              <a:buChar char="•"/>
            </a:pPr>
            <a:r>
              <a:rPr lang="en-US" sz="1600" dirty="0"/>
              <a:t>Payload to have only one residue data symbol over the last </a:t>
            </a:r>
            <a:r>
              <a:rPr lang="en-US" sz="1600" dirty="0" err="1"/>
              <a:t>midamble</a:t>
            </a:r>
            <a:r>
              <a:rPr lang="en-US" sz="1600" dirty="0"/>
              <a:t> period</a:t>
            </a:r>
            <a:r>
              <a:rPr lang="en-US" sz="1400" dirty="0"/>
              <a:t>.</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6" name="Table 5">
            <a:extLst>
              <a:ext uri="{FF2B5EF4-FFF2-40B4-BE49-F238E27FC236}">
                <a16:creationId xmlns:a16="http://schemas.microsoft.com/office/drawing/2014/main" id="{D39CDA49-50BF-4210-9BBE-F671C2966B32}"/>
              </a:ext>
            </a:extLst>
          </p:cNvPr>
          <p:cNvGraphicFramePr>
            <a:graphicFrameLocks noGrp="1"/>
          </p:cNvGraphicFramePr>
          <p:nvPr>
            <p:extLst>
              <p:ext uri="{D42A27DB-BD31-4B8C-83A1-F6EECF244321}">
                <p14:modId xmlns:p14="http://schemas.microsoft.com/office/powerpoint/2010/main" val="3399456701"/>
              </p:ext>
            </p:extLst>
          </p:nvPr>
        </p:nvGraphicFramePr>
        <p:xfrm>
          <a:off x="1981200" y="4533107"/>
          <a:ext cx="4343399" cy="1828800"/>
        </p:xfrm>
        <a:graphic>
          <a:graphicData uri="http://schemas.openxmlformats.org/drawingml/2006/table">
            <a:tbl>
              <a:tblPr firstRow="1" bandRow="1">
                <a:tableStyleId>{5C22544A-7EE6-4342-B048-85BDC9FD1C3A}</a:tableStyleId>
              </a:tblPr>
              <a:tblGrid>
                <a:gridCol w="1023640">
                  <a:extLst>
                    <a:ext uri="{9D8B030D-6E8A-4147-A177-3AD203B41FA5}">
                      <a16:colId xmlns:a16="http://schemas.microsoft.com/office/drawing/2014/main" val="2560957074"/>
                    </a:ext>
                  </a:extLst>
                </a:gridCol>
                <a:gridCol w="1023640">
                  <a:extLst>
                    <a:ext uri="{9D8B030D-6E8A-4147-A177-3AD203B41FA5}">
                      <a16:colId xmlns:a16="http://schemas.microsoft.com/office/drawing/2014/main" val="678901861"/>
                    </a:ext>
                  </a:extLst>
                </a:gridCol>
                <a:gridCol w="1023640">
                  <a:extLst>
                    <a:ext uri="{9D8B030D-6E8A-4147-A177-3AD203B41FA5}">
                      <a16:colId xmlns:a16="http://schemas.microsoft.com/office/drawing/2014/main" val="1676636549"/>
                    </a:ext>
                  </a:extLst>
                </a:gridCol>
                <a:gridCol w="1272479">
                  <a:extLst>
                    <a:ext uri="{9D8B030D-6E8A-4147-A177-3AD203B41FA5}">
                      <a16:colId xmlns:a16="http://schemas.microsoft.com/office/drawing/2014/main" val="3689257424"/>
                    </a:ext>
                  </a:extLst>
                </a:gridCol>
              </a:tblGrid>
              <a:tr h="374128">
                <a:tc>
                  <a:txBody>
                    <a:bodyPr/>
                    <a:lstStyle/>
                    <a:p>
                      <a:pPr algn="ctr"/>
                      <a:r>
                        <a:rPr lang="en-US" sz="1200" dirty="0"/>
                        <a:t>M = 4</a:t>
                      </a:r>
                    </a:p>
                    <a:p>
                      <a:pPr algn="ctr"/>
                      <a:r>
                        <a:rPr lang="en-US" sz="1200" dirty="0"/>
                        <a:t>(M4)</a:t>
                      </a:r>
                    </a:p>
                  </a:txBody>
                  <a:tcPr anchor="ctr"/>
                </a:tc>
                <a:tc gridSpan="3">
                  <a:txBody>
                    <a:bodyPr/>
                    <a:lstStyle/>
                    <a:p>
                      <a:pPr algn="ctr"/>
                      <a:r>
                        <a:rPr lang="en-US" sz="1200" dirty="0"/>
                        <a:t>Payload (bytes)</a:t>
                      </a:r>
                    </a:p>
                  </a:txBody>
                  <a:tcPr anchor="ctr"/>
                </a:tc>
                <a:tc hMerge="1">
                  <a:txBody>
                    <a:bodyPr/>
                    <a:lstStyle/>
                    <a:p>
                      <a:endParaRPr lang="en-US" dirty="0"/>
                    </a:p>
                  </a:txBody>
                  <a:tcPr/>
                </a:tc>
                <a:tc hMerge="1">
                  <a:txBody>
                    <a:bodyPr/>
                    <a:lstStyle/>
                    <a:p>
                      <a:pPr algn="ctr"/>
                      <a:endParaRPr lang="en-US" sz="1200" dirty="0"/>
                    </a:p>
                  </a:txBody>
                  <a:tcPr anchor="ctr"/>
                </a:tc>
                <a:extLst>
                  <a:ext uri="{0D108BD9-81ED-4DB2-BD59-A6C34878D82A}">
                    <a16:rowId xmlns:a16="http://schemas.microsoft.com/office/drawing/2014/main" val="2065462021"/>
                  </a:ext>
                </a:extLst>
              </a:tr>
              <a:tr h="245214">
                <a:tc>
                  <a:txBody>
                    <a:bodyPr/>
                    <a:lstStyle/>
                    <a:p>
                      <a:pPr algn="ctr"/>
                      <a:r>
                        <a:rPr lang="en-US" sz="1200" dirty="0"/>
                        <a:t>MCS0</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2724713170"/>
                  </a:ext>
                </a:extLst>
              </a:tr>
              <a:tr h="245214">
                <a:tc>
                  <a:txBody>
                    <a:bodyPr/>
                    <a:lstStyle/>
                    <a:p>
                      <a:pPr algn="ctr"/>
                      <a:r>
                        <a:rPr lang="en-US" sz="1200" dirty="0"/>
                        <a:t>MCS2</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968028870"/>
                  </a:ext>
                </a:extLst>
              </a:tr>
              <a:tr h="245214">
                <a:tc>
                  <a:txBody>
                    <a:bodyPr/>
                    <a:lstStyle/>
                    <a:p>
                      <a:pPr algn="ctr"/>
                      <a:r>
                        <a:rPr lang="en-US" sz="1200" dirty="0"/>
                        <a:t>MCS4</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083417694"/>
                  </a:ext>
                </a:extLst>
              </a:tr>
              <a:tr h="245214">
                <a:tc>
                  <a:txBody>
                    <a:bodyPr/>
                    <a:lstStyle/>
                    <a:p>
                      <a:pPr algn="ctr"/>
                      <a:r>
                        <a:rPr lang="en-US" sz="1200" b="0" dirty="0"/>
                        <a:t>MCS6</a:t>
                      </a:r>
                    </a:p>
                  </a:txBody>
                  <a:tcPr anchor="ctr"/>
                </a:tc>
                <a:tc>
                  <a:txBody>
                    <a:bodyPr/>
                    <a:lstStyle/>
                    <a:p>
                      <a:pPr algn="ctr"/>
                      <a:r>
                        <a:rPr lang="en-US" sz="1200" b="0" dirty="0"/>
                        <a:t>390</a:t>
                      </a:r>
                    </a:p>
                  </a:txBody>
                  <a:tcPr anchor="ctr"/>
                </a:tc>
                <a:tc>
                  <a:txBody>
                    <a:bodyPr/>
                    <a:lstStyle/>
                    <a:p>
                      <a:pPr algn="ctr"/>
                      <a:r>
                        <a:rPr lang="en-US" sz="1200" b="0" dirty="0"/>
                        <a:t>740</a:t>
                      </a:r>
                    </a:p>
                  </a:txBody>
                  <a:tcPr anchor="ctr"/>
                </a:tc>
                <a:tc>
                  <a:txBody>
                    <a:bodyPr/>
                    <a:lstStyle/>
                    <a:p>
                      <a:pPr algn="ctr"/>
                      <a:r>
                        <a:rPr lang="en-US" sz="1200" b="0" dirty="0"/>
                        <a:t>1360</a:t>
                      </a:r>
                    </a:p>
                  </a:txBody>
                  <a:tcPr anchor="ctr"/>
                </a:tc>
                <a:extLst>
                  <a:ext uri="{0D108BD9-81ED-4DB2-BD59-A6C34878D82A}">
                    <a16:rowId xmlns:a16="http://schemas.microsoft.com/office/drawing/2014/main" val="60096193"/>
                  </a:ext>
                </a:extLst>
              </a:tr>
              <a:tr h="245214">
                <a:tc>
                  <a:txBody>
                    <a:bodyPr/>
                    <a:lstStyle/>
                    <a:p>
                      <a:pPr algn="ctr"/>
                      <a:r>
                        <a:rPr lang="en-US" sz="1200" b="0" dirty="0">
                          <a:solidFill>
                            <a:schemeClr val="tx1"/>
                          </a:solidFill>
                        </a:rPr>
                        <a:t>MCS8</a:t>
                      </a:r>
                    </a:p>
                  </a:txBody>
                  <a:tcPr anchor="ctr"/>
                </a:tc>
                <a:tc>
                  <a:txBody>
                    <a:bodyPr/>
                    <a:lstStyle/>
                    <a:p>
                      <a:pPr algn="ctr"/>
                      <a:r>
                        <a:rPr lang="en-US" sz="1200" b="0" dirty="0">
                          <a:solidFill>
                            <a:schemeClr val="tx1"/>
                          </a:solidFill>
                        </a:rPr>
                        <a:t>310</a:t>
                      </a:r>
                    </a:p>
                  </a:txBody>
                  <a:tcPr anchor="ctr"/>
                </a:tc>
                <a:tc>
                  <a:txBody>
                    <a:bodyPr/>
                    <a:lstStyle/>
                    <a:p>
                      <a:pPr algn="ctr"/>
                      <a:r>
                        <a:rPr lang="en-US" sz="1200" b="0" dirty="0">
                          <a:solidFill>
                            <a:schemeClr val="tx1"/>
                          </a:solidFill>
                        </a:rPr>
                        <a:t>770</a:t>
                      </a:r>
                    </a:p>
                  </a:txBody>
                  <a:tcPr anchor="ctr"/>
                </a:tc>
                <a:tc>
                  <a:txBody>
                    <a:bodyPr/>
                    <a:lstStyle/>
                    <a:p>
                      <a:pPr algn="ctr"/>
                      <a:r>
                        <a:rPr lang="en-US" sz="1200" b="0" dirty="0">
                          <a:solidFill>
                            <a:schemeClr val="tx1"/>
                          </a:solidFill>
                        </a:rPr>
                        <a:t>1410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1973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Rural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57200" y="5494977"/>
            <a:ext cx="8364438" cy="734286"/>
          </a:xfrm>
        </p:spPr>
        <p:txBody>
          <a:bodyPr/>
          <a:lstStyle/>
          <a:p>
            <a:pPr>
              <a:buFont typeface="Arial" panose="020B0604020202020204" pitchFamily="34" charset="0"/>
              <a:buChar char="•"/>
            </a:pPr>
            <a:r>
              <a:rPr lang="en-US" sz="2000" dirty="0"/>
              <a:t>For MCS 8 (256 QAM), Opt.2 shows better throughput for around 350 bytes and around 750 bytes of PPDUs.</a:t>
            </a:r>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79038E0-0FB9-4914-BDF8-5C649E85E2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2107" y="1557384"/>
            <a:ext cx="4991100" cy="3802743"/>
          </a:xfrm>
          <a:prstGeom prst="rect">
            <a:avLst/>
          </a:prstGeom>
        </p:spPr>
      </p:pic>
      <p:pic>
        <p:nvPicPr>
          <p:cNvPr id="12" name="Picture 11" descr="A close up of a map&#10;&#10;Description automatically generated">
            <a:extLst>
              <a:ext uri="{FF2B5EF4-FFF2-40B4-BE49-F238E27FC236}">
                <a16:creationId xmlns:a16="http://schemas.microsoft.com/office/drawing/2014/main" id="{0B9CE1F9-6491-4AED-950A-ACF18314B9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475" y="1557384"/>
            <a:ext cx="4991100" cy="3802743"/>
          </a:xfrm>
          <a:prstGeom prst="rect">
            <a:avLst/>
          </a:prstGeom>
        </p:spPr>
      </p:pic>
      <p:sp>
        <p:nvSpPr>
          <p:cNvPr id="13" name="TextBox 12">
            <a:extLst>
              <a:ext uri="{FF2B5EF4-FFF2-40B4-BE49-F238E27FC236}">
                <a16:creationId xmlns:a16="http://schemas.microsoft.com/office/drawing/2014/main" id="{8B558418-4252-4CFC-B299-2BAA85EB61A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7623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F9B0-D202-43B4-BB0A-82BF18AAB9DE}"/>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2ADA2158-A18E-4B43-A807-8D8FBCBEF687}"/>
              </a:ext>
            </a:extLst>
          </p:cNvPr>
          <p:cNvSpPr>
            <a:spLocks noGrp="1"/>
          </p:cNvSpPr>
          <p:nvPr>
            <p:ph idx="1"/>
          </p:nvPr>
        </p:nvSpPr>
        <p:spPr>
          <a:xfrm>
            <a:off x="381000" y="5337302"/>
            <a:ext cx="8305800" cy="911098"/>
          </a:xfrm>
        </p:spPr>
        <p:txBody>
          <a:bodyPr/>
          <a:lstStyle/>
          <a:p>
            <a:pPr>
              <a:buFont typeface="Arial" panose="020B0604020202020204" pitchFamily="34" charset="0"/>
              <a:buChar char="•"/>
            </a:pPr>
            <a:r>
              <a:rPr lang="en-US" sz="2000" dirty="0"/>
              <a:t>For MCS 8 (256 QAM), Opt.2 shows better throughput for around 350 bytes and around 750 bytes of PPDUs</a:t>
            </a:r>
          </a:p>
        </p:txBody>
      </p:sp>
      <p:sp>
        <p:nvSpPr>
          <p:cNvPr id="4" name="Slide Number Placeholder 3">
            <a:extLst>
              <a:ext uri="{FF2B5EF4-FFF2-40B4-BE49-F238E27FC236}">
                <a16:creationId xmlns:a16="http://schemas.microsoft.com/office/drawing/2014/main" id="{69E85E6F-98F1-44D9-BC3C-C87AC3E7C69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C869E07-20D6-4029-A28E-94629A1551F4}"/>
              </a:ext>
            </a:extLst>
          </p:cNvPr>
          <p:cNvSpPr>
            <a:spLocks noGrp="1"/>
          </p:cNvSpPr>
          <p:nvPr>
            <p:ph type="ftr" idx="14"/>
          </p:nvPr>
        </p:nvSpPr>
        <p:spPr/>
        <p:txBody>
          <a:bodyPr/>
          <a:lstStyle/>
          <a:p>
            <a:r>
              <a:rPr lang="en-GB"/>
              <a:t>Yujin Noh, Newracom</a:t>
            </a:r>
            <a:endParaRPr lang="en-GB" dirty="0"/>
          </a:p>
        </p:txBody>
      </p:sp>
      <p:pic>
        <p:nvPicPr>
          <p:cNvPr id="18" name="Picture 17" descr="A close up of a map&#10;&#10;Description automatically generated">
            <a:extLst>
              <a:ext uri="{FF2B5EF4-FFF2-40B4-BE49-F238E27FC236}">
                <a16:creationId xmlns:a16="http://schemas.microsoft.com/office/drawing/2014/main" id="{EFB706AB-294C-433A-97B7-B6D4F6770F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53" y="1593668"/>
            <a:ext cx="4991556" cy="3803090"/>
          </a:xfrm>
          <a:prstGeom prst="rect">
            <a:avLst/>
          </a:prstGeom>
        </p:spPr>
      </p:pic>
      <p:pic>
        <p:nvPicPr>
          <p:cNvPr id="20" name="Picture 19" descr="A close up of a map&#10;&#10;Description automatically generated">
            <a:extLst>
              <a:ext uri="{FF2B5EF4-FFF2-40B4-BE49-F238E27FC236}">
                <a16:creationId xmlns:a16="http://schemas.microsoft.com/office/drawing/2014/main" id="{FE62A263-F350-4194-A5BD-756802830E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97" y="1620773"/>
            <a:ext cx="4991556" cy="3803090"/>
          </a:xfrm>
          <a:prstGeom prst="rect">
            <a:avLst/>
          </a:prstGeom>
        </p:spPr>
      </p:pic>
      <p:sp>
        <p:nvSpPr>
          <p:cNvPr id="21" name="TextBox 20">
            <a:extLst>
              <a:ext uri="{FF2B5EF4-FFF2-40B4-BE49-F238E27FC236}">
                <a16:creationId xmlns:a16="http://schemas.microsoft.com/office/drawing/2014/main" id="{DC0386F4-7083-488E-AF8F-706EB9E8A50C}"/>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36138319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18307</TotalTime>
  <Words>2106</Words>
  <Application>Microsoft Office PowerPoint</Application>
  <PresentationFormat>On-screen Show (4:3)</PresentationFormat>
  <Paragraphs>354</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Cambria Math</vt:lpstr>
      <vt:lpstr>Times New Roman</vt:lpstr>
      <vt:lpstr>Office Theme</vt:lpstr>
      <vt:lpstr>Midamble in NGV</vt:lpstr>
      <vt:lpstr>Background (1/2)</vt:lpstr>
      <vt:lpstr>Background (2/2)</vt:lpstr>
      <vt:lpstr>Midamble Structure 1/2</vt:lpstr>
      <vt:lpstr>Midamble Structure 2/2</vt:lpstr>
      <vt:lpstr>Simulation Configuration 1/2</vt:lpstr>
      <vt:lpstr>Simulation Configuration 2/2</vt:lpstr>
      <vt:lpstr>Enhanced Rural LOS </vt:lpstr>
      <vt:lpstr>Highway LOS</vt:lpstr>
      <vt:lpstr>Enhanced Urban Crossing NLOS</vt:lpstr>
      <vt:lpstr>Highway NLOS</vt:lpstr>
      <vt:lpstr>Enhanced Urban Approaching LOS</vt:lpstr>
      <vt:lpstr>Enhanced Highway LOS </vt:lpstr>
      <vt:lpstr>Enhanced Highway NLOS </vt:lpstr>
      <vt:lpstr>Midamble Periodicity</vt:lpstr>
      <vt:lpstr>Simulation Configuration</vt:lpstr>
      <vt:lpstr>Enhanced Rural LOS</vt:lpstr>
      <vt:lpstr>Highway LOS</vt:lpstr>
      <vt:lpstr>Enhanced Urban Crossing NLOS</vt:lpstr>
      <vt:lpstr>Highway NLOS</vt:lpstr>
      <vt:lpstr>Enhanced Urban Approaching LOS</vt:lpstr>
      <vt:lpstr>Enhanced Highway LOS</vt:lpstr>
      <vt:lpstr>Enhanced Highway NLOS</vt:lpstr>
      <vt:lpstr>Summary</vt:lpstr>
      <vt:lpstr>SP1</vt:lpstr>
      <vt:lpstr>SP2</vt:lpstr>
      <vt:lpstr>SP3</vt:lpstr>
      <vt:lpstr>Reference</vt:lpstr>
      <vt:lpstr>APPENDIX 1 -  Midamble structure  </vt:lpstr>
      <vt:lpstr>Enhanced Rural LOS</vt:lpstr>
      <vt:lpstr>Enhanced Urban Crossing NLOS </vt:lpstr>
      <vt:lpstr>Highway LOS with M4</vt:lpstr>
      <vt:lpstr>Highway NLOS</vt:lpstr>
      <vt:lpstr>Enhanced Urban Approaching LOS</vt:lpstr>
      <vt:lpstr>Enhanced Highway LOS</vt:lpstr>
      <vt:lpstr>Enhanced Highway NLOS</vt:lpstr>
      <vt:lpstr>APPENDIX 2 –  The number of Midamble periodicity and its values</vt:lpstr>
      <vt:lpstr>Enhanced Rural LOS</vt:lpstr>
      <vt:lpstr>Enhanced Urban Crossing NLOS </vt:lpstr>
      <vt:lpstr>Highway LOS</vt:lpstr>
      <vt:lpstr>Highway NLOS</vt:lpstr>
      <vt:lpstr>Enhanced Urban Approaching LOS</vt:lpstr>
      <vt:lpstr>Enhanced Highway LOS</vt:lpstr>
      <vt:lpstr>Enhanced Highway NLOS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Nsym amd Tpe at RX side when Dopler is enabled</dc:title>
  <dc:creator>Yujin Noh</dc:creator>
  <dc:description>Yujin Noh, Newracom</dc:description>
  <cp:lastModifiedBy>yujin noh</cp:lastModifiedBy>
  <cp:revision>1177</cp:revision>
  <cp:lastPrinted>2019-05-09T18:43:43Z</cp:lastPrinted>
  <dcterms:created xsi:type="dcterms:W3CDTF">2016-07-23T21:44:38Z</dcterms:created>
  <dcterms:modified xsi:type="dcterms:W3CDTF">2019-07-11T09:06:01Z</dcterms:modified>
</cp:coreProperties>
</file>