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1"/>
  </p:notesMasterIdLst>
  <p:handoutMasterIdLst>
    <p:handoutMasterId r:id="rId52"/>
  </p:handoutMasterIdLst>
  <p:sldIdLst>
    <p:sldId id="269" r:id="rId2"/>
    <p:sldId id="302" r:id="rId3"/>
    <p:sldId id="300" r:id="rId4"/>
    <p:sldId id="295" r:id="rId5"/>
    <p:sldId id="298" r:id="rId6"/>
    <p:sldId id="503" r:id="rId7"/>
    <p:sldId id="738" r:id="rId8"/>
    <p:sldId id="306" r:id="rId9"/>
    <p:sldId id="516" r:id="rId10"/>
    <p:sldId id="515" r:id="rId11"/>
    <p:sldId id="1095" r:id="rId12"/>
    <p:sldId id="1096" r:id="rId13"/>
    <p:sldId id="1425" r:id="rId14"/>
    <p:sldId id="1495" r:id="rId15"/>
    <p:sldId id="1426" r:id="rId16"/>
    <p:sldId id="1409" r:id="rId17"/>
    <p:sldId id="1466" r:id="rId18"/>
    <p:sldId id="1490" r:id="rId19"/>
    <p:sldId id="1491" r:id="rId20"/>
    <p:sldId id="1494" r:id="rId21"/>
    <p:sldId id="1492" r:id="rId22"/>
    <p:sldId id="1493" r:id="rId23"/>
    <p:sldId id="1470" r:id="rId24"/>
    <p:sldId id="1471" r:id="rId25"/>
    <p:sldId id="1472" r:id="rId26"/>
    <p:sldId id="1473" r:id="rId27"/>
    <p:sldId id="1475" r:id="rId28"/>
    <p:sldId id="1476" r:id="rId29"/>
    <p:sldId id="1486" r:id="rId30"/>
    <p:sldId id="1477" r:id="rId31"/>
    <p:sldId id="1478" r:id="rId32"/>
    <p:sldId id="1479" r:id="rId33"/>
    <p:sldId id="1480" r:id="rId34"/>
    <p:sldId id="1474" r:id="rId35"/>
    <p:sldId id="1484" r:id="rId36"/>
    <p:sldId id="1485" r:id="rId37"/>
    <p:sldId id="1483" r:id="rId38"/>
    <p:sldId id="1487" r:id="rId39"/>
    <p:sldId id="1488" r:id="rId40"/>
    <p:sldId id="1482" r:id="rId41"/>
    <p:sldId id="1489" r:id="rId42"/>
    <p:sldId id="1215" r:id="rId43"/>
    <p:sldId id="1465" r:id="rId44"/>
    <p:sldId id="1467" r:id="rId45"/>
    <p:sldId id="1468" r:id="rId46"/>
    <p:sldId id="1469" r:id="rId47"/>
    <p:sldId id="868" r:id="rId48"/>
    <p:sldId id="874" r:id="rId49"/>
    <p:sldId id="305" r:id="rId5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52" d="100"/>
          <a:sy n="52" d="100"/>
        </p:scale>
        <p:origin x="72" y="5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90057" y="363379"/>
            <a:ext cx="32554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802.11-19/1145r2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010-00-coex-may-2019-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Vienna </a:t>
            </a:r>
            <a:r>
              <a:rPr lang="en-US" dirty="0" smtClean="0">
                <a:solidFill>
                  <a:schemeClr val="accent6"/>
                </a:solidFill>
              </a:rPr>
              <a:t>in July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18 </a:t>
            </a:r>
            <a:r>
              <a:rPr lang="en-US" b="0" dirty="0" smtClean="0">
                <a:solidFill>
                  <a:schemeClr val="accent2">
                    <a:lumMod val="50000"/>
                  </a:schemeClr>
                </a:solidFill>
              </a:rPr>
              <a:t>July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err="1"/>
              <a:t>Coex</a:t>
            </a:r>
            <a:r>
              <a:rPr lang="en-AU" i="1" dirty="0"/>
              <a:t> SC </a:t>
            </a:r>
            <a:r>
              <a:rPr lang="en-AU" dirty="0" smtClean="0"/>
              <a:t>will consider approval of the meeting minutes from Atlanta in May 2019</a:t>
            </a:r>
            <a:endParaRPr lang="en-AU" dirty="0"/>
          </a:p>
        </p:txBody>
      </p:sp>
      <p:sp>
        <p:nvSpPr>
          <p:cNvPr id="3" name="Content Placeholder 2"/>
          <p:cNvSpPr>
            <a:spLocks noGrp="1"/>
          </p:cNvSpPr>
          <p:nvPr>
            <p:ph idx="1"/>
          </p:nvPr>
        </p:nvSpPr>
        <p:spPr/>
        <p:txBody>
          <a:bodyPr/>
          <a:lstStyle/>
          <a:p>
            <a:pPr lvl="1"/>
            <a:r>
              <a:rPr lang="en-AU" dirty="0" smtClean="0"/>
              <a:t>The minutes for the </a:t>
            </a:r>
            <a:r>
              <a:rPr lang="en-AU" i="1" dirty="0" err="1"/>
              <a:t>Coex</a:t>
            </a:r>
            <a:r>
              <a:rPr lang="en-AU" i="1" dirty="0"/>
              <a:t> SC </a:t>
            </a:r>
            <a:r>
              <a:rPr lang="en-AU" dirty="0" smtClean="0"/>
              <a:t>at the </a:t>
            </a:r>
            <a:r>
              <a:rPr lang="en-AU" dirty="0" smtClean="0"/>
              <a:t>Atlanta </a:t>
            </a:r>
            <a:r>
              <a:rPr lang="en-AU" dirty="0"/>
              <a:t>meeting </a:t>
            </a:r>
            <a:r>
              <a:rPr lang="en-AU" dirty="0" smtClean="0"/>
              <a:t>in </a:t>
            </a:r>
            <a:r>
              <a:rPr lang="en-AU" dirty="0" smtClean="0"/>
              <a:t>May </a:t>
            </a:r>
            <a:r>
              <a:rPr lang="en-AU" dirty="0" smtClean="0"/>
              <a:t>2019 are available on Mentor:</a:t>
            </a:r>
          </a:p>
          <a:p>
            <a:pPr lvl="2"/>
            <a:r>
              <a:rPr lang="en-AU" dirty="0" smtClean="0"/>
              <a:t>See </a:t>
            </a:r>
            <a:r>
              <a:rPr lang="en-AU" dirty="0" smtClean="0">
                <a:hlinkClick r:id="rId2"/>
              </a:rPr>
              <a:t>11-19-1010-00</a:t>
            </a:r>
            <a:endParaRPr lang="en-AU" dirty="0" smtClean="0"/>
          </a:p>
          <a:p>
            <a:pPr lvl="1"/>
            <a:r>
              <a:rPr lang="en-AU" dirty="0" smtClean="0"/>
              <a:t>Motion:</a:t>
            </a:r>
          </a:p>
          <a:p>
            <a:pPr lvl="2"/>
            <a:r>
              <a:rPr lang="en-AU" i="1" dirty="0" smtClean="0"/>
              <a:t>The IEEE 802 </a:t>
            </a:r>
            <a:r>
              <a:rPr lang="en-AU" i="1" dirty="0" err="1" smtClean="0"/>
              <a:t>Coex</a:t>
            </a:r>
            <a:r>
              <a:rPr lang="en-AU" i="1" dirty="0" smtClean="0"/>
              <a:t> SC approves </a:t>
            </a:r>
            <a:r>
              <a:rPr lang="en-AU" i="1" dirty="0">
                <a:hlinkClick r:id="rId2"/>
              </a:rPr>
              <a:t>11-19-1010-00</a:t>
            </a:r>
            <a:r>
              <a:rPr lang="en-AU" i="1" dirty="0" smtClean="0">
                <a:solidFill>
                  <a:srgbClr val="FF0000"/>
                </a:solidFill>
              </a:rPr>
              <a:t> </a:t>
            </a:r>
            <a:r>
              <a:rPr lang="en-AU" i="1" dirty="0" smtClean="0"/>
              <a:t>as minutes of its meeting in Atlanta in May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some initial follow up steps after the coexistence workshop</a:t>
            </a:r>
            <a:endParaRPr lang="en-AU" dirty="0"/>
          </a:p>
        </p:txBody>
      </p:sp>
      <p:sp>
        <p:nvSpPr>
          <p:cNvPr id="3" name="Content Placeholder 2"/>
          <p:cNvSpPr>
            <a:spLocks noGrp="1"/>
          </p:cNvSpPr>
          <p:nvPr>
            <p:ph idx="1"/>
          </p:nvPr>
        </p:nvSpPr>
        <p:spPr/>
        <p:txBody>
          <a:bodyPr/>
          <a:lstStyle/>
          <a:p>
            <a:r>
              <a:rPr lang="en-AU" dirty="0" smtClean="0"/>
              <a:t>Tasks</a:t>
            </a:r>
          </a:p>
          <a:p>
            <a:pPr lvl="1"/>
            <a:r>
              <a:rPr lang="en-AU" dirty="0" smtClean="0"/>
              <a:t>Finalise the budget</a:t>
            </a:r>
          </a:p>
          <a:p>
            <a:pPr lvl="2"/>
            <a:r>
              <a:rPr lang="en-AU" dirty="0" smtClean="0"/>
              <a:t>Went a little over budget ($767)</a:t>
            </a:r>
          </a:p>
          <a:p>
            <a:pPr lvl="1"/>
            <a:r>
              <a:rPr lang="en-AU" dirty="0" smtClean="0"/>
              <a:t>Ensure all documents are available</a:t>
            </a:r>
          </a:p>
          <a:p>
            <a:pPr lvl="1"/>
            <a:r>
              <a:rPr lang="en-AU" dirty="0" smtClean="0"/>
              <a:t>Feedback survey for participants, </a:t>
            </a:r>
            <a:r>
              <a:rPr lang="en-AU" dirty="0" err="1" smtClean="0"/>
              <a:t>inc</a:t>
            </a:r>
            <a:endParaRPr lang="en-AU" dirty="0" smtClean="0"/>
          </a:p>
          <a:p>
            <a:pPr lvl="2"/>
            <a:r>
              <a:rPr lang="en-AU" dirty="0" smtClean="0"/>
              <a:t>Logistical feedback</a:t>
            </a:r>
          </a:p>
          <a:p>
            <a:pPr lvl="2"/>
            <a:r>
              <a:rPr lang="en-AU" dirty="0" smtClean="0"/>
              <a:t>Views on issues raised in workshop</a:t>
            </a:r>
          </a:p>
          <a:p>
            <a:pPr lvl="2"/>
            <a:r>
              <a:rPr lang="en-AU" dirty="0" smtClean="0"/>
              <a:t>Perspectives on next steps</a:t>
            </a:r>
          </a:p>
          <a:p>
            <a:pPr lvl="2"/>
            <a:r>
              <a:rPr lang="en-AU" dirty="0" smtClean="0"/>
              <a:t>…</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1060916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the success or otherwise of the Coexistence Workshop</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Potential discussion questions </a:t>
            </a:r>
            <a:r>
              <a:rPr lang="en-AU" dirty="0"/>
              <a:t>wrt Coexistence Workshop</a:t>
            </a:r>
            <a:endParaRPr lang="en-AU" dirty="0" smtClean="0"/>
          </a:p>
          <a:p>
            <a:pPr lvl="1"/>
            <a:r>
              <a:rPr lang="en-AU" dirty="0" smtClean="0"/>
              <a:t>What went well?</a:t>
            </a:r>
          </a:p>
          <a:p>
            <a:pPr lvl="1"/>
            <a:r>
              <a:rPr lang="en-AU" dirty="0" smtClean="0"/>
              <a:t>What did not go so well?</a:t>
            </a:r>
          </a:p>
          <a:p>
            <a:pPr lvl="1"/>
            <a:r>
              <a:rPr lang="en-AU" dirty="0" smtClean="0"/>
              <a:t>Was it a worthwhile effort</a:t>
            </a:r>
            <a:r>
              <a:rPr lang="en-AU" dirty="0" smtClean="0"/>
              <a:t>?</a:t>
            </a:r>
          </a:p>
          <a:p>
            <a:pPr lvl="1"/>
            <a:r>
              <a:rPr lang="en-AU" dirty="0" smtClean="0"/>
              <a:t>What were the main issues</a:t>
            </a:r>
          </a:p>
          <a:p>
            <a:pPr lvl="2"/>
            <a:r>
              <a:rPr lang="en-AU" dirty="0" smtClean="0"/>
              <a:t>Staring point for 6GHz? 5GHz rules or something else?</a:t>
            </a:r>
          </a:p>
          <a:p>
            <a:pPr lvl="2"/>
            <a:r>
              <a:rPr lang="en-AU" dirty="0" smtClean="0"/>
              <a:t>Option or mandatory use of common preamble? Which preamble?</a:t>
            </a:r>
          </a:p>
          <a:p>
            <a:pPr lvl="2"/>
            <a:r>
              <a:rPr lang="en-AU" dirty="0" smtClean="0"/>
              <a:t>Does u</a:t>
            </a:r>
            <a:r>
              <a:rPr lang="en-AU" dirty="0" smtClean="0"/>
              <a:t>se of short LBT for DRS have adverse effect on coexistence?</a:t>
            </a:r>
            <a:endParaRPr lang="en-AU" dirty="0" smtClean="0"/>
          </a:p>
          <a:p>
            <a:pPr lvl="1"/>
            <a:r>
              <a:rPr lang="en-AU" dirty="0" smtClean="0"/>
              <a:t>What are next steps</a:t>
            </a:r>
            <a:r>
              <a:rPr lang="en-AU" dirty="0" smtClean="0"/>
              <a:t>? And goals for next steps</a:t>
            </a:r>
          </a:p>
          <a:p>
            <a:pPr lvl="2"/>
            <a:r>
              <a:rPr lang="en-AU" dirty="0" smtClean="0"/>
              <a:t>More LS ping pong</a:t>
            </a:r>
          </a:p>
          <a:p>
            <a:pPr lvl="2"/>
            <a:r>
              <a:rPr lang="en-AU" dirty="0" smtClean="0"/>
              <a:t>More workshops</a:t>
            </a:r>
          </a:p>
          <a:p>
            <a:pPr lvl="2"/>
            <a:r>
              <a:rPr lang="en-AU" dirty="0" smtClean="0"/>
              <a:t>…</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394791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ETSI BRAN#102 review</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items of interest from the BRAN#102 in June 2019 </a:t>
            </a:r>
            <a:endParaRPr lang="en-AU" dirty="0"/>
          </a:p>
        </p:txBody>
      </p:sp>
      <p:sp>
        <p:nvSpPr>
          <p:cNvPr id="3" name="Content Placeholder 2"/>
          <p:cNvSpPr>
            <a:spLocks noGrp="1"/>
          </p:cNvSpPr>
          <p:nvPr>
            <p:ph idx="1"/>
          </p:nvPr>
        </p:nvSpPr>
        <p:spPr/>
        <p:txBody>
          <a:bodyPr/>
          <a:lstStyle/>
          <a:p>
            <a:r>
              <a:rPr lang="en-AU" dirty="0" smtClean="0"/>
              <a:t>Topics for discussion</a:t>
            </a:r>
          </a:p>
          <a:p>
            <a:pPr lvl="1"/>
            <a:r>
              <a:rPr lang="en-AU" dirty="0"/>
              <a:t>Adoption of 6GHz </a:t>
            </a:r>
            <a:r>
              <a:rPr lang="en-AU" dirty="0" smtClean="0"/>
              <a:t>NWI (New Work Item)</a:t>
            </a:r>
          </a:p>
          <a:p>
            <a:pPr lvl="1"/>
            <a:r>
              <a:rPr lang="en-AU" dirty="0" smtClean="0"/>
              <a:t>Technical discussions at BRAN#102 for summary today</a:t>
            </a:r>
          </a:p>
          <a:p>
            <a:pPr lvl="2"/>
            <a:r>
              <a:rPr lang="en-AU" dirty="0"/>
              <a:t>N</a:t>
            </a:r>
            <a:r>
              <a:rPr lang="en-AU" dirty="0" smtClean="0"/>
              <a:t>o/short LBT</a:t>
            </a:r>
          </a:p>
          <a:p>
            <a:pPr lvl="2"/>
            <a:r>
              <a:rPr lang="en-AU" dirty="0" smtClean="0"/>
              <a:t>Use of no/short LBT by Wi-Fi</a:t>
            </a:r>
          </a:p>
          <a:p>
            <a:pPr lvl="2"/>
            <a:r>
              <a:rPr lang="en-AU" dirty="0" smtClean="0"/>
              <a:t>CW adjustment for delayed feedback and broadcast</a:t>
            </a:r>
          </a:p>
          <a:p>
            <a:pPr lvl="2"/>
            <a:r>
              <a:rPr lang="en-AU" dirty="0" smtClean="0"/>
              <a:t>Definition of success driving CW adjustment</a:t>
            </a:r>
          </a:p>
          <a:p>
            <a:pPr lvl="2"/>
            <a:r>
              <a:rPr lang="en-AU" dirty="0" smtClean="0"/>
              <a:t>Relative </a:t>
            </a:r>
            <a:r>
              <a:rPr lang="en-AU" dirty="0"/>
              <a:t>vs absolute </a:t>
            </a:r>
            <a:r>
              <a:rPr lang="en-AU" dirty="0" smtClean="0"/>
              <a:t>ED/PD thresholds</a:t>
            </a:r>
          </a:p>
          <a:p>
            <a:pPr lvl="2"/>
            <a:r>
              <a:rPr lang="en-AU" dirty="0" smtClean="0"/>
              <a:t>Spectral </a:t>
            </a:r>
            <a:r>
              <a:rPr lang="en-AU" dirty="0"/>
              <a:t>mask requirements</a:t>
            </a:r>
          </a:p>
          <a:p>
            <a:pPr lvl="2"/>
            <a:r>
              <a:rPr lang="en-AU" dirty="0" smtClean="0"/>
              <a:t>Paused COT</a:t>
            </a:r>
          </a:p>
          <a:p>
            <a:pPr lvl="2"/>
            <a:r>
              <a:rPr lang="en-AU" dirty="0" smtClean="0"/>
              <a:t>Discussion of issues discovered in testing preambles</a:t>
            </a:r>
          </a:p>
          <a:p>
            <a:pPr lvl="1"/>
            <a:r>
              <a:rPr lang="en-AU" dirty="0" smtClean="0"/>
              <a:t>Next ETSI BRAN meetings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808097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discussed a proposal for a NWI for 6GHz operation</a:t>
            </a:r>
            <a:endParaRPr lang="en-AU" dirty="0"/>
          </a:p>
        </p:txBody>
      </p:sp>
      <p:sp>
        <p:nvSpPr>
          <p:cNvPr id="3" name="Content Placeholder 2"/>
          <p:cNvSpPr>
            <a:spLocks noGrp="1"/>
          </p:cNvSpPr>
          <p:nvPr>
            <p:ph idx="1"/>
          </p:nvPr>
        </p:nvSpPr>
        <p:spPr/>
        <p:txBody>
          <a:bodyPr/>
          <a:lstStyle/>
          <a:p>
            <a:pPr lvl="1"/>
            <a:r>
              <a:rPr lang="en-AU" dirty="0" smtClean="0"/>
              <a:t>Six companies proposed a NWI for “</a:t>
            </a:r>
            <a:r>
              <a:rPr lang="en-GB" i="1" dirty="0"/>
              <a:t>6 GHz </a:t>
            </a:r>
            <a:r>
              <a:rPr lang="en-GB" i="1" dirty="0" smtClean="0"/>
              <a:t>RLAN Harmonised </a:t>
            </a:r>
            <a:r>
              <a:rPr lang="en-GB" i="1" dirty="0"/>
              <a:t>Standard for access to radio </a:t>
            </a:r>
            <a:r>
              <a:rPr lang="en-GB" i="1" dirty="0" smtClean="0"/>
              <a:t>spectrum</a:t>
            </a:r>
            <a:r>
              <a:rPr lang="en-GB" dirty="0" smtClean="0"/>
              <a:t>”</a:t>
            </a:r>
          </a:p>
          <a:p>
            <a:pPr lvl="2"/>
            <a:r>
              <a:rPr lang="en-AU" dirty="0" smtClean="0"/>
              <a:t>HPE</a:t>
            </a:r>
          </a:p>
          <a:p>
            <a:pPr lvl="2"/>
            <a:r>
              <a:rPr lang="en-AU" dirty="0" smtClean="0"/>
              <a:t>Cisco</a:t>
            </a:r>
            <a:endParaRPr lang="en-AU" dirty="0"/>
          </a:p>
          <a:p>
            <a:pPr lvl="2"/>
            <a:r>
              <a:rPr lang="en-AU" dirty="0" smtClean="0"/>
              <a:t>Microsoft</a:t>
            </a:r>
          </a:p>
          <a:p>
            <a:pPr lvl="2"/>
            <a:r>
              <a:rPr lang="en-AU" dirty="0" smtClean="0"/>
              <a:t>Broadcom</a:t>
            </a:r>
            <a:endParaRPr lang="en-AU" dirty="0"/>
          </a:p>
          <a:p>
            <a:pPr lvl="2"/>
            <a:r>
              <a:rPr lang="en-AU" dirty="0" smtClean="0"/>
              <a:t>Intel </a:t>
            </a:r>
          </a:p>
          <a:p>
            <a:pPr lvl="2"/>
            <a:r>
              <a:rPr lang="en-AU" dirty="0"/>
              <a:t>R</a:t>
            </a:r>
            <a:r>
              <a:rPr lang="en-AU" dirty="0" smtClean="0"/>
              <a:t>uckus</a:t>
            </a:r>
            <a:endParaRPr lang="en-AU" dirty="0"/>
          </a:p>
          <a:p>
            <a:pPr lvl="1"/>
            <a:r>
              <a:rPr lang="en-AU" dirty="0" smtClean="0"/>
              <a:t>The proposed scope was </a:t>
            </a:r>
          </a:p>
          <a:p>
            <a:pPr lvl="2"/>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endParaRPr lang="en-AU" dirty="0" smtClean="0"/>
          </a:p>
          <a:p>
            <a:pPr lvl="1"/>
            <a:r>
              <a:rPr lang="en-AU" dirty="0" smtClean="0"/>
              <a:t>The proposed </a:t>
            </a:r>
            <a:r>
              <a:rPr lang="fr-FR" dirty="0" smtClean="0"/>
              <a:t>rapporteur </a:t>
            </a:r>
            <a:r>
              <a:rPr lang="fr-FR" dirty="0" err="1" smtClean="0"/>
              <a:t>was</a:t>
            </a:r>
            <a:r>
              <a:rPr lang="fr-FR" dirty="0" smtClean="0"/>
              <a:t> </a:t>
            </a:r>
            <a:r>
              <a:rPr lang="fr-FR" dirty="0" smtClean="0"/>
              <a:t>David Boldy (</a:t>
            </a:r>
            <a:r>
              <a:rPr lang="fr-FR" dirty="0" err="1" smtClean="0"/>
              <a:t>Broadcom</a:t>
            </a:r>
            <a:r>
              <a:rPr lang="fr-FR" dirty="0" smtClean="0"/>
              <a:t>)</a:t>
            </a:r>
            <a:r>
              <a:rPr lang="fr-FR" b="1" dirty="0" smtClean="0"/>
              <a:t>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42494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NWI proposal turned out to be very controversial</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US" dirty="0"/>
              <a:t>Qualcomm, Ericsson, Huawei </a:t>
            </a:r>
            <a:r>
              <a:rPr lang="en-US" dirty="0" smtClean="0"/>
              <a:t>&amp; Nokia objected </a:t>
            </a:r>
            <a:r>
              <a:rPr lang="en-US" dirty="0"/>
              <a:t>t</a:t>
            </a:r>
            <a:r>
              <a:rPr lang="en-US" dirty="0" smtClean="0"/>
              <a:t>o</a:t>
            </a:r>
            <a:r>
              <a:rPr lang="en-AU" dirty="0" smtClean="0"/>
              <a:t> the NWI approval</a:t>
            </a:r>
          </a:p>
          <a:p>
            <a:pPr lvl="1"/>
            <a:r>
              <a:rPr lang="en-AU" dirty="0" smtClean="0"/>
              <a:t>They objected to a sentence in the scope proposing EN 301 893 (from 5Ghz band) as a starting point</a:t>
            </a:r>
          </a:p>
          <a:p>
            <a:pPr lvl="2"/>
            <a:r>
              <a:rPr lang="en-AU" dirty="0" smtClean="0"/>
              <a:t>The objections were on the basis that 6GHz is “greenfield” and should not have any/many restrictions, such as adaptivity</a:t>
            </a:r>
          </a:p>
          <a:p>
            <a:pPr lvl="2"/>
            <a:r>
              <a:rPr lang="en-AU" dirty="0" smtClean="0"/>
              <a:t>The sentence was then moved to the remarks section as a compromise, and after the meeting it was removed altogether; they are still objecting but it is not clear why</a:t>
            </a:r>
          </a:p>
          <a:p>
            <a:pPr lvl="1"/>
            <a:r>
              <a:rPr lang="en-US" dirty="0" smtClean="0"/>
              <a:t>They objected to </a:t>
            </a:r>
            <a:r>
              <a:rPr lang="en-US" dirty="0" smtClean="0"/>
              <a:t>the </a:t>
            </a:r>
            <a:r>
              <a:rPr lang="fr-FR" dirty="0" smtClean="0"/>
              <a:t>rapporteur</a:t>
            </a:r>
          </a:p>
          <a:p>
            <a:pPr lvl="2"/>
            <a:r>
              <a:rPr lang="en-AU" dirty="0"/>
              <a:t>The objections</a:t>
            </a:r>
            <a:r>
              <a:rPr lang="en-AU" dirty="0" smtClean="0"/>
              <a:t> were that he </a:t>
            </a:r>
            <a:r>
              <a:rPr lang="en-AU" dirty="0"/>
              <a:t>is </a:t>
            </a:r>
            <a:r>
              <a:rPr lang="en-AU" dirty="0" smtClean="0"/>
              <a:t>“Wi-Fi aligned/biased”; their alternative was someone neutral or from a company with both Wi-Fi and NR-U interests </a:t>
            </a:r>
          </a:p>
          <a:p>
            <a:pPr lvl="1"/>
            <a:r>
              <a:rPr lang="en-AU" dirty="0" smtClean="0"/>
              <a:t>They objected to the ETSI BRAN Chair making a decision to adopt the NWI </a:t>
            </a:r>
            <a:r>
              <a:rPr lang="en-AU" dirty="0" smtClean="0"/>
              <a:t>even though </a:t>
            </a:r>
            <a:r>
              <a:rPr lang="en-AU" dirty="0" smtClean="0"/>
              <a:t>it was compliant with ETSI Directive</a:t>
            </a:r>
          </a:p>
          <a:p>
            <a:pPr lvl="2"/>
            <a:r>
              <a:rPr lang="en-AU" dirty="0"/>
              <a:t>The </a:t>
            </a:r>
            <a:r>
              <a:rPr lang="en-AU" dirty="0" smtClean="0"/>
              <a:t>objections were that there was not consensus, not enough time for discussion, and the decision was taken 5 min after scheduled adjournment</a:t>
            </a:r>
            <a:endParaRPr lang="en-AU" dirty="0"/>
          </a:p>
          <a:p>
            <a:pPr lvl="1"/>
            <a:endParaRPr lang="fr-FR" b="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52215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13th F2F meeting of the </a:t>
            </a:r>
            <a:r>
              <a:rPr lang="en-AU" i="1" dirty="0" err="1" smtClean="0"/>
              <a:t>Coex</a:t>
            </a:r>
            <a:r>
              <a:rPr lang="en-AU" i="1" dirty="0" smtClean="0"/>
              <a:t> SC </a:t>
            </a:r>
            <a:r>
              <a:rPr lang="en-AU" dirty="0" smtClean="0"/>
              <a:t>in Vienna in July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and will meet once this week</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 alternative 6GHz NWI was uploaded (late) but not discussed in any detail</a:t>
            </a:r>
            <a:br>
              <a:rPr lang="en-AU" dirty="0" smtClean="0"/>
            </a:br>
            <a:r>
              <a:rPr lang="en-AU" dirty="0" smtClean="0"/>
              <a:t> </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Four </a:t>
            </a:r>
            <a:r>
              <a:rPr lang="en-AU" dirty="0"/>
              <a:t>companies proposed </a:t>
            </a:r>
            <a:r>
              <a:rPr lang="en-AU" dirty="0" smtClean="0"/>
              <a:t>an alternative </a:t>
            </a:r>
            <a:r>
              <a:rPr lang="en-AU" dirty="0"/>
              <a:t>NWI for “</a:t>
            </a:r>
            <a:r>
              <a:rPr lang="en-GB" i="1" dirty="0"/>
              <a:t>6 GHz RLAN Harmonised Standard for access to radio spectrum</a:t>
            </a:r>
            <a:r>
              <a:rPr lang="en-GB" dirty="0"/>
              <a:t>”</a:t>
            </a:r>
          </a:p>
          <a:p>
            <a:pPr lvl="2"/>
            <a:r>
              <a:rPr lang="en-AU" dirty="0" smtClean="0"/>
              <a:t>Ericsson</a:t>
            </a:r>
          </a:p>
          <a:p>
            <a:pPr lvl="2"/>
            <a:r>
              <a:rPr lang="en-AU" dirty="0" smtClean="0"/>
              <a:t>Nokia</a:t>
            </a:r>
            <a:endParaRPr lang="en-AU" dirty="0"/>
          </a:p>
          <a:p>
            <a:pPr lvl="2"/>
            <a:r>
              <a:rPr lang="en-AU" dirty="0" smtClean="0"/>
              <a:t>Deutsche Telekom</a:t>
            </a:r>
          </a:p>
          <a:p>
            <a:pPr lvl="2"/>
            <a:r>
              <a:rPr lang="en-AU" dirty="0" smtClean="0"/>
              <a:t>Qualcomm</a:t>
            </a:r>
            <a:endParaRPr lang="en-AU" dirty="0"/>
          </a:p>
          <a:p>
            <a:pPr lvl="1"/>
            <a:r>
              <a:rPr lang="en-AU" dirty="0" smtClean="0"/>
              <a:t>The </a:t>
            </a:r>
            <a:r>
              <a:rPr lang="en-AU" dirty="0"/>
              <a:t>proposed scope was </a:t>
            </a:r>
          </a:p>
          <a:p>
            <a:pPr lvl="2"/>
            <a:r>
              <a:rPr lang="en-AU" i="1" dirty="0"/>
              <a:t>This 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a:t>
            </a:r>
            <a:r>
              <a:rPr lang="en-AU" i="1" dirty="0">
                <a:solidFill>
                  <a:srgbClr val="FF0000"/>
                </a:solidFill>
              </a:rPr>
              <a:t>The standard will be developed according to the EC mandate to CEPT (Ares(2017)6222764 - 19/12/2017), for supporting the principles of service and technological neutrality, non-discrimination and proportionality insofar as technically possible</a:t>
            </a:r>
            <a:r>
              <a:rPr lang="en-GB" i="1" dirty="0" smtClean="0">
                <a:solidFill>
                  <a:srgbClr val="FF0000"/>
                </a:solidFill>
              </a:rPr>
              <a:t>.</a:t>
            </a:r>
            <a:endParaRPr lang="en-AU" dirty="0">
              <a:solidFill>
                <a:srgbClr val="FF0000"/>
              </a:solidFill>
            </a:endParaRPr>
          </a:p>
          <a:p>
            <a:pPr lvl="1"/>
            <a:r>
              <a:rPr lang="en-AU" dirty="0"/>
              <a:t>The proposed </a:t>
            </a:r>
            <a:r>
              <a:rPr lang="fr-FR" dirty="0"/>
              <a:t>rapporteur </a:t>
            </a:r>
            <a:r>
              <a:rPr lang="fr-FR" dirty="0" err="1" smtClean="0"/>
              <a:t>was</a:t>
            </a:r>
            <a:r>
              <a:rPr lang="fr-FR" dirty="0" smtClean="0"/>
              <a:t> </a:t>
            </a:r>
            <a:r>
              <a:rPr lang="en-AU" dirty="0" smtClean="0"/>
              <a:t>Narendar Madhavan (Ericsson)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11201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discussion about 6GHz NWI in ETSI BRAN suggested sharing is not a goal of </a:t>
            </a:r>
            <a:r>
              <a:rPr lang="en-AU" dirty="0" smtClean="0"/>
              <a:t>all </a:t>
            </a:r>
            <a:r>
              <a:rPr lang="en-AU" dirty="0" smtClean="0"/>
              <a:t>stakeholders</a:t>
            </a:r>
            <a:endParaRPr lang="en-AU" dirty="0"/>
          </a:p>
        </p:txBody>
      </p:sp>
      <p:sp>
        <p:nvSpPr>
          <p:cNvPr id="3" name="Content Placeholder 2"/>
          <p:cNvSpPr>
            <a:spLocks noGrp="1"/>
          </p:cNvSpPr>
          <p:nvPr>
            <p:ph idx="1"/>
          </p:nvPr>
        </p:nvSpPr>
        <p:spPr/>
        <p:txBody>
          <a:bodyPr/>
          <a:lstStyle/>
          <a:p>
            <a:r>
              <a:rPr lang="en-AU" dirty="0" smtClean="0"/>
              <a:t>Editorialising by Andrew Myles (Cisco)</a:t>
            </a:r>
          </a:p>
          <a:p>
            <a:pPr lvl="1"/>
            <a:r>
              <a:rPr lang="en-AU" dirty="0"/>
              <a:t>T</a:t>
            </a:r>
            <a:r>
              <a:rPr lang="en-AU" dirty="0" smtClean="0"/>
              <a:t>he </a:t>
            </a:r>
            <a:r>
              <a:rPr lang="en-AU" dirty="0" smtClean="0"/>
              <a:t>discussion in ETSI BRAN was revealing in that it was very clear at least some NR-U aligned companies are not interested </a:t>
            </a:r>
            <a:r>
              <a:rPr lang="en-AU" dirty="0" smtClean="0"/>
              <a:t>in </a:t>
            </a:r>
            <a:r>
              <a:rPr lang="en-AU" dirty="0" smtClean="0"/>
              <a:t>sharing based on the 5GHz adaptivity mechanism</a:t>
            </a:r>
          </a:p>
          <a:p>
            <a:pPr lvl="2"/>
            <a:r>
              <a:rPr lang="en-AU" dirty="0"/>
              <a:t>O</a:t>
            </a:r>
            <a:r>
              <a:rPr lang="en-AU" dirty="0" smtClean="0"/>
              <a:t>r maybe in any restrictions on NR-U operation in 6GHz …</a:t>
            </a:r>
          </a:p>
          <a:p>
            <a:pPr lvl="2"/>
            <a:r>
              <a:rPr lang="en-AU" dirty="0" smtClean="0"/>
              <a:t>… which seems to be goal of the extra (somewhat ill defined) sentence in the alternate NWI</a:t>
            </a:r>
          </a:p>
          <a:p>
            <a:pPr lvl="1"/>
            <a:r>
              <a:rPr lang="en-AU" dirty="0" smtClean="0"/>
              <a:t>This should be of concern for anyone who wants fair and efficient sharing of 6GHz band by all technologies, including 802.11ax/be &amp; NR-U/LAA</a:t>
            </a:r>
          </a:p>
          <a:p>
            <a:pPr lvl="2"/>
            <a:r>
              <a:rPr lang="en-AU" dirty="0" smtClean="0"/>
              <a:t>Is there an alternative sharing mechanism (to LBT) that we can agree on?</a:t>
            </a:r>
          </a:p>
          <a:p>
            <a:pPr lvl="2"/>
            <a:r>
              <a:rPr lang="en-AU" dirty="0" smtClean="0"/>
              <a:t>Is 3GPP RAN1 going to make decisions that impact Wi-Fi for which we have no control?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72104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6GHz NWI has been adopted by ETSI BRAN </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At this point it appears the 6GHz NWI has been adopted </a:t>
            </a:r>
            <a:r>
              <a:rPr lang="en-AU" dirty="0" smtClean="0"/>
              <a:t>…</a:t>
            </a:r>
          </a:p>
          <a:p>
            <a:pPr lvl="2"/>
            <a:r>
              <a:rPr lang="en-AU" dirty="0" smtClean="0"/>
              <a:t>It will be called EN </a:t>
            </a:r>
            <a:r>
              <a:rPr lang="en-AU" dirty="0"/>
              <a:t>303 </a:t>
            </a:r>
            <a:r>
              <a:rPr lang="en-AU" dirty="0" smtClean="0"/>
              <a:t>687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129143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from 3GPP RAN1 addressed the issue of the use of no/short LBT for short control signalling</a:t>
            </a:r>
            <a:endParaRPr lang="en-AU" dirty="0"/>
          </a:p>
        </p:txBody>
      </p:sp>
      <p:sp>
        <p:nvSpPr>
          <p:cNvPr id="3" name="Content Placeholder 2"/>
          <p:cNvSpPr>
            <a:spLocks noGrp="1"/>
          </p:cNvSpPr>
          <p:nvPr>
            <p:ph idx="1"/>
          </p:nvPr>
        </p:nvSpPr>
        <p:spPr/>
        <p:txBody>
          <a:bodyPr/>
          <a:lstStyle/>
          <a:p>
            <a:r>
              <a:rPr lang="en-AU" dirty="0" smtClean="0"/>
              <a:t>Submission</a:t>
            </a:r>
          </a:p>
          <a:p>
            <a:pPr lvl="1"/>
            <a:r>
              <a:rPr lang="en-AU" i="1" dirty="0" smtClean="0"/>
              <a:t>BRAN(19)102003: </a:t>
            </a:r>
            <a:r>
              <a:rPr lang="en-GB" i="1" dirty="0"/>
              <a:t>LS to ETSI BRAN on EN 301 </a:t>
            </a:r>
            <a:r>
              <a:rPr lang="en-GB" i="1" dirty="0" smtClean="0"/>
              <a:t>893</a:t>
            </a:r>
          </a:p>
          <a:p>
            <a:r>
              <a:rPr lang="en-GB" dirty="0" smtClean="0"/>
              <a:t>Summary</a:t>
            </a:r>
          </a:p>
          <a:p>
            <a:pPr lvl="1"/>
            <a:r>
              <a:rPr lang="en-AU" dirty="0" smtClean="0"/>
              <a:t>3GPP RAN1 </a:t>
            </a:r>
          </a:p>
          <a:p>
            <a:pPr lvl="2"/>
            <a:r>
              <a:rPr lang="en-AU" dirty="0" smtClean="0"/>
              <a:t>Noted that short LBT is used by LAA for DRS</a:t>
            </a:r>
          </a:p>
          <a:p>
            <a:pPr lvl="2"/>
            <a:r>
              <a:rPr lang="en-AU" dirty="0" smtClean="0"/>
              <a:t>Noted that there is no consensus in 3GPP RAN1 on any proposals to ban or restrict the use of no/short LBT for short control signalling</a:t>
            </a:r>
          </a:p>
          <a:p>
            <a:pPr lvl="2"/>
            <a:r>
              <a:rPr lang="en-AU" dirty="0" smtClean="0"/>
              <a:t>Asked whether resolution of the proposal is important for completion of next revision of EN 301 893</a:t>
            </a:r>
          </a:p>
          <a:p>
            <a:r>
              <a:rPr lang="en-AU" dirty="0" smtClean="0"/>
              <a:t>Discussion </a:t>
            </a:r>
          </a:p>
          <a:p>
            <a:pPr lvl="1"/>
            <a:r>
              <a:rPr lang="en-AU" dirty="0" smtClean="0"/>
              <a:t>Discussion in ETSI BRAN postponed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345106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proposed a response to 3GPP RAN1 notifying them that the no/short LBT issue is important</a:t>
            </a:r>
            <a:endParaRPr lang="en-AU" dirty="0"/>
          </a:p>
        </p:txBody>
      </p:sp>
      <p:sp>
        <p:nvSpPr>
          <p:cNvPr id="3" name="Content Placeholder 2"/>
          <p:cNvSpPr>
            <a:spLocks noGrp="1"/>
          </p:cNvSpPr>
          <p:nvPr>
            <p:ph idx="1"/>
          </p:nvPr>
        </p:nvSpPr>
        <p:spPr>
          <a:xfrm>
            <a:off x="685800" y="1981200"/>
            <a:ext cx="7772400" cy="4114800"/>
          </a:xfrm>
        </p:spPr>
        <p:txBody>
          <a:bodyPr/>
          <a:lstStyle/>
          <a:p>
            <a:r>
              <a:rPr lang="en-AU" dirty="0"/>
              <a:t>Submission</a:t>
            </a:r>
          </a:p>
          <a:p>
            <a:pPr lvl="1"/>
            <a:r>
              <a:rPr lang="en-AU" i="1" dirty="0" smtClean="0"/>
              <a:t>BRAN(19)102013</a:t>
            </a:r>
            <a:r>
              <a:rPr lang="en-AU" i="1" dirty="0"/>
              <a:t>: Update of no and short LBT </a:t>
            </a:r>
            <a:r>
              <a:rPr lang="en-AU" i="1" dirty="0" smtClean="0"/>
              <a:t>issue </a:t>
            </a:r>
            <a:r>
              <a:rPr lang="en-AU" dirty="0" smtClean="0"/>
              <a:t>(Cisco)</a:t>
            </a:r>
          </a:p>
          <a:p>
            <a:r>
              <a:rPr lang="en-GB" dirty="0" smtClean="0"/>
              <a:t>Summary</a:t>
            </a:r>
            <a:endParaRPr lang="en-GB" dirty="0"/>
          </a:p>
          <a:p>
            <a:pPr lvl="1"/>
            <a:r>
              <a:rPr lang="en-AU" dirty="0" smtClean="0"/>
              <a:t>Cisco summarised the history of no/short LBT issue &amp;</a:t>
            </a:r>
            <a:r>
              <a:rPr lang="en-AU" dirty="0"/>
              <a:t> </a:t>
            </a:r>
            <a:r>
              <a:rPr lang="en-AU" dirty="0" smtClean="0"/>
              <a:t>proposed a response to 3GPP RAN1’s LS:</a:t>
            </a:r>
          </a:p>
          <a:p>
            <a:pPr lvl="2"/>
            <a:r>
              <a:rPr lang="en-AU" dirty="0" smtClean="0"/>
              <a:t>Noting </a:t>
            </a:r>
            <a:r>
              <a:rPr lang="en-US" dirty="0" smtClean="0"/>
              <a:t>the </a:t>
            </a:r>
            <a:r>
              <a:rPr lang="en-US" dirty="0"/>
              <a:t>short control signaling cause is currently considered </a:t>
            </a:r>
            <a:r>
              <a:rPr lang="en-US" dirty="0" smtClean="0"/>
              <a:t>essential</a:t>
            </a:r>
            <a:endParaRPr lang="en-AU" dirty="0" smtClean="0"/>
          </a:p>
          <a:p>
            <a:pPr lvl="2"/>
            <a:r>
              <a:rPr lang="en-AU" dirty="0" smtClean="0"/>
              <a:t>Requesting evidence </a:t>
            </a:r>
            <a:r>
              <a:rPr lang="en-AU" dirty="0"/>
              <a:t>that </a:t>
            </a:r>
            <a:r>
              <a:rPr lang="en-AU" dirty="0" smtClean="0"/>
              <a:t>(over) use the current </a:t>
            </a:r>
            <a:r>
              <a:rPr lang="en-US" dirty="0" smtClean="0"/>
              <a:t>clause </a:t>
            </a:r>
            <a:r>
              <a:rPr lang="en-US" dirty="0"/>
              <a:t>will not have an adverse affect on fair </a:t>
            </a:r>
            <a:r>
              <a:rPr lang="en-US" dirty="0" smtClean="0"/>
              <a:t>&amp; </a:t>
            </a:r>
            <a:r>
              <a:rPr lang="en-US" dirty="0"/>
              <a:t>efficient </a:t>
            </a:r>
            <a:r>
              <a:rPr lang="en-US" dirty="0" smtClean="0"/>
              <a:t>use of </a:t>
            </a:r>
            <a:r>
              <a:rPr lang="en-US" dirty="0"/>
              <a:t>spectrum</a:t>
            </a:r>
          </a:p>
          <a:p>
            <a:pPr lvl="2"/>
            <a:r>
              <a:rPr lang="en-US" dirty="0" smtClean="0"/>
              <a:t>Asking why </a:t>
            </a:r>
            <a:r>
              <a:rPr lang="en-US" dirty="0"/>
              <a:t>NR-U </a:t>
            </a:r>
            <a:r>
              <a:rPr lang="en-US" dirty="0" smtClean="0"/>
              <a:t>(&amp; </a:t>
            </a:r>
            <a:r>
              <a:rPr lang="en-US" dirty="0"/>
              <a:t>LAA) cannot </a:t>
            </a:r>
            <a:r>
              <a:rPr lang="en-US" dirty="0" smtClean="0"/>
              <a:t>make </a:t>
            </a:r>
            <a:r>
              <a:rPr lang="en-US" dirty="0"/>
              <a:t>use of Cat 4 </a:t>
            </a:r>
            <a:r>
              <a:rPr lang="en-US" dirty="0" smtClean="0"/>
              <a:t>for short control signaling?</a:t>
            </a:r>
            <a:endParaRPr lang="en-AU" dirty="0"/>
          </a:p>
          <a:p>
            <a:r>
              <a:rPr lang="en-AU" dirty="0" smtClean="0"/>
              <a:t>Discussion </a:t>
            </a:r>
            <a:endParaRPr lang="en-AU" dirty="0"/>
          </a:p>
          <a:p>
            <a:pPr lvl="1"/>
            <a:r>
              <a:rPr lang="en-AU" dirty="0"/>
              <a:t>There was no </a:t>
            </a:r>
            <a:r>
              <a:rPr lang="en-AU" dirty="0" smtClean="0"/>
              <a:t>consensus in ETSI BRAN on Cisco’s proposal, beyond </a:t>
            </a:r>
            <a:r>
              <a:rPr lang="en-AU" dirty="0"/>
              <a:t>agreeing </a:t>
            </a:r>
            <a:r>
              <a:rPr lang="en-AU" dirty="0" smtClean="0"/>
              <a:t>the </a:t>
            </a:r>
            <a:r>
              <a:rPr lang="en-AU" dirty="0" err="1"/>
              <a:t>Coex</a:t>
            </a:r>
            <a:r>
              <a:rPr lang="en-AU" dirty="0"/>
              <a:t> </a:t>
            </a:r>
            <a:r>
              <a:rPr lang="en-AU" dirty="0" smtClean="0"/>
              <a:t>Workshop may provide further insight on the topic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447383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R&amp;S asserted that Wi-Fi gear typically makes use of </a:t>
            </a:r>
            <a:r>
              <a:rPr lang="en-AU" i="1" dirty="0" smtClean="0"/>
              <a:t>no/short LBT </a:t>
            </a:r>
            <a:r>
              <a:rPr lang="en-AU" dirty="0" smtClean="0"/>
              <a:t>exception in EN 301 893</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R&amp;S noted they have been observing the use of </a:t>
            </a:r>
            <a:r>
              <a:rPr lang="en-AU" i="1" dirty="0" smtClean="0"/>
              <a:t>Short Control </a:t>
            </a:r>
            <a:r>
              <a:rPr lang="en-AU" i="1" dirty="0"/>
              <a:t>Signalling </a:t>
            </a:r>
            <a:r>
              <a:rPr lang="en-AU" dirty="0" smtClean="0"/>
              <a:t>by real Wi-Fi gear</a:t>
            </a:r>
          </a:p>
          <a:p>
            <a:pPr lvl="1"/>
            <a:r>
              <a:rPr lang="en-AU" dirty="0" smtClean="0"/>
              <a:t>They asserted that Wi-Fi gear typically used </a:t>
            </a:r>
            <a:r>
              <a:rPr lang="en-AU" i="1" dirty="0" smtClean="0"/>
              <a:t>no/short LBT </a:t>
            </a:r>
            <a:r>
              <a:rPr lang="en-AU" dirty="0" smtClean="0"/>
              <a:t>with </a:t>
            </a:r>
            <a:r>
              <a:rPr lang="en-AU" i="1" dirty="0"/>
              <a:t>Short Control Signalling </a:t>
            </a:r>
            <a:r>
              <a:rPr lang="en-AU" dirty="0" smtClean="0"/>
              <a:t>between 1-5% of time</a:t>
            </a:r>
          </a:p>
          <a:p>
            <a:pPr lvl="1"/>
            <a:r>
              <a:rPr lang="en-AU" dirty="0" smtClean="0"/>
              <a:t>They committed to providing detailed measurements at the next ETSI BRAN meeting</a:t>
            </a:r>
          </a:p>
          <a:p>
            <a:r>
              <a:rPr lang="en-AU" dirty="0" smtClean="0"/>
              <a:t>Discussion</a:t>
            </a:r>
          </a:p>
          <a:p>
            <a:pPr lvl="1"/>
            <a:r>
              <a:rPr lang="en-AU" dirty="0" smtClean="0"/>
              <a:t>It is not clear how R&amp;S made their measurements or how they can distinguish Wi-Fi’s use of </a:t>
            </a:r>
            <a:r>
              <a:rPr lang="en-AU" i="1" dirty="0" smtClean="0"/>
              <a:t>short LBT </a:t>
            </a:r>
            <a:r>
              <a:rPr lang="en-AU" dirty="0" smtClean="0"/>
              <a:t>for </a:t>
            </a:r>
            <a:r>
              <a:rPr lang="en-AU" i="1" dirty="0" smtClean="0"/>
              <a:t>Short </a:t>
            </a:r>
            <a:r>
              <a:rPr lang="en-AU" i="1" dirty="0"/>
              <a:t>C</a:t>
            </a:r>
            <a:r>
              <a:rPr lang="en-AU" i="1" dirty="0" smtClean="0"/>
              <a:t>ontrol </a:t>
            </a:r>
            <a:r>
              <a:rPr lang="en-AU" i="1" dirty="0"/>
              <a:t>S</a:t>
            </a:r>
            <a:r>
              <a:rPr lang="en-AU" i="1" dirty="0" smtClean="0"/>
              <a:t>ignalling </a:t>
            </a:r>
            <a:r>
              <a:rPr lang="en-AU" dirty="0" smtClean="0"/>
              <a:t>from normal access</a:t>
            </a:r>
          </a:p>
          <a:p>
            <a:pPr lvl="1"/>
            <a:r>
              <a:rPr lang="en-AU" dirty="0" smtClean="0"/>
              <a:t>Does anyone know of Wi-Fi gear taking advantage of </a:t>
            </a:r>
            <a:r>
              <a:rPr lang="en-AU" i="1" dirty="0" smtClean="0"/>
              <a:t>no/short LBT </a:t>
            </a:r>
            <a:r>
              <a:rPr lang="en-AU" dirty="0" smtClean="0"/>
              <a:t>for </a:t>
            </a:r>
            <a:r>
              <a:rPr lang="en-AU" i="1" dirty="0" smtClean="0"/>
              <a:t>Short Control Signalling</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616042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 initial consensus on how to adjust CW for delayed feedback and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426302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initial consensus on how to adjust CW for delayed feedback and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47346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on CW with delayed feedback reached consensus that previous proposals were flawed</a:t>
            </a:r>
            <a:endParaRPr lang="en-AU" dirty="0"/>
          </a:p>
        </p:txBody>
      </p:sp>
      <p:sp>
        <p:nvSpPr>
          <p:cNvPr id="3" name="Content Placeholder 2"/>
          <p:cNvSpPr>
            <a:spLocks noGrp="1"/>
          </p:cNvSpPr>
          <p:nvPr>
            <p:ph idx="1"/>
          </p:nvPr>
        </p:nvSpPr>
        <p:spPr/>
        <p:txBody>
          <a:bodyPr/>
          <a:lstStyle/>
          <a:p>
            <a:pPr lvl="1"/>
            <a:r>
              <a:rPr lang="en-AU" dirty="0" smtClean="0"/>
              <a:t>The ad hoc 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422847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ad hoc on CW with delayed feedback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ad hoc 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ad hoc could not agree on:</a:t>
            </a:r>
          </a:p>
          <a:p>
            <a:pPr lvl="2"/>
            <a:r>
              <a:rPr lang="en-AU" dirty="0" smtClean="0">
                <a:solidFill>
                  <a:srgbClr val="FF0000"/>
                </a:solidFill>
              </a:rPr>
              <a:t>The definition of “success” that drives CW adjustment</a:t>
            </a:r>
          </a:p>
          <a:p>
            <a:pPr lvl="1"/>
            <a:r>
              <a:rPr lang="en-AU" dirty="0" smtClean="0"/>
              <a:t>ETSI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a:t>
            </a:r>
            <a:r>
              <a:rPr lang="en-AU" dirty="0" smtClean="0"/>
              <a:t>the </a:t>
            </a:r>
            <a:r>
              <a:rPr lang="en-AU" dirty="0" smtClean="0"/>
              <a:t>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212871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ad hoc 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043457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ad hoc 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ad </a:t>
            </a:r>
            <a:r>
              <a:rPr lang="en-AU" dirty="0" smtClean="0"/>
              <a:t>hoc 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573089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small group will propose a CW update mechanism aligned with ad hoc 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p>
          <a:p>
            <a:pPr lvl="1"/>
            <a:r>
              <a:rPr lang="en-GB" dirty="0" smtClean="0"/>
              <a:t>After the meeting, Andrew Myles suggested a starting point, but it has not yet been reviewed by </a:t>
            </a:r>
            <a:r>
              <a:rPr lang="en-GB" dirty="0" err="1" smtClean="0"/>
              <a:t>Navendar</a:t>
            </a:r>
            <a:r>
              <a:rPr lang="en-GB" dirty="0" smtClean="0"/>
              <a:t> or Menzo …</a:t>
            </a:r>
          </a:p>
          <a:p>
            <a:pPr lvl="1"/>
            <a:r>
              <a:rPr lang="en-GB" dirty="0" smtClean="0"/>
              <a:t>… and it is probably not compatible with current version of 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298550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 least one suggestion is on the table for a CW update procedure </a:t>
            </a:r>
            <a:endParaRPr lang="en-AU" dirty="0"/>
          </a:p>
        </p:txBody>
      </p:sp>
      <p:sp>
        <p:nvSpPr>
          <p:cNvPr id="3" name="Content Placeholder 2"/>
          <p:cNvSpPr>
            <a:spLocks noGrp="1"/>
          </p:cNvSpPr>
          <p:nvPr>
            <p:ph idx="1"/>
          </p:nvPr>
        </p:nvSpPr>
        <p:spPr/>
        <p:txBody>
          <a:bodyPr/>
          <a:lstStyle/>
          <a:p>
            <a:r>
              <a:rPr lang="en-AU" dirty="0" smtClean="0"/>
              <a:t>Andrew Myles (Cisco) suggestion for CW update</a:t>
            </a:r>
          </a:p>
          <a:p>
            <a:pPr lvl="1"/>
            <a:r>
              <a:rPr lang="en-AU" dirty="0"/>
              <a:t>x is a storage variable, initiated with x = </a:t>
            </a:r>
            <a:r>
              <a:rPr lang="en-AU" dirty="0" smtClean="0"/>
              <a:t>CW</a:t>
            </a:r>
            <a:r>
              <a:rPr lang="en-AU" baseline="-25000" dirty="0" smtClean="0"/>
              <a:t>min</a:t>
            </a:r>
          </a:p>
          <a:p>
            <a:pPr lvl="1"/>
            <a:r>
              <a:rPr lang="en-AU" dirty="0" smtClean="0"/>
              <a:t>Parallel procedures to execute CW update</a:t>
            </a:r>
          </a:p>
          <a:p>
            <a:pPr lvl="2"/>
            <a:r>
              <a:rPr lang="en-AU" b="1" dirty="0" smtClean="0"/>
              <a:t>Send </a:t>
            </a:r>
            <a:r>
              <a:rPr lang="en-AU" b="1" dirty="0"/>
              <a:t>frame</a:t>
            </a:r>
          </a:p>
          <a:p>
            <a:pPr lvl="3"/>
            <a:r>
              <a:rPr lang="en-AU" dirty="0"/>
              <a:t>If immediate response then x </a:t>
            </a:r>
            <a:r>
              <a:rPr lang="en-AU" dirty="0" smtClean="0"/>
              <a:t>doubled </a:t>
            </a:r>
            <a:r>
              <a:rPr lang="en-AU" dirty="0"/>
              <a:t>or reset as appropriate</a:t>
            </a:r>
          </a:p>
          <a:p>
            <a:pPr lvl="2"/>
            <a:r>
              <a:rPr lang="en-AU" b="1" dirty="0"/>
              <a:t>Process delayed feedback (at any time)</a:t>
            </a:r>
          </a:p>
          <a:p>
            <a:pPr lvl="3"/>
            <a:r>
              <a:rPr lang="en-AU" dirty="0"/>
              <a:t>For each delayed response received, x </a:t>
            </a:r>
            <a:r>
              <a:rPr lang="en-AU" dirty="0" smtClean="0"/>
              <a:t>doubled </a:t>
            </a:r>
            <a:r>
              <a:rPr lang="en-AU" dirty="0"/>
              <a:t>or reset as appropriate</a:t>
            </a:r>
          </a:p>
          <a:p>
            <a:pPr lvl="4"/>
            <a:r>
              <a:rPr lang="en-AU" sz="1400" dirty="0"/>
              <a:t>Unless the delayed feedback is older than delayed or immediate feedback already processed; in this case drop the older feedback to avoid problems related to reordering</a:t>
            </a:r>
          </a:p>
          <a:p>
            <a:pPr lvl="2"/>
            <a:r>
              <a:rPr lang="en-AU" b="1" dirty="0"/>
              <a:t>Execute backoff</a:t>
            </a:r>
          </a:p>
          <a:p>
            <a:pPr lvl="3"/>
            <a:r>
              <a:rPr lang="en-AU" dirty="0"/>
              <a:t>CW = </a:t>
            </a:r>
            <a:r>
              <a:rPr lang="en-AU" dirty="0" smtClean="0"/>
              <a:t>x</a:t>
            </a:r>
          </a:p>
          <a:p>
            <a:pPr lvl="1"/>
            <a:r>
              <a:rPr lang="en-AU" dirty="0"/>
              <a:t>The effect </a:t>
            </a:r>
            <a:r>
              <a:rPr lang="en-AU" dirty="0" smtClean="0"/>
              <a:t>of these procedures </a:t>
            </a:r>
            <a:r>
              <a:rPr lang="en-AU" dirty="0"/>
              <a:t>is to only process the “latest” feedback, </a:t>
            </a:r>
            <a:r>
              <a:rPr lang="en-AU" dirty="0" smtClean="0"/>
              <a:t>randomly dropping </a:t>
            </a:r>
            <a:r>
              <a:rPr lang="en-AU" dirty="0"/>
              <a:t>feedback that is out of order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2573702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046708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whether ED/PD thresholds should be defined in absolute or relative terms</a:t>
            </a:r>
            <a:endParaRPr lang="en-AU" dirty="0"/>
          </a:p>
        </p:txBody>
      </p:sp>
      <p:sp>
        <p:nvSpPr>
          <p:cNvPr id="3" name="Content Placeholder 2"/>
          <p:cNvSpPr>
            <a:spLocks noGrp="1"/>
          </p:cNvSpPr>
          <p:nvPr>
            <p:ph idx="1"/>
          </p:nvPr>
        </p:nvSpPr>
        <p:spPr/>
        <p:txBody>
          <a:bodyPr/>
          <a:lstStyle/>
          <a:p>
            <a:r>
              <a:rPr lang="en-GB" dirty="0" smtClean="0"/>
              <a:t>Summary</a:t>
            </a:r>
            <a:endParaRPr lang="en-GB" dirty="0"/>
          </a:p>
          <a:p>
            <a:pPr lvl="1"/>
            <a:r>
              <a:rPr lang="en-AU" dirty="0" smtClean="0"/>
              <a:t>There was a proposal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suggested that the ED (and presumably PD) thresholds should be defined as relative levels (</a:t>
            </a:r>
            <a:r>
              <a:rPr lang="en-US" dirty="0"/>
              <a:t>r</a:t>
            </a:r>
            <a:r>
              <a:rPr lang="en-US" dirty="0" smtClean="0"/>
              <a:t>elative to what?)</a:t>
            </a:r>
          </a:p>
          <a:p>
            <a:pPr lvl="2"/>
            <a:r>
              <a:rPr lang="en-US" dirty="0" smtClean="0"/>
              <a:t>On basis that is how real devices are built</a:t>
            </a:r>
          </a:p>
          <a:p>
            <a:pPr lvl="1"/>
            <a:r>
              <a:rPr lang="en-US" dirty="0" smtClean="0"/>
              <a:t>An ad hoc has been set up to discuss this issue, meeting on 1 August 2019 at 15:00-18:00 CET</a:t>
            </a:r>
          </a:p>
          <a:p>
            <a:r>
              <a:rPr lang="en-US"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739955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IEEE 802.11 have a position on whether ED/PD thresholds are absolute or relative?</a:t>
            </a:r>
            <a:endParaRPr lang="en-AU" dirty="0"/>
          </a:p>
        </p:txBody>
      </p:sp>
      <p:sp>
        <p:nvSpPr>
          <p:cNvPr id="3" name="Content Placeholder 2"/>
          <p:cNvSpPr>
            <a:spLocks noGrp="1"/>
          </p:cNvSpPr>
          <p:nvPr>
            <p:ph idx="1"/>
          </p:nvPr>
        </p:nvSpPr>
        <p:spPr/>
        <p:txBody>
          <a:bodyPr/>
          <a:lstStyle/>
          <a:p>
            <a:r>
              <a:rPr lang="en-US" dirty="0" smtClean="0"/>
              <a:t>...</a:t>
            </a:r>
          </a:p>
          <a:p>
            <a:r>
              <a:rPr lang="en-US" dirty="0" smtClean="0"/>
              <a:t>Discussion</a:t>
            </a:r>
          </a:p>
          <a:p>
            <a:pPr lvl="1"/>
            <a:r>
              <a:rPr lang="en-US" dirty="0" smtClean="0"/>
              <a:t>Even if real devices implement </a:t>
            </a:r>
            <a:r>
              <a:rPr lang="en-US" dirty="0"/>
              <a:t>relative </a:t>
            </a:r>
            <a:r>
              <a:rPr lang="en-US" dirty="0" smtClean="0"/>
              <a:t>ED/PD thresholds that </a:t>
            </a:r>
            <a:r>
              <a:rPr lang="en-US" dirty="0"/>
              <a:t>does not mean they will not satisfy </a:t>
            </a:r>
            <a:r>
              <a:rPr lang="en-US" dirty="0" smtClean="0"/>
              <a:t>absolute thresholds</a:t>
            </a:r>
          </a:p>
          <a:p>
            <a:pPr lvl="2"/>
            <a:r>
              <a:rPr lang="en-US" dirty="0" smtClean="0"/>
              <a:t>IEEE 802.11 standards is based on absolute levels</a:t>
            </a:r>
            <a:endParaRPr lang="en-US" dirty="0"/>
          </a:p>
          <a:p>
            <a:pPr lvl="1"/>
            <a:r>
              <a:rPr lang="en-US" dirty="0" smtClean="0"/>
              <a:t>Do any IEEE 802.11 WG stakeholders have an issue with the </a:t>
            </a:r>
            <a:r>
              <a:rPr lang="en-US" i="1" dirty="0" smtClean="0"/>
              <a:t>status quo</a:t>
            </a:r>
            <a:r>
              <a:rPr lang="en-US" dirty="0"/>
              <a:t> </a:t>
            </a:r>
            <a:r>
              <a:rPr lang="en-US" dirty="0" smtClean="0"/>
              <a:t>of ED/PD </a:t>
            </a:r>
            <a:r>
              <a:rPr lang="en-US" dirty="0"/>
              <a:t>thresholds </a:t>
            </a:r>
            <a:r>
              <a:rPr lang="en-US" dirty="0" smtClean="0"/>
              <a:t>defined in absolute terms?</a:t>
            </a:r>
          </a:p>
          <a:p>
            <a:pPr lvl="1"/>
            <a:r>
              <a:rPr lang="en-US" dirty="0" smtClean="0"/>
              <a:t>What are the pro’s/con’s of absolute and relative ED/PD thresholds?</a:t>
            </a:r>
          </a:p>
          <a:p>
            <a:pPr lvl="1"/>
            <a:r>
              <a:rPr lang="en-US" dirty="0" smtClean="0"/>
              <a:t>Should IEEE 802.11 WG have a position on this question?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18096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a:t>Submission</a:t>
            </a:r>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a:t>
            </a:r>
          </a:p>
          <a:p>
            <a:pPr lvl="1"/>
            <a:r>
              <a:rPr lang="en-AU" dirty="0" smtClean="0"/>
              <a:t>RAN4 had some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433892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Tree>
    <p:extLst>
      <p:ext uri="{BB962C8B-B14F-4D97-AF65-F5344CB8AC3E}">
        <p14:creationId xmlns:p14="http://schemas.microsoft.com/office/powerpoint/2010/main" val="782200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215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Little progress was made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7763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725164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#103</a:t>
            </a:r>
          </a:p>
          <a:p>
            <a:pPr lvl="2"/>
            <a:r>
              <a:rPr lang="en-GB" dirty="0" smtClean="0"/>
              <a:t>7-10 October 2019 – Sophia Antipolis</a:t>
            </a:r>
          </a:p>
          <a:p>
            <a:pPr lvl="2"/>
            <a:r>
              <a:rPr lang="en-GB" dirty="0" smtClean="0"/>
              <a:t>Chair election will be held</a:t>
            </a:r>
            <a:endParaRPr lang="en-AU" dirty="0" smtClean="0"/>
          </a:p>
          <a:p>
            <a:pPr lvl="1"/>
            <a:r>
              <a:rPr lang="en-GB" dirty="0"/>
              <a:t>BRAN #</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31809693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review recent activities in 3GPP RAN/RAN1</a:t>
            </a:r>
            <a:endParaRPr lang="en-AU" dirty="0"/>
          </a:p>
        </p:txBody>
      </p:sp>
      <p:sp>
        <p:nvSpPr>
          <p:cNvPr id="3" name="Content Placeholder 2"/>
          <p:cNvSpPr>
            <a:spLocks noGrp="1"/>
          </p:cNvSpPr>
          <p:nvPr>
            <p:ph idx="1"/>
          </p:nvPr>
        </p:nvSpPr>
        <p:spPr/>
        <p:txBody>
          <a:bodyPr/>
          <a:lstStyle/>
          <a:p>
            <a:pPr lvl="1"/>
            <a:r>
              <a:rPr lang="en-AU" dirty="0"/>
              <a:t>The </a:t>
            </a:r>
            <a:r>
              <a:rPr lang="en-AU" dirty="0" err="1"/>
              <a:t>Coex</a:t>
            </a:r>
            <a:r>
              <a:rPr lang="en-AU" dirty="0"/>
              <a:t> SC may review recent activities in 3GPP </a:t>
            </a:r>
            <a:r>
              <a:rPr lang="en-AU" dirty="0" smtClean="0"/>
              <a:t>RAN/RAN1</a:t>
            </a:r>
          </a:p>
          <a:p>
            <a:pPr lvl="2"/>
            <a:r>
              <a:rPr lang="en-AU" dirty="0" smtClean="0"/>
              <a:t>Is there a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130856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i="1" dirty="0" smtClean="0">
                <a:solidFill>
                  <a:srgbClr val="FF0000"/>
                </a:solidFill>
              </a:rPr>
              <a:t>CW Adjustment issues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542213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CW adjustment issues</a:t>
            </a:r>
            <a:endParaRPr lang="en-AU" dirty="0"/>
          </a:p>
        </p:txBody>
      </p:sp>
      <p:sp>
        <p:nvSpPr>
          <p:cNvPr id="3" name="Content Placeholder 2"/>
          <p:cNvSpPr>
            <a:spLocks noGrp="1"/>
          </p:cNvSpPr>
          <p:nvPr>
            <p:ph idx="1"/>
          </p:nvPr>
        </p:nvSpPr>
        <p:spPr/>
        <p:txBody>
          <a:bodyPr/>
          <a:lstStyle/>
          <a:p>
            <a:pPr lvl="1"/>
            <a:r>
              <a:rPr lang="en-AU" dirty="0" smtClean="0"/>
              <a:t>A topic of recent interest in ETSI BRAN &amp; the </a:t>
            </a:r>
            <a:r>
              <a:rPr lang="en-AU" dirty="0" err="1" smtClean="0"/>
              <a:t>Coex</a:t>
            </a:r>
            <a:r>
              <a:rPr lang="en-AU" dirty="0" smtClean="0"/>
              <a:t> SC is how CW is adjusted with delayed </a:t>
            </a:r>
            <a:r>
              <a:rPr lang="en-AU" dirty="0" err="1" smtClean="0"/>
              <a:t>acks</a:t>
            </a:r>
            <a:endParaRPr lang="en-AU" dirty="0" smtClean="0"/>
          </a:p>
          <a:p>
            <a:pPr lvl="1"/>
            <a:r>
              <a:rPr lang="en-AU" dirty="0" smtClean="0"/>
              <a:t>The </a:t>
            </a:r>
            <a:r>
              <a:rPr lang="en-AU" dirty="0" err="1" smtClean="0"/>
              <a:t>Coex</a:t>
            </a:r>
            <a:r>
              <a:rPr lang="en-AU" dirty="0" smtClean="0"/>
              <a:t> SC may hear a summary of the current status based on a “reserve” presentation for the Coexistence Workshop</a:t>
            </a:r>
          </a:p>
          <a:p>
            <a:pPr lvl="2"/>
            <a:r>
              <a:rPr lang="en-AU" dirty="0" smtClean="0">
                <a:hlinkClick r:id="rId2"/>
              </a:rPr>
              <a:t>11-19-1110-00</a:t>
            </a:r>
            <a:r>
              <a:rPr lang="en-AU" dirty="0" smtClean="0"/>
              <a:t>: Definition of success</a:t>
            </a:r>
          </a:p>
          <a:p>
            <a:pPr lvl="2"/>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8591061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get back to normal business in Sept  2019</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Follow up on </a:t>
            </a:r>
            <a:r>
              <a:rPr lang="en-AU" dirty="0" err="1" smtClean="0"/>
              <a:t>Coex</a:t>
            </a:r>
            <a:r>
              <a:rPr lang="en-AU" dirty="0" smtClean="0"/>
              <a:t> Workshop</a:t>
            </a:r>
          </a:p>
          <a:p>
            <a:pPr lvl="1"/>
            <a:r>
              <a:rPr lang="en-AU" dirty="0" smtClean="0"/>
              <a:t>Prepare for ETSI BRAN meeting in October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619790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Vienna in July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err="1"/>
              <a:t>Coex</a:t>
            </a:r>
            <a:r>
              <a:rPr lang="en-AU" i="1" dirty="0"/>
              <a:t> SC </a:t>
            </a:r>
            <a:r>
              <a:rPr lang="en-AU" dirty="0" smtClean="0"/>
              <a:t>will consider a proposed agenda for Vienna in July 2019</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a:t>
            </a:r>
          </a:p>
          <a:p>
            <a:pPr lvl="2"/>
            <a:r>
              <a:rPr lang="en-AU" dirty="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a:t>
            </a:r>
          </a:p>
          <a:p>
            <a:pPr lvl="2"/>
            <a:r>
              <a:rPr lang="en-AU" dirty="0" smtClean="0"/>
              <a:t>Relationships</a:t>
            </a:r>
          </a:p>
          <a:p>
            <a:pPr lvl="3">
              <a:defRPr/>
            </a:pPr>
            <a:r>
              <a:rPr lang="en-AU" dirty="0"/>
              <a:t>Review </a:t>
            </a:r>
            <a:r>
              <a:rPr lang="en-AU" dirty="0" smtClean="0"/>
              <a:t>of recent </a:t>
            </a:r>
            <a:r>
              <a:rPr lang="en-AU" dirty="0"/>
              <a:t>ETSI BRAN </a:t>
            </a:r>
            <a:r>
              <a:rPr lang="en-AU" dirty="0" smtClean="0"/>
              <a:t>meeting</a:t>
            </a:r>
          </a:p>
          <a:p>
            <a:pPr lvl="3">
              <a:defRPr/>
            </a:pPr>
            <a:r>
              <a:rPr lang="en-AU" dirty="0" smtClean="0"/>
              <a:t>Review of recent 3GPP RAN/RAN1 activities</a:t>
            </a:r>
          </a:p>
          <a:p>
            <a:pPr lvl="3">
              <a:defRPr/>
            </a:pPr>
            <a:r>
              <a:rPr lang="en-AU" dirty="0" smtClean="0"/>
              <a:t>…</a:t>
            </a:r>
          </a:p>
          <a:p>
            <a:pPr lvl="2">
              <a:defRPr/>
            </a:pPr>
            <a:r>
              <a:rPr lang="en-AU" dirty="0"/>
              <a:t>Technical issues</a:t>
            </a:r>
          </a:p>
          <a:p>
            <a:pPr lvl="3">
              <a:defRPr/>
            </a:pPr>
            <a:r>
              <a:rPr lang="en-AU" dirty="0" smtClean="0"/>
              <a:t>Success for CW adjustment</a:t>
            </a:r>
          </a:p>
          <a:p>
            <a:pPr lvl="3">
              <a:defRPr/>
            </a:pPr>
            <a:r>
              <a:rPr lang="en-AU" dirty="0" smtClean="0"/>
              <a:t>…</a:t>
            </a:r>
            <a:endParaRPr lang="en-AU" dirty="0"/>
          </a:p>
          <a:p>
            <a:pPr lvl="1"/>
            <a:r>
              <a:rPr lang="en-AU" dirty="0"/>
              <a:t>Other </a:t>
            </a:r>
            <a:r>
              <a:rPr lang="en-AU" dirty="0" smtClean="0"/>
              <a:t>business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4197</Words>
  <Application>Microsoft Office PowerPoint</Application>
  <PresentationFormat>On-screen Show (4:3)</PresentationFormat>
  <Paragraphs>463</Paragraphs>
  <Slides>49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Times New Roman</vt:lpstr>
      <vt:lpstr>Wingdings</vt:lpstr>
      <vt:lpstr>802-11-Submission</vt:lpstr>
      <vt:lpstr>Agenda for IEEE 802.11 Coexistence SC meeting in Vienna in July 2019</vt:lpstr>
      <vt:lpstr>Welcome to the 13th F2F meeting of the Coex SC in Vienna in July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Vienna in July 2019</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the meeting minutes from Atlanta in May 2019</vt:lpstr>
      <vt:lpstr>PowerPoint Presentation</vt:lpstr>
      <vt:lpstr>There are some initial follow up steps after the coexistence workshop</vt:lpstr>
      <vt:lpstr>The Coex SC will discuss the success or otherwise of the Coexistence Workshop</vt:lpstr>
      <vt:lpstr>PowerPoint Presentation</vt:lpstr>
      <vt:lpstr>The Coex SC will review items of interest from the BRAN#102 in June 2019 </vt:lpstr>
      <vt:lpstr>ETSI BRAN discussed a proposal for a NWI for 6GHz operation</vt:lpstr>
      <vt:lpstr>The 6GHz NWI proposal turned out to be very controversial </vt:lpstr>
      <vt:lpstr>An alternative 6GHz NWI was uploaded (late) but not discussed in any detail  </vt:lpstr>
      <vt:lpstr>The discussion about 6GHz NWI in ETSI BRAN suggested sharing is not a goal of all stakeholders</vt:lpstr>
      <vt:lpstr>It appears the 6GHz NWI has been adopted by ETSI BRAN …</vt:lpstr>
      <vt:lpstr>A LS from 3GPP RAN1 addressed the issue of the use of no/short LBT for short control signalling</vt:lpstr>
      <vt:lpstr>Cisco proposed a response to 3GPP RAN1 notifying them that the no/short LBT issue is important</vt:lpstr>
      <vt:lpstr>R&amp;S asserted that Wi-Fi gear typically makes use of no/short LBT exception in EN 301 893</vt:lpstr>
      <vt:lpstr>There was no initial consensus on how to adjust CW for delayed feedback and broadcasts</vt:lpstr>
      <vt:lpstr>There was no initial consensus on how to adjust CW for delayed feedback and broadcasts</vt:lpstr>
      <vt:lpstr>The ad hoc on CW with delayed feedback reached consensus that previous proposals were flawed</vt:lpstr>
      <vt:lpstr>The ad hoc on CW with delayed feedback had consensus on some of the issues </vt:lpstr>
      <vt:lpstr>The ad hoc agreed that it was ok to rely on delayed feedback to drive CW adjustment</vt:lpstr>
      <vt:lpstr>The ad hoc agreed that it was ok to use a random selection of delayed feedback</vt:lpstr>
      <vt:lpstr>A small group will propose a CW update mechanism aligned with ad hoc consensus</vt:lpstr>
      <vt:lpstr>At least one suggestion is on the table for a CW update procedure </vt:lpstr>
      <vt:lpstr>There was no consensus on whether “success” at the start of the COT drove CW updates </vt:lpstr>
      <vt:lpstr>ETSI BRAN is discussing whether ED/PD thresholds should be defined in absolute or relative terms</vt:lpstr>
      <vt:lpstr>Should IEEE 802.11 have a position on whether ED/PD thresholds are absolute or relative?</vt:lpstr>
      <vt:lpstr>ETSI BRAN could not achieve consensus on some spectral mask questions from 3GPP RAN4</vt:lpstr>
      <vt:lpstr>Should 802.11 WG have a position on the mask during puncturing?</vt:lpstr>
      <vt:lpstr>Should 802.11 WG have a position on the mask roll of being related to the BW?</vt:lpstr>
      <vt:lpstr>Little progress was made on the question of expanding the status quo for Paused COT </vt:lpstr>
      <vt:lpstr>R&amp;S highlighted some difficulties they were having in testing preamble operation</vt:lpstr>
      <vt:lpstr>ETSI BRAN will next meet at BRAN#103 in Oct 2019</vt:lpstr>
      <vt:lpstr>PowerPoint Presentation</vt:lpstr>
      <vt:lpstr>The Coex SC may review recent activities in 3GPP RAN/RAN1</vt:lpstr>
      <vt:lpstr>PowerPoint Presentation</vt:lpstr>
      <vt:lpstr>The Coex SC may discuss CW adjustment issues</vt:lpstr>
      <vt:lpstr>PowerPoint Presentation</vt:lpstr>
      <vt:lpstr>The Coex SC will get back to normal business in Sept  2019</vt:lpstr>
      <vt:lpstr>The IEEE 802.11 Coexistence SC meeting in Vienna in July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2019-07-18T16:39:03Z</dcterms:modified>
</cp:coreProperties>
</file>